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9"/>
  </p:notesMasterIdLst>
  <p:handoutMasterIdLst>
    <p:handoutMasterId r:id="rId10"/>
  </p:handoutMasterIdLst>
  <p:sldIdLst>
    <p:sldId id="454" r:id="rId2"/>
    <p:sldId id="442" r:id="rId3"/>
    <p:sldId id="443" r:id="rId4"/>
    <p:sldId id="444" r:id="rId5"/>
    <p:sldId id="453" r:id="rId6"/>
    <p:sldId id="446" r:id="rId7"/>
    <p:sldId id="452" r:id="rId8"/>
  </p:sldIdLst>
  <p:sldSz cx="12192000" cy="6858000"/>
  <p:notesSz cx="67691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4930E-BCB0-4171-ACF1-6B1460BA6108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2FB4-5431-443E-8C3B-6A8BC1BC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4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48FE4-18D9-4D73-BBE7-BCB7BE799054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" y="744538"/>
            <a:ext cx="6604000" cy="37147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980" y="4705350"/>
            <a:ext cx="4967141" cy="4455981"/>
          </a:xfrm>
        </p:spPr>
        <p:txBody>
          <a:bodyPr lIns="91426" tIns="45714" rIns="91426" bIns="45714"/>
          <a:lstStyle/>
          <a:p>
            <a:r>
              <a:rPr lang="el-GR" altLang="ko-KR" b="1">
                <a:solidFill>
                  <a:srgbClr val="00FFFF"/>
                </a:solidFill>
                <a:cs typeface="Arial" panose="020B0604020202020204" pitchFamily="34" charset="0"/>
              </a:rPr>
              <a:t>Figure 9.8</a:t>
            </a:r>
          </a:p>
          <a:p>
            <a:r>
              <a:rPr lang="el-GR" altLang="ko-KR">
                <a:solidFill>
                  <a:srgbClr val="00FFFF"/>
                </a:solidFill>
                <a:cs typeface="Arial" panose="020B0604020202020204" pitchFamily="34" charset="0"/>
              </a:rPr>
              <a:t>An </a:t>
            </a:r>
            <a:r>
              <a:rPr lang="el-GR" altLang="ko-KR" i="1">
                <a:solidFill>
                  <a:srgbClr val="00FFFF"/>
                </a:solidFill>
                <a:cs typeface="Arial" panose="020B0604020202020204" pitchFamily="34" charset="0"/>
              </a:rPr>
              <a:t>F </a:t>
            </a:r>
            <a:r>
              <a:rPr lang="el-GR" altLang="ko-KR">
                <a:solidFill>
                  <a:srgbClr val="00FFFF"/>
                </a:solidFill>
                <a:cs typeface="Arial" panose="020B0604020202020204" pitchFamily="34" charset="0"/>
              </a:rPr>
              <a:t>density curve and critical value.</a:t>
            </a:r>
          </a:p>
        </p:txBody>
      </p:sp>
    </p:spTree>
    <p:extLst>
      <p:ext uri="{BB962C8B-B14F-4D97-AF65-F5344CB8AC3E}">
        <p14:creationId xmlns:p14="http://schemas.microsoft.com/office/powerpoint/2010/main" val="374944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27212" y="1375645"/>
                <a:ext cx="10515600" cy="504133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Comparison of the cancer treatment method 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Of the 154 individuals who received the </a:t>
                </a:r>
                <a:r>
                  <a:rPr lang="en-US" altLang="ko-KR" sz="2200" dirty="0" smtClean="0"/>
                  <a:t>chemotherapy-only treatment</a:t>
                </a:r>
                <a:r>
                  <a:rPr lang="en-US" altLang="ko-KR" sz="2200" dirty="0"/>
                  <a:t>, 76 survived at least 15 years, whereas 98 of </a:t>
                </a:r>
                <a:r>
                  <a:rPr lang="en-US" altLang="ko-KR" sz="2200" dirty="0" smtClean="0"/>
                  <a:t>the 164 </a:t>
                </a:r>
                <a:r>
                  <a:rPr lang="en-US" altLang="ko-KR" sz="2200" dirty="0"/>
                  <a:t>patients who received the hybrid treatment survived </a:t>
                </a:r>
                <a:r>
                  <a:rPr lang="en-US" altLang="ko-KR" sz="2200" dirty="0" smtClean="0"/>
                  <a:t>at least </a:t>
                </a:r>
                <a:r>
                  <a:rPr lang="en-US" altLang="ko-KR" sz="2200" dirty="0"/>
                  <a:t>that long.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What is the 99% confidence interval for this difference </a:t>
                </a:r>
                <a:r>
                  <a:rPr lang="en-US" altLang="ko-KR" sz="2200" dirty="0" smtClean="0"/>
                  <a:t>in proportions?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154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=0.494,  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98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164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598</m:t>
                    </m:r>
                  </m:oMath>
                </a14:m>
                <a:endParaRPr lang="en-US" altLang="ko-KR" sz="2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=0.494−0.598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2.58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(0.494)(0.506)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154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(0.598)(0.402)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164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			    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 smtClean="0"/>
                  <a:t>0.247, 0.039)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212" y="1375645"/>
                <a:ext cx="10515600" cy="5041339"/>
              </a:xfrm>
              <a:blipFill>
                <a:blip r:embed="rId2"/>
                <a:stretch>
                  <a:fillRect l="-754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9.12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92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i="1" dirty="0"/>
                  <a:t>F </a:t>
                </a:r>
                <a:r>
                  <a:rPr lang="en-US" altLang="ko-KR" sz="2200" dirty="0" smtClean="0"/>
                  <a:t>Distribution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i="1" dirty="0"/>
                  <a:t>F </a:t>
                </a:r>
                <a:r>
                  <a:rPr lang="en-US" altLang="ko-KR" sz="2200" dirty="0"/>
                  <a:t>probability distribution has two parameters, </a:t>
                </a:r>
                <a:r>
                  <a:rPr lang="en-US" altLang="ko-KR" sz="2200" dirty="0" smtClean="0"/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. </a:t>
                </a: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is called the </a:t>
                </a:r>
                <a:r>
                  <a:rPr lang="en-US" altLang="ko-KR" sz="2200" i="1" dirty="0" smtClean="0"/>
                  <a:t>numerator degrees </a:t>
                </a:r>
                <a:r>
                  <a:rPr lang="en-US" altLang="ko-KR" sz="2200" i="1" dirty="0"/>
                  <a:t>of freedom</a:t>
                </a:r>
                <a:r>
                  <a:rPr lang="en-US" altLang="ko-KR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is the </a:t>
                </a:r>
                <a:r>
                  <a:rPr lang="en-US" altLang="ko-KR" sz="2200" i="1" dirty="0"/>
                  <a:t>denominator degrees </a:t>
                </a:r>
                <a:r>
                  <a:rPr lang="en-US" altLang="ko-KR" sz="2200" i="1" dirty="0" smtClean="0"/>
                  <a:t>of freedom</a:t>
                </a:r>
                <a:r>
                  <a:rPr lang="en-US" altLang="ko-KR" sz="2200" dirty="0" smtClean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are independent chi-squared </a:t>
                </a:r>
                <a:r>
                  <a:rPr lang="en-US" altLang="ko-KR" sz="2200" dirty="0" err="1"/>
                  <a:t>rv’s</a:t>
                </a:r>
                <a:r>
                  <a:rPr lang="en-US" altLang="ko-KR" sz="2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 err="1" smtClean="0"/>
                  <a:t>df</a:t>
                </a:r>
                <a:r>
                  <a:rPr lang="en-US" altLang="ko-KR" sz="2200" dirty="0"/>
                  <a:t>, respectively, then the </a:t>
                </a:r>
                <a:r>
                  <a:rPr lang="en-US" altLang="ko-KR" sz="2200" dirty="0" err="1" smtClean="0"/>
                  <a:t>rv</a:t>
                </a:r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(</a:t>
                </a:r>
                <a:r>
                  <a:rPr lang="en-US" altLang="ko-KR" sz="2200" dirty="0"/>
                  <a:t>the ratio of the two chi-squared variables divided by </a:t>
                </a:r>
                <a:r>
                  <a:rPr lang="en-US" altLang="ko-KR" sz="2200" dirty="0" smtClean="0"/>
                  <a:t>their respective </a:t>
                </a:r>
                <a:r>
                  <a:rPr lang="en-US" altLang="ko-KR" sz="2200" dirty="0"/>
                  <a:t>degrees of freedom), can be shown to have </a:t>
                </a:r>
                <a:r>
                  <a:rPr lang="en-US" altLang="ko-KR" sz="2200" dirty="0" smtClean="0"/>
                  <a:t>an </a:t>
                </a:r>
                <a:r>
                  <a:rPr lang="en-US" altLang="ko-KR" sz="2200" i="1" dirty="0" smtClean="0"/>
                  <a:t>F </a:t>
                </a:r>
                <a:r>
                  <a:rPr lang="en-US" altLang="ko-KR" sz="2200" dirty="0"/>
                  <a:t>distribution.</a:t>
                </a:r>
                <a:endParaRPr lang="en-US" altLang="ko-KR" sz="22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r="-1391" b="-1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Inference </a:t>
            </a:r>
            <a:r>
              <a:rPr lang="en-US" altLang="ko-KR" sz="2800" dirty="0"/>
              <a:t>Concerning </a:t>
            </a:r>
            <a:r>
              <a:rPr lang="en-US" altLang="ko-KR" sz="2800" dirty="0" smtClean="0"/>
              <a:t> Two Population Variances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7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09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92" y="1238960"/>
            <a:ext cx="6493055" cy="409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285288" y="6562726"/>
            <a:ext cx="138271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>
            <a:lvl1pPr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9575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0738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0313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1475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r>
              <a:rPr lang="en-US" altLang="ko-KR" sz="1400" b="1">
                <a:ea typeface="굴림" panose="020B0600000101010101" pitchFamily="50" charset="-127"/>
              </a:rPr>
              <a:t>Fig. 9-8, p. 360</a:t>
            </a:r>
          </a:p>
        </p:txBody>
      </p:sp>
    </p:spTree>
    <p:extLst>
      <p:ext uri="{BB962C8B-B14F-4D97-AF65-F5344CB8AC3E}">
        <p14:creationId xmlns:p14="http://schemas.microsoft.com/office/powerpoint/2010/main" val="305358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0619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be a random sample from a </a:t>
                </a:r>
                <a:r>
                  <a:rPr lang="en-US" altLang="ko-KR" sz="2200" dirty="0" smtClean="0"/>
                  <a:t>normal distribution </a:t>
                </a:r>
                <a:r>
                  <a:rPr lang="en-US" altLang="ko-KR" sz="2200" dirty="0"/>
                  <a:t>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be </a:t>
                </a:r>
                <a:r>
                  <a:rPr lang="en-US" altLang="ko-KR" sz="2200" dirty="0" smtClean="0"/>
                  <a:t>another random </a:t>
                </a:r>
                <a:r>
                  <a:rPr lang="en-US" altLang="ko-KR" sz="2200" dirty="0"/>
                  <a:t>sample (independent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’s) from a </a:t>
                </a:r>
                <a:r>
                  <a:rPr lang="en-US" altLang="ko-KR" sz="2200" dirty="0" smtClean="0"/>
                  <a:t>normal   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distribution </a:t>
                </a:r>
                <a:r>
                  <a:rPr lang="en-US" altLang="ko-KR" sz="2200" dirty="0"/>
                  <a:t>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 and </a:t>
                </a: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denote </a:t>
                </a:r>
                <a:r>
                  <a:rPr lang="en-US" altLang="ko-KR" sz="2200" dirty="0" smtClean="0"/>
                  <a:t>the two </a:t>
                </a:r>
                <a:r>
                  <a:rPr lang="en-US" altLang="ko-KR" sz="2200" dirty="0"/>
                  <a:t>sample variances. </a:t>
                </a:r>
                <a:endParaRPr lang="en-US" altLang="ko-KR" sz="22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Then </a:t>
                </a:r>
                <a:r>
                  <a:rPr lang="en-US" altLang="ko-KR" sz="2200" dirty="0"/>
                  <a:t>the </a:t>
                </a:r>
                <a:r>
                  <a:rPr lang="en-US" altLang="ko-KR" sz="2200" dirty="0" err="1" smtClean="0"/>
                  <a:t>rv</a:t>
                </a: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/>
                      <m:t>has</m:t>
                    </m:r>
                    <m:r>
                      <m:rPr>
                        <m:nor/>
                      </m:rPr>
                      <a:rPr lang="en-US" altLang="ko-KR" sz="2200"/>
                      <m:t> </m:t>
                    </m:r>
                    <m:r>
                      <m:rPr>
                        <m:nor/>
                      </m:rPr>
                      <a:rPr lang="en-US" altLang="ko-KR" sz="2200"/>
                      <m:t>an</m:t>
                    </m:r>
                    <m:r>
                      <m:rPr>
                        <m:nor/>
                      </m:rPr>
                      <a:rPr lang="en-US" altLang="ko-KR" sz="2200"/>
                      <m:t> </m:t>
                    </m:r>
                    <m:r>
                      <m:rPr>
                        <m:nor/>
                      </m:rPr>
                      <a:rPr lang="en-US" altLang="ko-KR" sz="2200" i="1"/>
                      <m:t>F</m:t>
                    </m:r>
                    <m:r>
                      <m:rPr>
                        <m:nor/>
                      </m:rPr>
                      <a:rPr lang="en-US" altLang="ko-KR" sz="2200" i="1"/>
                      <m:t> </m:t>
                    </m:r>
                    <m:r>
                      <m:rPr>
                        <m:nor/>
                      </m:rPr>
                      <a:rPr lang="en-US" altLang="ko-KR" sz="2200"/>
                      <m:t>distribution</m:t>
                    </m:r>
                    <m:r>
                      <m:rPr>
                        <m:nor/>
                      </m:rPr>
                      <a:rPr lang="en-US" altLang="ko-KR" sz="2200"/>
                      <m:t> </m:t>
                    </m:r>
                    <m:r>
                      <m:rPr>
                        <m:nor/>
                      </m:rPr>
                      <a:rPr lang="en-US" altLang="ko-KR" sz="2200"/>
                      <m:t>with</m:t>
                    </m:r>
                    <m:r>
                      <m:rPr>
                        <m:nor/>
                      </m:rPr>
                      <a:rPr lang="en-US" altLang="ko-KR" sz="2200" b="0" i="0" smtClean="0"/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/>
                      <m:t>= </m:t>
                    </m:r>
                    <m:r>
                      <m:rPr>
                        <m:nor/>
                      </m:rPr>
                      <a:rPr lang="en-US" altLang="ko-KR" sz="2200" i="1"/>
                      <m:t>m</m:t>
                    </m:r>
                    <m:r>
                      <m:rPr>
                        <m:nor/>
                      </m:rPr>
                      <a:rPr lang="en-US" altLang="ko-KR" sz="2200" i="1"/>
                      <m:t> </m:t>
                    </m:r>
                    <m:r>
                      <m:rPr>
                        <m:nor/>
                      </m:rPr>
                      <a:rPr lang="en-US" altLang="ko-KR" sz="2200"/>
                      <m:t>– 1 </m:t>
                    </m:r>
                    <m:r>
                      <m:rPr>
                        <m:nor/>
                      </m:rPr>
                      <a:rPr lang="en-US" altLang="ko-KR" sz="2200"/>
                      <m:t>and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/>
                      <m:t>= </m:t>
                    </m:r>
                    <m:r>
                      <m:rPr>
                        <m:nor/>
                      </m:rPr>
                      <a:rPr lang="en-US" altLang="ko-KR" sz="2200" i="1"/>
                      <m:t>n</m:t>
                    </m:r>
                    <m:r>
                      <m:rPr>
                        <m:nor/>
                      </m:rPr>
                      <a:rPr lang="en-US" altLang="ko-KR" sz="2200" i="1"/>
                      <m:t> </m:t>
                    </m:r>
                    <m:r>
                      <m:rPr>
                        <m:nor/>
                      </m:rPr>
                      <a:rPr lang="en-US" altLang="ko-KR" sz="2200"/>
                      <m:t>– 1.</m:t>
                    </m:r>
                  </m:oMath>
                </a14:m>
                <a:endParaRPr lang="en-US" altLang="ko-KR" sz="22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/>
                  <a:t>This theorem results from combining the fact that </a:t>
                </a:r>
                <a:r>
                  <a:rPr lang="en-US" altLang="ko-KR" sz="2200" dirty="0" smtClean="0"/>
                  <a:t>the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each have </a:t>
                </a:r>
                <a:r>
                  <a:rPr lang="en-US" altLang="ko-KR" sz="2200" dirty="0" smtClean="0"/>
                  <a:t>a chi-squared </a:t>
                </a:r>
                <a:r>
                  <a:rPr lang="en-US" altLang="ko-KR" sz="2200" dirty="0"/>
                  <a:t>distribution with </a:t>
                </a:r>
                <a:r>
                  <a:rPr lang="en-US" altLang="ko-KR" sz="2200" i="1" dirty="0"/>
                  <a:t>m </a:t>
                </a:r>
                <a:r>
                  <a:rPr lang="en-US" altLang="ko-KR" sz="2200" dirty="0"/>
                  <a:t>– 1 and </a:t>
                </a:r>
                <a:r>
                  <a:rPr lang="en-US" altLang="ko-KR" sz="2200" i="1" dirty="0"/>
                  <a:t>n </a:t>
                </a:r>
                <a:r>
                  <a:rPr lang="en-US" altLang="ko-KR" sz="2200" dirty="0"/>
                  <a:t>– 1 </a:t>
                </a:r>
                <a:r>
                  <a:rPr lang="en-US" altLang="ko-KR" sz="2200" dirty="0" err="1"/>
                  <a:t>df</a:t>
                </a:r>
                <a:r>
                  <a:rPr lang="en-US" altLang="ko-KR" sz="2200" dirty="0" smtClean="0"/>
                  <a:t>, respectively.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/>
                  <a:t>The claim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 is </a:t>
                </a:r>
                <a:r>
                  <a:rPr lang="en-US" altLang="ko-KR" sz="2200" dirty="0"/>
                  <a:t>then rejected if the ratio differs </a:t>
                </a:r>
                <a:r>
                  <a:rPr lang="en-US" altLang="ko-KR" sz="2200" dirty="0" smtClean="0"/>
                  <a:t>by too </a:t>
                </a:r>
                <a:r>
                  <a:rPr lang="en-US" altLang="ko-KR" sz="2200" dirty="0"/>
                  <a:t>much from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ko-KR" sz="22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061968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/>
              <a:t>The </a:t>
            </a:r>
            <a:r>
              <a:rPr lang="en-US" altLang="ko-KR" sz="2800" b="0" i="1" dirty="0"/>
              <a:t>F </a:t>
            </a:r>
            <a:r>
              <a:rPr lang="en-US" altLang="ko-KR" sz="2800" b="0" dirty="0"/>
              <a:t>Test for Equality of Variances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954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6105"/>
                <a:ext cx="11117367" cy="506196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be a random sample from a </a:t>
                </a:r>
                <a:r>
                  <a:rPr lang="en-US" altLang="ko-KR" sz="2200" dirty="0"/>
                  <a:t>normal distribution </a:t>
                </a:r>
                <a:r>
                  <a:rPr lang="en-US" altLang="ko-KR" sz="2200" dirty="0" smtClean="0"/>
                  <a:t>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and  </a:t>
                </a:r>
                <a:r>
                  <a:rPr lang="en-US" altLang="ko-KR" sz="22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sz="220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 </a:t>
                </a: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6105"/>
                <a:ext cx="11117367" cy="5061968"/>
              </a:xfrm>
              <a:blipFill>
                <a:blip r:embed="rId2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/>
              <a:t>The </a:t>
            </a:r>
            <a:r>
              <a:rPr lang="en-US" altLang="ko-KR" sz="2800" b="0" i="1" dirty="0"/>
              <a:t>F </a:t>
            </a:r>
            <a:r>
              <a:rPr lang="en-US" altLang="ko-KR" sz="2800" b="0" dirty="0"/>
              <a:t>Test for Equality of Variances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4879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Nu</a:t>
                </a:r>
                <a:r>
                  <a:rPr lang="en-US" altLang="ko-KR" sz="2200" dirty="0"/>
                  <a:t>l</a:t>
                </a:r>
                <a:r>
                  <a:rPr lang="en-US" altLang="ko-KR" sz="2200" dirty="0" smtClean="0"/>
                  <a:t>l </a:t>
                </a:r>
                <a:r>
                  <a:rPr lang="en-US" altLang="ko-KR" sz="2200" dirty="0"/>
                  <a:t>hypothesis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Test statistic value :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sz="2200" dirty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            </a:t>
                </a:r>
                <a:r>
                  <a:rPr lang="en-US" altLang="ko-KR" sz="2200" dirty="0"/>
                  <a:t>Alternative Hypothesis	</a:t>
                </a:r>
                <a:r>
                  <a:rPr lang="en-US" altLang="ko-KR" sz="2200" dirty="0" smtClean="0"/>
                  <a:t>Rejection </a:t>
                </a:r>
                <a:r>
                  <a:rPr lang="en-US" altLang="ko-KR" sz="2200" dirty="0"/>
                  <a:t>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 test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200" dirty="0"/>
                  <a:t> (upper 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200" dirty="0"/>
                  <a:t>(lower 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/>
                  <a:t>		either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or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200" dirty="0"/>
                  <a:t>(two- tailed)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b="0" dirty="0"/>
              <a:t>The </a:t>
            </a:r>
            <a:r>
              <a:rPr lang="en-US" altLang="ko-KR" sz="2800" b="0" i="1" dirty="0"/>
              <a:t>F </a:t>
            </a:r>
            <a:r>
              <a:rPr lang="en-US" altLang="ko-KR" sz="2800" b="0" dirty="0"/>
              <a:t>Test for Equality of Variances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851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27212" y="1375645"/>
                <a:ext cx="10515600" cy="504133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For a sample of 28 elderly men, the sample standard deviation </a:t>
                </a:r>
                <a:r>
                  <a:rPr lang="en-US" altLang="ko-KR" sz="2200" dirty="0"/>
                  <a:t>of serum ferritin (mg/L)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= 52.6.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For </a:t>
                </a:r>
                <a:r>
                  <a:rPr lang="en-US" altLang="ko-KR" sz="2200" dirty="0"/>
                  <a:t>26 </a:t>
                </a:r>
                <a:r>
                  <a:rPr lang="en-US" altLang="ko-KR" sz="2200" dirty="0" smtClean="0"/>
                  <a:t>young men</a:t>
                </a:r>
                <a:r>
                  <a:rPr lang="en-US" altLang="ko-KR" sz="2200" dirty="0"/>
                  <a:t>, the sample standard deviation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= 84.2</a:t>
                </a:r>
                <a:r>
                  <a:rPr lang="en-US" altLang="ko-KR" sz="2200" dirty="0" smtClean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Does this data support the conclusion </a:t>
                </a:r>
                <a:r>
                  <a:rPr lang="en-US" altLang="ko-KR" sz="2200" dirty="0" smtClean="0"/>
                  <a:t>that </a:t>
                </a:r>
                <a:r>
                  <a:rPr lang="en-US" altLang="ko-KR" sz="2200" dirty="0"/>
                  <a:t>the ferritin </a:t>
                </a:r>
                <a:r>
                  <a:rPr lang="en-US" altLang="ko-KR" sz="2200" dirty="0" smtClean="0"/>
                  <a:t>distribution in </a:t>
                </a:r>
                <a:r>
                  <a:rPr lang="en-US" altLang="ko-KR" sz="2200" dirty="0"/>
                  <a:t>the elderly had a smaller variance than in the </a:t>
                </a:r>
                <a:r>
                  <a:rPr lang="en-US" altLang="ko-KR" sz="2200" dirty="0" smtClean="0"/>
                  <a:t>younger adults? Use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 = </a:t>
                </a:r>
                <a:r>
                  <a:rPr lang="en-US" altLang="ko-KR" sz="2200" dirty="0" smtClean="0"/>
                  <a:t>0.01.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52.6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84.2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=0.390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=0.390&lt;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=0.394</m:t>
                    </m:r>
                  </m:oMath>
                </a14:m>
                <a:r>
                  <a:rPr lang="en-US" altLang="ko-KR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rejected at level 0.01.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&gt; </a:t>
                </a:r>
                <a:r>
                  <a:rPr lang="en-US" altLang="ko-KR" sz="2200" dirty="0" err="1"/>
                  <a:t>qf</a:t>
                </a:r>
                <a:r>
                  <a:rPr lang="en-US" altLang="ko-KR" sz="2200" dirty="0"/>
                  <a:t>(0.01, 27, 25)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[1] 0.3943183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212" y="1375645"/>
                <a:ext cx="10515600" cy="5041339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9.14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27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3472</TotalTime>
  <Words>126</Words>
  <Application>Microsoft Office PowerPoint</Application>
  <PresentationFormat>와이드스크린</PresentationFormat>
  <Paragraphs>51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Example 9.12</vt:lpstr>
      <vt:lpstr>Inference Concerning  Two Population Variances</vt:lpstr>
      <vt:lpstr> </vt:lpstr>
      <vt:lpstr>The F Test for Equality of Variances</vt:lpstr>
      <vt:lpstr>The F Test for Equality of Variances</vt:lpstr>
      <vt:lpstr>The F Test for Equality of Variances</vt:lpstr>
      <vt:lpstr>Example 9.14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255</cp:revision>
  <cp:lastPrinted>2017-11-15T05:03:58Z</cp:lastPrinted>
  <dcterms:created xsi:type="dcterms:W3CDTF">2017-06-22T04:03:47Z</dcterms:created>
  <dcterms:modified xsi:type="dcterms:W3CDTF">2020-05-18T09:51:19Z</dcterms:modified>
</cp:coreProperties>
</file>