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0" r:id="rId4"/>
    <p:sldId id="258" r:id="rId5"/>
    <p:sldId id="311" r:id="rId6"/>
    <p:sldId id="305" r:id="rId7"/>
    <p:sldId id="306" r:id="rId8"/>
    <p:sldId id="308" r:id="rId9"/>
    <p:sldId id="259" r:id="rId10"/>
    <p:sldId id="309" r:id="rId11"/>
    <p:sldId id="263" r:id="rId12"/>
    <p:sldId id="264" r:id="rId13"/>
    <p:sldId id="273" r:id="rId14"/>
    <p:sldId id="265" r:id="rId15"/>
    <p:sldId id="31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A1615-3272-4E71-A085-6AB732B281A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EFE86-55B7-4154-AFE7-00AB48948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7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5446" y="2020579"/>
            <a:ext cx="9508671" cy="2387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dirty="0"/>
              <a:t>Chapter 10 – </a:t>
            </a:r>
            <a:r>
              <a:rPr lang="en-US" altLang="en-US" sz="3600" dirty="0">
                <a:latin typeface="Arial" charset="0"/>
              </a:rPr>
              <a:t>The Analysis of Variance</a:t>
            </a:r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We want to compare 4 types of boxes with respect to the compression strength.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We obtain 6 observations for each type of box.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We want to test if all four types have the same mean compression strength.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How to construct the appropriate hypotheses? How to perform the test?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dirty="0"/>
                  <a:t>   vs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400" dirty="0"/>
                  <a:t> at least two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’s are different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  <a:blipFill>
                <a:blip r:embed="rId2"/>
                <a:stretch>
                  <a:fillRect l="-724" t="-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/>
              <a:t>10.1 Single</a:t>
            </a:r>
            <a:r>
              <a:rPr lang="ko-KR" altLang="en-US" sz="2800" b="0" dirty="0"/>
              <a:t> </a:t>
            </a:r>
            <a:r>
              <a:rPr lang="en-US" altLang="ko-KR" sz="2800" b="0" dirty="0"/>
              <a:t>Factor ANOVA </a:t>
            </a:r>
            <a:r>
              <a:rPr lang="en-US" altLang="ko-KR" sz="2800" dirty="0"/>
              <a:t>Example 10.1 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03870" y="2517283"/>
          <a:ext cx="9121104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r>
                        <a:rPr lang="en-US" altLang="ko-KR" baseline="0" dirty="0"/>
                        <a:t> of Box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Compression Strength (</a:t>
                      </a:r>
                      <a:r>
                        <a:rPr lang="en-US" altLang="ko-KR" dirty="0" err="1"/>
                        <a:t>lb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 Mean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 SD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655.5   788.3   734.3   721.4   679.1   699.4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789.2   772.5   786.9   686.1   732.1   774.8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737.1   639.0   696.3   671.7    717.2   727.1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535.1   628.7   542.4   559.0   586.9   520.0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Grand mean = 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713.00</a:t>
                      </a:r>
                    </a:p>
                    <a:p>
                      <a:pPr latinLnBrk="1"/>
                      <a:r>
                        <a:rPr lang="en-US" altLang="ko-KR" dirty="0"/>
                        <a:t>756.93</a:t>
                      </a:r>
                    </a:p>
                    <a:p>
                      <a:pPr latinLnBrk="1"/>
                      <a:r>
                        <a:rPr lang="en-US" altLang="ko-KR" dirty="0"/>
                        <a:t>698.07</a:t>
                      </a:r>
                    </a:p>
                    <a:p>
                      <a:pPr latinLnBrk="1"/>
                      <a:r>
                        <a:rPr lang="en-US" altLang="ko-KR" dirty="0"/>
                        <a:t>562.02</a:t>
                      </a:r>
                    </a:p>
                    <a:p>
                      <a:pPr latinLnBrk="1"/>
                      <a:r>
                        <a:rPr lang="en-US" altLang="ko-KR" dirty="0"/>
                        <a:t>682.50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46.55</a:t>
                      </a:r>
                    </a:p>
                    <a:p>
                      <a:pPr latinLnBrk="1"/>
                      <a:r>
                        <a:rPr lang="en-US" altLang="ko-KR" dirty="0"/>
                        <a:t>40.34</a:t>
                      </a:r>
                    </a:p>
                    <a:p>
                      <a:pPr latinLnBrk="1"/>
                      <a:r>
                        <a:rPr lang="en-US" altLang="ko-KR" dirty="0"/>
                        <a:t>37.20</a:t>
                      </a:r>
                    </a:p>
                    <a:p>
                      <a:pPr latinLnBrk="1"/>
                      <a:r>
                        <a:rPr lang="en-US" altLang="ko-KR" dirty="0"/>
                        <a:t>39.87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4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352467" cy="50178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/>
                  <a:t>Assumption</a:t>
                </a:r>
              </a:p>
              <a:p>
                <a:pPr marL="514350" indent="-51435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altLang="ko-KR" sz="2200" dirty="0"/>
                  <a:t>All samples are independent of each other.</a:t>
                </a:r>
              </a:p>
              <a:p>
                <a:pPr marL="514350" indent="-51435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altLang="ko-KR" sz="2200" dirty="0"/>
                  <a:t>Each population or treatment distributions are normal with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2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baseline="-25000" dirty="0">
                    <a:sym typeface="Symbol"/>
                  </a:rPr>
                  <a:t>.</a:t>
                </a:r>
                <a:endParaRPr lang="en-US" altLang="ko-KR" sz="2200" dirty="0">
                  <a:sym typeface="Symbol"/>
                </a:endParaRPr>
              </a:p>
              <a:p>
                <a:pPr marL="514350" indent="-51435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altLang="ko-KR" sz="2200" dirty="0"/>
                  <a:t>Each population has the same variance </a:t>
                </a:r>
                <a:r>
                  <a:rPr lang="en-US" altLang="ko-KR" sz="2200" dirty="0" err="1"/>
                  <a:t>Var</a:t>
                </a:r>
                <a:r>
                  <a:rPr lang="en-US" altLang="ko-KR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200" dirty="0"/>
                  <a:t>) = </a:t>
                </a:r>
                <a:r>
                  <a:rPr lang="el-GR" altLang="ko-KR" sz="2200" dirty="0"/>
                  <a:t>σ</a:t>
                </a:r>
                <a:r>
                  <a:rPr lang="en-US" altLang="ko-KR" sz="2200" baseline="30000" dirty="0"/>
                  <a:t>2</a:t>
                </a:r>
                <a:r>
                  <a:rPr lang="en-US" altLang="ko-KR" sz="2200" dirty="0"/>
                  <a:t>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352467" cy="5017830"/>
              </a:xfrm>
              <a:blipFill>
                <a:blip r:embed="rId2"/>
                <a:stretch>
                  <a:fillRect l="-353" t="-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4" y="1305697"/>
                <a:ext cx="8763000" cy="50178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/>
                  <a:t>The Test Statistic :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Mean square for treatments is given by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𝑀𝑆𝑇𝑟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200" dirty="0"/>
                  <a:t>	             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+⋯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 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Mean square for error is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The Test Statistic for single-factor ANOVA is 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en-US" altLang="ko-KR" sz="2200" dirty="0"/>
                  <a:t>/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4" y="1305697"/>
                <a:ext cx="8763000" cy="5017830"/>
              </a:xfrm>
              <a:blipFill>
                <a:blip r:embed="rId2"/>
                <a:stretch>
                  <a:fillRect l="-905" t="-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4" y="1305697"/>
                <a:ext cx="10362724" cy="50178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Notice that</a:t>
                </a:r>
              </a:p>
              <a:p>
                <a:pPr marL="457200" indent="-45720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altLang="ko-KR" sz="2200" dirty="0"/>
                  <a:t>The quantities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altLang="ko-KR" sz="2200" dirty="0"/>
                  <a:t>  are statistic (random quantities that can be computed based on samples)</a:t>
                </a:r>
              </a:p>
              <a:p>
                <a:pPr marL="457200" indent="-45720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altLang="ko-KR" sz="2200" dirty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 assesses variation within a particular sample. So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altLang="ko-KR" sz="2200" dirty="0"/>
                  <a:t>  is a measure of </a:t>
                </a:r>
                <a:r>
                  <a:rPr lang="en-US" altLang="ko-KR" sz="2200" i="1" dirty="0"/>
                  <a:t>within-samples</a:t>
                </a:r>
                <a:r>
                  <a:rPr lang="en-US" altLang="ko-KR" sz="2200" dirty="0"/>
                  <a:t> variation.</a:t>
                </a:r>
              </a:p>
              <a:p>
                <a:pPr marL="457200" indent="-45720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altLang="ko-KR" sz="2200" dirty="0"/>
                  <a:t>The quantity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en-US" altLang="ko-KR" sz="2200" dirty="0"/>
                  <a:t> measures how much similar or different the samples are in terms of their mean. This is a measure of </a:t>
                </a:r>
                <a:r>
                  <a:rPr lang="en-US" altLang="ko-KR" sz="2200" i="1" dirty="0"/>
                  <a:t>between sample </a:t>
                </a:r>
                <a:r>
                  <a:rPr lang="en-US" altLang="ko-KR" sz="2200" dirty="0"/>
                  <a:t>variation.</a:t>
                </a:r>
              </a:p>
              <a:p>
                <a:pPr marL="457200" indent="-45720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altLang="ko-KR" sz="2200" dirty="0"/>
                  <a:t>Thus the test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ko-KR" sz="2200" dirty="0"/>
                  <a:t> compares within sample variation to the between sample variation.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4" y="1305697"/>
                <a:ext cx="10362724" cy="5017830"/>
              </a:xfrm>
              <a:blipFill>
                <a:blip r:embed="rId2"/>
                <a:stretch>
                  <a:fillRect l="-353" t="-365" r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2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403185" cy="501783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Proposition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sz="2200" dirty="0"/>
                  <a:t> is true,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/>
                  <a:t> σ</a:t>
                </a:r>
                <a:r>
                  <a:rPr lang="en-US" altLang="ko-KR" sz="2200" baseline="30000" dirty="0"/>
                  <a:t>2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whereas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sz="2200" dirty="0"/>
                  <a:t> is false,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/>
                  <a:t> σ</a:t>
                </a:r>
                <a:r>
                  <a:rPr lang="en-US" altLang="ko-KR" sz="2200" baseline="30000" dirty="0"/>
                  <a:t>2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That is, both statistics are unbiased for estimating the common population variance </a:t>
                </a:r>
                <a:r>
                  <a:rPr lang="el-GR" altLang="ko-KR" sz="2200" dirty="0"/>
                  <a:t>σ</a:t>
                </a:r>
                <a:r>
                  <a:rPr lang="en-US" altLang="ko-KR" sz="2200" baseline="30000" dirty="0"/>
                  <a:t>2 </a:t>
                </a:r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true, but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en-US" altLang="ko-KR" sz="2200" dirty="0"/>
                  <a:t> tends to overestimate </a:t>
                </a:r>
                <a:r>
                  <a:rPr lang="el-GR" altLang="ko-KR" sz="2200" dirty="0"/>
                  <a:t>σ</a:t>
                </a:r>
                <a:r>
                  <a:rPr lang="en-US" altLang="ko-KR" sz="2200" baseline="30000" dirty="0"/>
                  <a:t>2 </a:t>
                </a:r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false.</a:t>
                </a:r>
              </a:p>
              <a:p>
                <a:pPr marL="0" indent="0">
                  <a:buNone/>
                </a:pPr>
                <a:endParaRPr lang="en-US" altLang="ko-KR" sz="2200" baseline="300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403185" cy="5017830"/>
              </a:xfrm>
              <a:blipFill>
                <a:blip r:embed="rId2"/>
                <a:stretch>
                  <a:fillRect l="-762" t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6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/>
                  <a:t>The </a:t>
                </a:r>
                <a:r>
                  <a:rPr lang="en-US" altLang="ko-KR" sz="2200" i="1" dirty="0"/>
                  <a:t>F </a:t>
                </a:r>
                <a:r>
                  <a:rPr lang="en-US" altLang="ko-KR" sz="2200" dirty="0"/>
                  <a:t>Distribution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The </a:t>
                </a:r>
                <a:r>
                  <a:rPr lang="en-US" altLang="ko-KR" sz="2200" i="1" dirty="0"/>
                  <a:t>F </a:t>
                </a:r>
                <a:r>
                  <a:rPr lang="en-US" altLang="ko-KR" sz="2200" dirty="0"/>
                  <a:t>probability distribution has two parameters,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is called the </a:t>
                </a:r>
                <a:r>
                  <a:rPr lang="en-US" altLang="ko-KR" sz="2200" i="1" dirty="0"/>
                  <a:t>numerator degrees of freedom</a:t>
                </a:r>
                <a:r>
                  <a:rPr lang="en-US" altLang="ko-KR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is the </a:t>
                </a:r>
                <a:r>
                  <a:rPr lang="en-US" altLang="ko-KR" sz="2200" i="1" dirty="0"/>
                  <a:t>denominator degrees of freedom</a:t>
                </a:r>
                <a:r>
                  <a:rPr lang="en-US" altLang="ko-KR" sz="2200" dirty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are independent chi-squared </a:t>
                </a:r>
                <a:r>
                  <a:rPr lang="en-US" altLang="ko-KR" sz="2200" dirty="0" err="1"/>
                  <a:t>rv’s</a:t>
                </a:r>
                <a:r>
                  <a:rPr lang="en-US" altLang="ko-KR" sz="2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/>
                  <a:t>, respectively, then the </a:t>
                </a:r>
                <a:r>
                  <a:rPr lang="en-US" altLang="ko-KR" sz="2200" dirty="0" err="1"/>
                  <a:t>rv</a:t>
                </a:r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(the ratio of the two chi-squared variables divided by their respective degrees of freedom), can be shown to have an </a:t>
                </a:r>
                <a:r>
                  <a:rPr lang="en-US" altLang="ko-KR" sz="2200" i="1" dirty="0"/>
                  <a:t>F </a:t>
                </a:r>
                <a:r>
                  <a:rPr lang="en-US" altLang="ko-KR" sz="2200" dirty="0"/>
                  <a:t>distribution.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r="-1391" b="-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Inference Concerning  Two Population Variances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6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Single-Factor ANOVA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Multiple Comparisons in ANOVA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More on Single-Factor ANOVA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pPr marL="1617663" indent="-1617663" algn="l"/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943804" cy="48963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t-test : used to compare means of two populations 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ANONA(Analysis of Variance) : used to compare more than two means. </a:t>
                </a:r>
              </a:p>
              <a:p>
                <a:pPr marL="0" indent="358775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sz="2200" dirty="0"/>
                  <a:t>the number of populations or treatments being compared</a:t>
                </a:r>
              </a:p>
              <a:p>
                <a:pPr marL="0" indent="35877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 : the mean of population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200" dirty="0"/>
                  <a:t> at least two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’s are different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independent variables are termed the factor or treatment, and the various categories within that treatment are termed the levels. </a:t>
                </a:r>
                <a:endParaRPr lang="en-US" altLang="ko-KR" sz="2200" b="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943804" cy="4896391"/>
              </a:xfrm>
              <a:blipFill>
                <a:blip r:embed="rId2"/>
                <a:stretch>
                  <a:fillRect l="-724" t="-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/>
              <a:t>10.1 Single</a:t>
            </a:r>
            <a:r>
              <a:rPr lang="ko-KR" altLang="en-US" sz="2800" b="0" dirty="0"/>
              <a:t> </a:t>
            </a:r>
            <a:r>
              <a:rPr lang="en-US" altLang="ko-KR" sz="2800" b="0" dirty="0"/>
              <a:t>Factor ANOVA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41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We want to compare 4 types of boxes with respect to the compression strength.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We obtain 6 observations for each type of box.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We want to test if all four types have the same mean compression strength.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How to construct the appropriate hypotheses? How to perform the test?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dirty="0"/>
                  <a:t>   vs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400" dirty="0"/>
                  <a:t> at least two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’s are different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  <a:blipFill>
                <a:blip r:embed="rId2"/>
                <a:stretch>
                  <a:fillRect l="-724" t="-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/>
              <a:t>10.1 Single</a:t>
            </a:r>
            <a:r>
              <a:rPr lang="ko-KR" altLang="en-US" sz="2800" b="0" dirty="0"/>
              <a:t> </a:t>
            </a:r>
            <a:r>
              <a:rPr lang="en-US" altLang="ko-KR" sz="2800" b="0" dirty="0"/>
              <a:t>Factor ANOVA </a:t>
            </a:r>
            <a:r>
              <a:rPr lang="en-US" altLang="ko-KR" sz="2800" dirty="0"/>
              <a:t>Example 10.1 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99815"/>
              </p:ext>
            </p:extLst>
          </p:nvPr>
        </p:nvGraphicFramePr>
        <p:xfrm>
          <a:off x="1303870" y="2517283"/>
          <a:ext cx="9121104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r>
                        <a:rPr lang="en-US" altLang="ko-KR" baseline="0" dirty="0"/>
                        <a:t> of Box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Compression Strength (</a:t>
                      </a:r>
                      <a:r>
                        <a:rPr lang="en-US" altLang="ko-KR" dirty="0" err="1"/>
                        <a:t>lb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 Mean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 SD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655.5   788.3   734.3   721.4   679.1   699.4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789.2   772.5   786.9   686.1   732.1   774.8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737.1   639.0   696.3   671.7    717.2   727.1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535.1   628.7   542.4   559.0   586.9   520.0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Grand mean = 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713.00</a:t>
                      </a:r>
                    </a:p>
                    <a:p>
                      <a:pPr latinLnBrk="1"/>
                      <a:r>
                        <a:rPr lang="en-US" altLang="ko-KR" dirty="0"/>
                        <a:t>756.93</a:t>
                      </a:r>
                    </a:p>
                    <a:p>
                      <a:pPr latinLnBrk="1"/>
                      <a:r>
                        <a:rPr lang="en-US" altLang="ko-KR" dirty="0"/>
                        <a:t>698.07</a:t>
                      </a:r>
                    </a:p>
                    <a:p>
                      <a:pPr latinLnBrk="1"/>
                      <a:r>
                        <a:rPr lang="en-US" altLang="ko-KR" dirty="0"/>
                        <a:t>562.02</a:t>
                      </a:r>
                    </a:p>
                    <a:p>
                      <a:pPr latinLnBrk="1"/>
                      <a:r>
                        <a:rPr lang="en-US" altLang="ko-KR" dirty="0"/>
                        <a:t>682.50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46.55</a:t>
                      </a:r>
                    </a:p>
                    <a:p>
                      <a:pPr latinLnBrk="1"/>
                      <a:r>
                        <a:rPr lang="en-US" altLang="ko-KR" dirty="0"/>
                        <a:t>40.34</a:t>
                      </a:r>
                    </a:p>
                    <a:p>
                      <a:pPr latinLnBrk="1"/>
                      <a:r>
                        <a:rPr lang="en-US" altLang="ko-KR" dirty="0"/>
                        <a:t>37.20</a:t>
                      </a:r>
                    </a:p>
                    <a:p>
                      <a:pPr latinLnBrk="1"/>
                      <a:r>
                        <a:rPr lang="en-US" altLang="ko-KR" dirty="0"/>
                        <a:t>39.87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69"/>
            <a:ext cx="10403185" cy="52002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/>
              <a:t>Compare three different brands </a:t>
            </a:r>
            <a:r>
              <a:rPr lang="en-US" altLang="ko-KR" sz="2000"/>
              <a:t>of erasable pens </a:t>
            </a:r>
            <a:r>
              <a:rPr lang="en-US" altLang="ko-KR" sz="2000" dirty="0"/>
              <a:t>and four different wash treatments with respect to their ability to remove marks on a fabric.</a:t>
            </a:r>
          </a:p>
          <a:p>
            <a:pPr marL="0" indent="0" algn="just">
              <a:buNone/>
            </a:pPr>
            <a:r>
              <a:rPr lang="en-US" altLang="ko-KR" sz="2000" dirty="0"/>
              <a:t>The data shows the overall specimen color change; the lower this value, the more marks were removed.</a:t>
            </a:r>
          </a:p>
          <a:p>
            <a:pPr marL="457200" indent="-457200" algn="just">
              <a:buAutoNum type="arabicPeriod"/>
            </a:pPr>
            <a:endParaRPr lang="en-US" altLang="ko-KR" sz="2000" dirty="0"/>
          </a:p>
          <a:p>
            <a:pPr marL="457200" indent="-457200" algn="just">
              <a:buAutoNum type="arabicPeriod"/>
            </a:pPr>
            <a:endParaRPr lang="en-US" altLang="ko-KR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0" indent="0" algn="just">
              <a:buNone/>
            </a:pPr>
            <a:endParaRPr lang="en-US" sz="2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78525"/>
              </p:ext>
            </p:extLst>
          </p:nvPr>
        </p:nvGraphicFramePr>
        <p:xfrm>
          <a:off x="1414596" y="2744646"/>
          <a:ext cx="7575579" cy="2779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24">
                <a:tc rowSpan="2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Washing</a:t>
                      </a:r>
                      <a:r>
                        <a:rPr lang="en-US" altLang="ko-KR" sz="2000" baseline="0" dirty="0"/>
                        <a:t> Treatment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Total</a:t>
                      </a:r>
                      <a:r>
                        <a:rPr lang="en-US" altLang="ko-KR" sz="2000" baseline="0" dirty="0"/>
                        <a:t>    Average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   1              2            3</a:t>
                      </a:r>
                      <a:r>
                        <a:rPr lang="en-US" altLang="ko-KR" sz="2000" baseline="0" dirty="0"/>
                        <a:t>             4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34059"/>
                  </a:ext>
                </a:extLst>
              </a:tr>
              <a:tr h="105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                               1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Brand of Pen    2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                              3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0.97      0.48      0.48     0.46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0.77       0.14      0.22      0.25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0.67      0.39       0.57      0.19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 2.39     0.598</a:t>
                      </a:r>
                    </a:p>
                    <a:p>
                      <a:pPr latinLnBrk="1"/>
                      <a:r>
                        <a:rPr lang="en-US" altLang="ko-KR" sz="2000" dirty="0"/>
                        <a:t>  1.38     0.345</a:t>
                      </a:r>
                    </a:p>
                    <a:p>
                      <a:pPr latinLnBrk="1"/>
                      <a:r>
                        <a:rPr lang="en-US" altLang="ko-KR" sz="2000" baseline="0" dirty="0"/>
                        <a:t>  1.82     0.455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                Total</a:t>
                      </a:r>
                    </a:p>
                    <a:p>
                      <a:pPr latinLnBrk="1"/>
                      <a:r>
                        <a:rPr lang="en-US" altLang="ko-KR" sz="2000" dirty="0"/>
                        <a:t>                 Average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2.41     1.01     1.27      0.90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0.803   0.337   0.423   0.300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Grand average : 0.466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 bwMode="black">
          <a:xfrm>
            <a:off x="838200" y="365125"/>
            <a:ext cx="10515600" cy="755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800" b="0" dirty="0"/>
              <a:t>11.1 Two</a:t>
            </a:r>
            <a:r>
              <a:rPr lang="ko-KR" altLang="en-US" sz="2800" b="0" dirty="0"/>
              <a:t> </a:t>
            </a:r>
            <a:r>
              <a:rPr lang="en-US" altLang="ko-KR" sz="2800" b="0" dirty="0"/>
              <a:t>Factor ANOVA </a:t>
            </a:r>
            <a:r>
              <a:rPr lang="en-US" altLang="ko-KR" sz="2800" dirty="0"/>
              <a:t>Example 11.1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34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Suppose that we want to test if first and second type of box have the same mean compression strength.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   vs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Since p-value=0.1118 &gt; 0.05, we do 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. We do not have enough evidence to say that the means of the first and second type of box are different.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  <a:blipFill>
                <a:blip r:embed="rId2"/>
                <a:stretch>
                  <a:fillRect l="-613" t="-115" r="-1504" b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/>
              <a:t>10.1 Single</a:t>
            </a:r>
            <a:r>
              <a:rPr lang="ko-KR" altLang="en-US" sz="2800" b="0" dirty="0"/>
              <a:t> </a:t>
            </a:r>
            <a:r>
              <a:rPr lang="en-US" altLang="ko-KR" sz="2800" b="0" dirty="0"/>
              <a:t>Factor ANOVA </a:t>
            </a:r>
            <a:r>
              <a:rPr lang="en-US" altLang="ko-KR" sz="2800" dirty="0"/>
              <a:t>Example 10.1 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31" y="2341457"/>
            <a:ext cx="8376465" cy="33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340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R execution of Example 10.1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30594"/>
                <a:ext cx="10972800" cy="52898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700" dirty="0"/>
                  <a:t>   vs </a:t>
                </a:r>
                <a14:m>
                  <m:oMath xmlns:m="http://schemas.openxmlformats.org/officeDocument/2006/math">
                    <m:r>
                      <a:rPr lang="en-US" altLang="ko-KR" sz="17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700" dirty="0"/>
                  <a:t> at least two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700" dirty="0"/>
                  <a:t>’s are different</a:t>
                </a:r>
              </a:p>
              <a:p>
                <a:pPr marL="0" indent="0">
                  <a:buNone/>
                </a:pPr>
                <a:endParaRPr lang="en-US" altLang="ko-KR" sz="17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&gt; compression &lt;- c(655.5,788.3,734.3,721.4,679.1,699.4,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+ 789.2,772.5,786.9,686.1,732.1,774.8,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+ 737.1,639.0,696.3,671.7,717.2,727.1,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+ 535.1,628.7,542.4,559.0,586.9,520.0)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&gt; type &lt;- c(rep("1", 6), rep("2", 6), rep("3", 6), rep("4", 6))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&gt; </a:t>
                </a:r>
                <a:r>
                  <a:rPr lang="en-US" altLang="ko-KR" sz="1700" dirty="0" err="1">
                    <a:latin typeface="+mn-ea"/>
                  </a:rPr>
                  <a:t>oneway</a:t>
                </a:r>
                <a:r>
                  <a:rPr lang="en-US" altLang="ko-KR" sz="1700" dirty="0">
                    <a:latin typeface="+mn-ea"/>
                  </a:rPr>
                  <a:t> &lt;- </a:t>
                </a:r>
                <a:r>
                  <a:rPr lang="en-US" altLang="ko-KR" sz="1700" dirty="0" err="1">
                    <a:latin typeface="+mn-ea"/>
                  </a:rPr>
                  <a:t>aov</a:t>
                </a:r>
                <a:r>
                  <a:rPr lang="en-US" altLang="ko-KR" sz="1700" dirty="0">
                    <a:latin typeface="+mn-ea"/>
                  </a:rPr>
                  <a:t>(compression ~ type)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&gt; summary(</a:t>
                </a:r>
                <a:r>
                  <a:rPr lang="en-US" altLang="ko-KR" sz="1700" dirty="0" err="1">
                    <a:latin typeface="+mn-ea"/>
                  </a:rPr>
                  <a:t>oneway</a:t>
                </a:r>
                <a:r>
                  <a:rPr lang="en-US" altLang="ko-KR" sz="1700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              </a:t>
                </a:r>
                <a:r>
                  <a:rPr lang="en-US" altLang="ko-KR" sz="1700" dirty="0" err="1">
                    <a:latin typeface="+mn-ea"/>
                  </a:rPr>
                  <a:t>Df</a:t>
                </a:r>
                <a:r>
                  <a:rPr lang="en-US" altLang="ko-KR" sz="1700" dirty="0">
                    <a:latin typeface="+mn-ea"/>
                  </a:rPr>
                  <a:t>    Sum </a:t>
                </a:r>
                <a:r>
                  <a:rPr lang="en-US" altLang="ko-KR" sz="1700" dirty="0" err="1">
                    <a:latin typeface="+mn-ea"/>
                  </a:rPr>
                  <a:t>Sq</a:t>
                </a:r>
                <a:r>
                  <a:rPr lang="en-US" altLang="ko-KR" sz="1700" dirty="0">
                    <a:latin typeface="+mn-ea"/>
                  </a:rPr>
                  <a:t>    Mean </a:t>
                </a:r>
                <a:r>
                  <a:rPr lang="en-US" altLang="ko-KR" sz="1700" dirty="0" err="1">
                    <a:latin typeface="+mn-ea"/>
                  </a:rPr>
                  <a:t>Sq</a:t>
                </a:r>
                <a:r>
                  <a:rPr lang="en-US" altLang="ko-KR" sz="1700" dirty="0">
                    <a:latin typeface="+mn-ea"/>
                  </a:rPr>
                  <a:t>    F value   </a:t>
                </a:r>
                <a:r>
                  <a:rPr lang="en-US" altLang="ko-KR" sz="1700" dirty="0" err="1">
                    <a:latin typeface="+mn-ea"/>
                  </a:rPr>
                  <a:t>Pr</a:t>
                </a:r>
                <a:r>
                  <a:rPr lang="en-US" altLang="ko-KR" sz="1700" dirty="0">
                    <a:latin typeface="+mn-ea"/>
                  </a:rPr>
                  <a:t>(&gt;F)    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type          3    127375      42458       25.09   5.53e-07 ***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Residuals   20    33839        1692                     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+mn-ea"/>
                  </a:rPr>
                  <a:t>---</a:t>
                </a:r>
              </a:p>
              <a:p>
                <a:pPr marL="0" indent="0">
                  <a:buNone/>
                </a:pPr>
                <a:r>
                  <a:rPr lang="en-US" altLang="ko-KR" sz="1700" dirty="0" err="1">
                    <a:latin typeface="+mn-ea"/>
                  </a:rPr>
                  <a:t>Signif</a:t>
                </a:r>
                <a:r>
                  <a:rPr lang="en-US" altLang="ko-KR" sz="1700" dirty="0">
                    <a:latin typeface="+mn-ea"/>
                  </a:rPr>
                  <a:t>. codes:  0 ‘***’ 0.001 ‘**’ 0.01 ‘*’ 0.05 ‘.’ 0.1 ‘</a:t>
                </a:r>
              </a:p>
              <a:p>
                <a:pPr marL="0" indent="0">
                  <a:buNone/>
                </a:pPr>
                <a:endParaRPr lang="en-US" altLang="ko-KR" sz="17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1700" dirty="0"/>
                  <a:t>Since p-value=</a:t>
                </a:r>
                <a:r>
                  <a:rPr lang="en-US" altLang="ko-KR" sz="1700" dirty="0">
                    <a:latin typeface="+mn-ea"/>
                  </a:rPr>
                  <a:t> 5.53e-07 </a:t>
                </a:r>
                <a:r>
                  <a:rPr lang="en-US" altLang="ko-KR" sz="1700" dirty="0"/>
                  <a:t>&lt; 0.05,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700" dirty="0"/>
                  <a:t>. We can say that at least two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700" dirty="0"/>
                  <a:t>’s are different</a:t>
                </a: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30594"/>
                <a:ext cx="10972800" cy="5289847"/>
              </a:xfrm>
              <a:blipFill>
                <a:blip r:embed="rId2"/>
                <a:stretch>
                  <a:fillRect l="-333" t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54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54" y="1735019"/>
            <a:ext cx="4758546" cy="4775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3324" y="487109"/>
            <a:ext cx="643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en-US" altLang="ko-KR" sz="2000" dirty="0" err="1"/>
              <a:t>posthoc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TukeyHSD</a:t>
            </a:r>
            <a:r>
              <a:rPr lang="en-US" altLang="ko-KR" sz="2000" dirty="0"/>
              <a:t>(x=</a:t>
            </a:r>
            <a:r>
              <a:rPr lang="en-US" altLang="ko-KR" sz="2000" dirty="0" err="1"/>
              <a:t>oneway</a:t>
            </a:r>
            <a:r>
              <a:rPr lang="en-US" altLang="ko-KR" sz="2000" dirty="0"/>
              <a:t>, 'type', </a:t>
            </a:r>
            <a:r>
              <a:rPr lang="en-US" altLang="ko-KR" sz="2000" dirty="0" err="1"/>
              <a:t>conf.level</a:t>
            </a:r>
            <a:r>
              <a:rPr lang="en-US" altLang="ko-KR" sz="2000" dirty="0"/>
              <a:t>=0.95)</a:t>
            </a:r>
          </a:p>
          <a:p>
            <a:r>
              <a:rPr lang="en-US" altLang="ko-KR" sz="2000" dirty="0"/>
              <a:t>&gt; </a:t>
            </a:r>
            <a:r>
              <a:rPr lang="en-US" altLang="ko-KR" sz="2000" dirty="0" err="1"/>
              <a:t>posthoc</a:t>
            </a:r>
            <a:endParaRPr lang="en-US" altLang="ko-KR" sz="2000" dirty="0"/>
          </a:p>
          <a:p>
            <a:r>
              <a:rPr lang="en-US" altLang="ko-KR" sz="2000" dirty="0"/>
              <a:t>&gt; plot(</a:t>
            </a:r>
            <a:r>
              <a:rPr lang="en-US" altLang="ko-KR" sz="2000" dirty="0" err="1"/>
              <a:t>posthoc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13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ANOVA: notation (equal sample size)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4" y="1305697"/>
                <a:ext cx="8763000" cy="50178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/>
                  <a:t> measurement taken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/>
                  <a:t>population</a:t>
                </a:r>
              </a:p>
              <a:p>
                <a:pPr marL="0" indent="0">
                  <a:buNone/>
                </a:pPr>
                <a:r>
                  <a:rPr lang="en-US" sz="2200" dirty="0"/>
                  <a:t>sample sizes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200" dirty="0"/>
                  <a:t> for each population</a:t>
                </a:r>
              </a:p>
              <a:p>
                <a:pPr marL="0" indent="0">
                  <a:buNone/>
                </a:pPr>
                <a:r>
                  <a:rPr lang="en-US" sz="2200" dirty="0"/>
                  <a:t>Individual sample mean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Grand mean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i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2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Individual sample variance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4" y="1305697"/>
                <a:ext cx="8763000" cy="5017830"/>
              </a:xfrm>
              <a:blipFill>
                <a:blip r:embed="rId2"/>
                <a:stretch>
                  <a:fillRect l="-905" t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4193</TotalTime>
  <Words>1152</Words>
  <Application>Microsoft Office PowerPoint</Application>
  <PresentationFormat>와이드스크린</PresentationFormat>
  <Paragraphs>189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Chapter 10 – The Analysis of Variance</vt:lpstr>
      <vt:lpstr>Outline</vt:lpstr>
      <vt:lpstr>10.1 Single Factor ANOVA</vt:lpstr>
      <vt:lpstr>10.1 Single Factor ANOVA Example 10.1 </vt:lpstr>
      <vt:lpstr>PowerPoint 프레젠테이션</vt:lpstr>
      <vt:lpstr>10.1 Single Factor ANOVA Example 10.1 </vt:lpstr>
      <vt:lpstr>R execution of Example 10.1</vt:lpstr>
      <vt:lpstr>PowerPoint 프레젠테이션</vt:lpstr>
      <vt:lpstr>ANOVA: notation (equal sample size)</vt:lpstr>
      <vt:lpstr>10.1 Single Factor ANOVA Example 10.1 </vt:lpstr>
      <vt:lpstr>ANOVA</vt:lpstr>
      <vt:lpstr>ANOVA</vt:lpstr>
      <vt:lpstr>ANOVA</vt:lpstr>
      <vt:lpstr>ANOVA</vt:lpstr>
      <vt:lpstr>Inference Concerning  Two Population Variances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328</cp:revision>
  <dcterms:created xsi:type="dcterms:W3CDTF">2017-06-22T04:03:47Z</dcterms:created>
  <dcterms:modified xsi:type="dcterms:W3CDTF">2022-05-26T04:31:44Z</dcterms:modified>
</cp:coreProperties>
</file>