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321" r:id="rId2"/>
    <p:sldId id="322" r:id="rId3"/>
    <p:sldId id="323" r:id="rId4"/>
    <p:sldId id="319" r:id="rId5"/>
    <p:sldId id="314" r:id="rId6"/>
    <p:sldId id="31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nline.stat.psu.edu/stat415/lesson/13/13.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ANOVA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03185" cy="50178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ANONA(Analysis of Variance) : used to compare more than two means.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solidFill>
                      <a:srgbClr val="00B0F0"/>
                    </a:solidFill>
                  </a:rPr>
                  <a:t>Proposition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true,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 smtClean="0"/>
                  <a:t>2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altLang="ko-KR" sz="2200" dirty="0" smtClean="0"/>
                  <a:t>σ</a:t>
                </a:r>
                <a:r>
                  <a:rPr lang="en-US" altLang="ko-KR" sz="2200" baseline="30000" smtClean="0"/>
                  <a:t>2</a:t>
                </a:r>
                <a:r>
                  <a:rPr lang="en-US" altLang="ko-KR" sz="2200" smtClean="0"/>
                  <a:t>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smtClean="0"/>
                  <a:t>whereas </a:t>
                </a:r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false,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ko-KR" sz="2200" dirty="0"/>
                  <a:t> σ</a:t>
                </a:r>
                <a:r>
                  <a:rPr lang="en-US" altLang="ko-KR" sz="2200" baseline="30000" dirty="0" smtClean="0"/>
                  <a:t>2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That is, both statistics are unbiased for estimating the common population variance </a:t>
                </a:r>
                <a:r>
                  <a:rPr lang="el-GR" altLang="ko-KR" sz="2200" dirty="0"/>
                  <a:t>σ</a:t>
                </a:r>
                <a:r>
                  <a:rPr lang="en-US" altLang="ko-KR" sz="2200" baseline="30000" dirty="0" smtClean="0"/>
                  <a:t>2 </a:t>
                </a:r>
                <a:r>
                  <a:rPr lang="en-US" altLang="ko-KR" sz="2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true, but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 smtClean="0"/>
                  <a:t> tends to overestimate </a:t>
                </a:r>
                <a:r>
                  <a:rPr lang="el-GR" altLang="ko-KR" sz="2200" dirty="0"/>
                  <a:t>σ</a:t>
                </a:r>
                <a:r>
                  <a:rPr lang="en-US" altLang="ko-KR" sz="2200" baseline="30000" dirty="0" smtClean="0"/>
                  <a:t>2 </a:t>
                </a: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false.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𝑆𝑆𝑇𝑟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𝐽𝑎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altLang="ko-KR" sz="2200" baseline="30000" dirty="0" smtClean="0"/>
                  <a:t>   </a:t>
                </a:r>
                <a:endParaRPr lang="en-US" altLang="ko-KR" sz="2200" baseline="300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03185" cy="5017830"/>
              </a:xfrm>
              <a:blipFill>
                <a:blip r:embed="rId2"/>
                <a:stretch>
                  <a:fillRect l="-645" t="-608" r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We want to compare 4 types of boxes with respect to the compression strength.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We </a:t>
                </a:r>
                <a:r>
                  <a:rPr lang="en-US" altLang="ko-KR" sz="2200" dirty="0"/>
                  <a:t>obtain 6 observations for each type of box.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We </a:t>
                </a:r>
                <a:r>
                  <a:rPr lang="en-US" altLang="ko-KR" sz="2200" dirty="0"/>
                  <a:t>want to test if all four types have the same mean compression strength.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How </a:t>
                </a:r>
                <a:r>
                  <a:rPr lang="en-US" altLang="ko-KR" sz="2200" dirty="0"/>
                  <a:t>to </a:t>
                </a:r>
                <a:r>
                  <a:rPr lang="en-US" altLang="ko-KR" sz="2200" dirty="0" smtClean="0"/>
                  <a:t>construct the </a:t>
                </a:r>
                <a:r>
                  <a:rPr lang="en-US" altLang="ko-KR" sz="2200" dirty="0"/>
                  <a:t>appropriate hypotheses? How to perform the test?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  vs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’s are different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724" t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10.1 Single</a:t>
            </a:r>
            <a:r>
              <a:rPr lang="ko-KR" altLang="en-US" sz="2800" b="0" dirty="0" smtClean="0"/>
              <a:t> </a:t>
            </a:r>
            <a:r>
              <a:rPr lang="en-US" altLang="ko-KR" sz="2800" b="0" dirty="0" smtClean="0"/>
              <a:t>Factor ANOVA </a:t>
            </a:r>
            <a:r>
              <a:rPr lang="en-US" altLang="ko-KR" sz="2800" dirty="0"/>
              <a:t>Example 10.1 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03870" y="2517283"/>
          <a:ext cx="9121104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of Box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Compression Strength (</a:t>
                      </a:r>
                      <a:r>
                        <a:rPr lang="en-US" altLang="ko-KR" dirty="0" err="1" smtClean="0"/>
                        <a:t>lb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655.5   788.3   734.3   721.4   679.1   699.4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789.2   772.5   786.9   686.1   732.1   774.8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737.1   639.0   696.3   671.7    717.2   727.1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535.1   628.7   542.4   559.0   586.9   520.0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Grand mean = 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713.00</a:t>
                      </a:r>
                    </a:p>
                    <a:p>
                      <a:pPr latinLnBrk="1"/>
                      <a:r>
                        <a:rPr lang="en-US" altLang="ko-KR" dirty="0" smtClean="0"/>
                        <a:t>756.93</a:t>
                      </a:r>
                    </a:p>
                    <a:p>
                      <a:pPr latinLnBrk="1"/>
                      <a:r>
                        <a:rPr lang="en-US" altLang="ko-KR" dirty="0" smtClean="0"/>
                        <a:t>698.07</a:t>
                      </a:r>
                    </a:p>
                    <a:p>
                      <a:pPr latinLnBrk="1"/>
                      <a:r>
                        <a:rPr lang="en-US" altLang="ko-KR" dirty="0" smtClean="0"/>
                        <a:t>562.02</a:t>
                      </a:r>
                    </a:p>
                    <a:p>
                      <a:pPr latinLnBrk="1"/>
                      <a:r>
                        <a:rPr lang="en-US" altLang="ko-KR" dirty="0" smtClean="0"/>
                        <a:t>682.50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46.55</a:t>
                      </a:r>
                    </a:p>
                    <a:p>
                      <a:pPr latinLnBrk="1"/>
                      <a:r>
                        <a:rPr lang="en-US" altLang="ko-KR" dirty="0" smtClean="0"/>
                        <a:t>40.34</a:t>
                      </a:r>
                    </a:p>
                    <a:p>
                      <a:pPr latinLnBrk="1"/>
                      <a:r>
                        <a:rPr lang="en-US" altLang="ko-KR" dirty="0" smtClean="0"/>
                        <a:t>37.20</a:t>
                      </a:r>
                    </a:p>
                    <a:p>
                      <a:pPr latinLnBrk="1"/>
                      <a:r>
                        <a:rPr lang="en-US" altLang="ko-KR" dirty="0" smtClean="0"/>
                        <a:t>39.87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altLang="ko-KR" sz="2800" dirty="0"/>
              <a:t>Example 10.2 (Example 10.1 continued)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03185" cy="522389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 smtClean="0"/>
                  <a:t> 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: At least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’s are different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i="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IJ</m:t>
                        </m:r>
                      </m:den>
                    </m:f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=682.50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713.00−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56.93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    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698.07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562.02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682.50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]=42455.86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20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46.55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40.34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37.20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39.87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1691.92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en-US" altLang="ko-KR" sz="22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42455.86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1691.92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=25.09</m:t>
                    </m:r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Since 25.09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3.10=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is rejected at significance level 0.05.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−1=4−1=3,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&gt; </a:t>
                </a:r>
                <a:r>
                  <a:rPr lang="en-US" sz="2200" dirty="0" err="1"/>
                  <a:t>qf</a:t>
                </a:r>
                <a:r>
                  <a:rPr lang="en-US" sz="2200" dirty="0"/>
                  <a:t>(0.95, 3, 20)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[1] 3.098391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03185" cy="5223892"/>
              </a:xfrm>
              <a:blipFill>
                <a:blip r:embed="rId2"/>
                <a:stretch>
                  <a:fillRect l="-762" t="-817" b="-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77187"/>
            <a:ext cx="10972800" cy="9132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Sum of Squares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2200" b="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𝐽𝑎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b="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</m:e>
                        </m:nary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den>
                            </m:f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𝐼𝐽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 smtClean="0"/>
                  <a:t>=</a:t>
                </a:r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77187"/>
                <a:ext cx="10972800" cy="913227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is true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77187"/>
                <a:ext cx="10972800" cy="9132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0415"/>
                <a:ext cx="11380150" cy="52101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For any random variable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2200" dirty="0" smtClean="0"/>
                  <a:t>	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𝑏𝑌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𝑎𝐸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where</a:t>
                </a:r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𝑆𝑆𝑇𝑟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	</a:t>
                </a:r>
                <a:endParaRPr lang="en-US" altLang="ko-KR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               		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𝐼𝐽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𝐼𝐽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200" dirty="0"/>
                          <m:t>  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𝑆𝑆𝑇𝑟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is true</a:t>
                </a:r>
                <a:r>
                  <a:rPr lang="en-US" altLang="ko-KR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US" altLang="ko-KR" sz="2200" dirty="0" smtClean="0"/>
                  <a:t>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 </a:t>
                </a:r>
                <a:endParaRPr lang="ko-KR" alt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0415"/>
                <a:ext cx="11380150" cy="5210138"/>
              </a:xfrm>
              <a:blipFill>
                <a:blip r:embed="rId3"/>
                <a:stretch>
                  <a:fillRect l="-482" t="-820" b="-1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07212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Theoretical Results | Stat 414/415 – Statistics Online – Penn State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30311"/>
                <a:ext cx="10972800" cy="539624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400" dirty="0" smtClean="0">
                    <a:hlinkClick r:id="rId2"/>
                  </a:rPr>
                  <a:t>https://online.stat.psu.edu/stat415/lesson/13/13.3</a:t>
                </a:r>
                <a:endParaRPr lang="en-US" altLang="ko-KR" sz="24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400" dirty="0" smtClean="0"/>
                  <a:t>Number of population  : m, the sample size of </a:t>
                </a:r>
                <a:r>
                  <a:rPr lang="en-US" altLang="ko-KR" sz="2400" dirty="0" err="1" smtClean="0"/>
                  <a:t>i</a:t>
                </a:r>
                <a:r>
                  <a:rPr lang="en-US" altLang="ko-KR" sz="2400" baseline="30000" dirty="0" err="1" smtClean="0"/>
                  <a:t>th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population 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2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ko-KR" sz="2200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 smtClean="0"/>
                  <a:t> and </a:t>
                </a:r>
                <a:r>
                  <a:rPr lang="en-US" altLang="ko-KR" sz="22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sz="2200" dirty="0"/>
                          <m:t>  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</a:t>
                </a:r>
                <a:r>
                  <a:rPr lang="en-US" altLang="ko-KR" sz="22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e>
                    </m:d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𝑆𝑆𝑇𝑟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(if the null hypothesis is true)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ecause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/>
                  <a:t>, if the null </a:t>
                </a:r>
                <a:r>
                  <a:rPr lang="en-US" altLang="ko-KR" sz="2200" dirty="0" smtClean="0"/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is </a:t>
                </a:r>
                <a:r>
                  <a:rPr lang="en-US" altLang="ko-KR" sz="2200" dirty="0" smtClean="0"/>
                  <a:t>true.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𝑀𝑆𝑇𝑟</m:t>
                    </m:r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is an unbiased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if the null hypothesis is true.</a:t>
                </a:r>
                <a:endParaRPr lang="ko-KR" altLang="en-US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30311"/>
                <a:ext cx="10972800" cy="5396248"/>
              </a:xfrm>
              <a:blipFill>
                <a:blip r:embed="rId3"/>
                <a:stretch>
                  <a:fillRect l="-556" t="-565" b="-5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4604</TotalTime>
  <Words>176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ANOVA</vt:lpstr>
      <vt:lpstr>10.1 Single Factor ANOVA Example 10.1 </vt:lpstr>
      <vt:lpstr>Example 10.2 (Example 10.1 continued) : </vt:lpstr>
      <vt:lpstr>Sum of Squares</vt:lpstr>
      <vt:lpstr>E(MSTr)=σ^2 if H_0 is true</vt:lpstr>
      <vt:lpstr>Theoretical Results | Stat 414/415 – Statistics Online – Penn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335</cp:revision>
  <dcterms:created xsi:type="dcterms:W3CDTF">2017-06-22T04:03:47Z</dcterms:created>
  <dcterms:modified xsi:type="dcterms:W3CDTF">2020-05-31T13:46:15Z</dcterms:modified>
</cp:coreProperties>
</file>