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"/>
  </p:notesMasterIdLst>
  <p:sldIdLst>
    <p:sldId id="266" r:id="rId2"/>
    <p:sldId id="319" r:id="rId3"/>
    <p:sldId id="267" r:id="rId4"/>
    <p:sldId id="31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nline.stat.psu.edu/stat415/lesson/13/13.3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F Distribution and the F Test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571409" cy="501783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sz="2200" dirty="0" smtClean="0"/>
                  <a:t>Let F=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b</a:t>
                </a:r>
                <a:r>
                  <a:rPr lang="en-US" altLang="ko-KR" sz="2200" dirty="0" smtClean="0"/>
                  <a:t>e the test statistic in a single-factor ANOVA problem involving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200" dirty="0" smtClean="0"/>
                  <a:t> populations or treatments with a random sample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2200" dirty="0" smtClean="0"/>
                  <a:t> observations from each one.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true, F has an F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2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dirty="0" smtClean="0"/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sz="2200" dirty="0" smtClean="0"/>
                  <a:t>With f denoting the computed value of F, the rejection region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200" dirty="0" smtClean="0"/>
                  <a:t> specifies a test with significance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If the null hypothesis is false, we have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sz="2200" dirty="0" smtClean="0"/>
                  <a:t>Therefore we have single rejection region</a:t>
                </a:r>
                <a:r>
                  <a:rPr lang="en-US" sz="2200" dirty="0" smtClean="0"/>
                  <a:t>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sz="2400" dirty="0">
                    <a:hlinkClick r:id="rId2"/>
                  </a:rPr>
                  <a:t>https://</a:t>
                </a:r>
                <a:r>
                  <a:rPr lang="en-US" altLang="ko-KR" sz="2400" dirty="0" smtClean="0">
                    <a:hlinkClick r:id="rId2"/>
                  </a:rPr>
                  <a:t>online.stat.psu.edu/stat415/lesson/13/13.3</a:t>
                </a:r>
                <a:endParaRPr lang="en-US" altLang="ko-KR" sz="2400" dirty="0" smtClean="0"/>
              </a:p>
              <a:p>
                <a:pPr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follows chi-square distribution with degrees of freedom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𝐼𝐽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pPr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true,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follows chi-square distribution with degrees of freedom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571409" cy="5017830"/>
              </a:xfrm>
              <a:blipFill>
                <a:blip r:embed="rId3"/>
                <a:stretch>
                  <a:fillRect l="-288" r="-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We want to compare 4 types of boxes with respect to the compression strength.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We </a:t>
                </a:r>
                <a:r>
                  <a:rPr lang="en-US" altLang="ko-KR" sz="2200" dirty="0"/>
                  <a:t>obtain 6 observations for each type of box.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We </a:t>
                </a:r>
                <a:r>
                  <a:rPr lang="en-US" altLang="ko-KR" sz="2200" dirty="0"/>
                  <a:t>want to test if all four types have the same mean compression strength.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How </a:t>
                </a:r>
                <a:r>
                  <a:rPr lang="en-US" altLang="ko-KR" sz="2200" dirty="0"/>
                  <a:t>to </a:t>
                </a:r>
                <a:r>
                  <a:rPr lang="en-US" altLang="ko-KR" sz="2200" dirty="0" smtClean="0"/>
                  <a:t>construct the </a:t>
                </a:r>
                <a:r>
                  <a:rPr lang="en-US" altLang="ko-KR" sz="2200" dirty="0"/>
                  <a:t>appropriate hypotheses? How to perform the test?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  vs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’s are different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724" t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10.1 Single</a:t>
            </a:r>
            <a:r>
              <a:rPr lang="ko-KR" altLang="en-US" sz="2800" b="0" dirty="0" smtClean="0"/>
              <a:t> </a:t>
            </a:r>
            <a:r>
              <a:rPr lang="en-US" altLang="ko-KR" sz="2800" b="0" dirty="0" smtClean="0"/>
              <a:t>Factor ANOVA </a:t>
            </a:r>
            <a:r>
              <a:rPr lang="en-US" altLang="ko-KR" sz="2800" dirty="0"/>
              <a:t>Example 10.1 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03870" y="2517283"/>
          <a:ext cx="9121104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of Box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Compression Strength (</a:t>
                      </a:r>
                      <a:r>
                        <a:rPr lang="en-US" altLang="ko-KR" dirty="0" err="1" smtClean="0"/>
                        <a:t>lb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655.5   788.3   734.3   721.4   679.1   699.4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789.2   772.5   786.9   686.1   732.1   774.8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737.1   639.0   696.3   671.7    717.2   727.1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535.1   628.7   542.4   559.0   586.9   520.0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Grand mean = 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713.00</a:t>
                      </a:r>
                    </a:p>
                    <a:p>
                      <a:pPr latinLnBrk="1"/>
                      <a:r>
                        <a:rPr lang="en-US" altLang="ko-KR" dirty="0" smtClean="0"/>
                        <a:t>756.93</a:t>
                      </a:r>
                    </a:p>
                    <a:p>
                      <a:pPr latinLnBrk="1"/>
                      <a:r>
                        <a:rPr lang="en-US" altLang="ko-KR" dirty="0" smtClean="0"/>
                        <a:t>698.07</a:t>
                      </a:r>
                    </a:p>
                    <a:p>
                      <a:pPr latinLnBrk="1"/>
                      <a:r>
                        <a:rPr lang="en-US" altLang="ko-KR" dirty="0" smtClean="0"/>
                        <a:t>562.02</a:t>
                      </a:r>
                    </a:p>
                    <a:p>
                      <a:pPr latinLnBrk="1"/>
                      <a:r>
                        <a:rPr lang="en-US" altLang="ko-KR" dirty="0" smtClean="0"/>
                        <a:t>682.50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46.55</a:t>
                      </a:r>
                    </a:p>
                    <a:p>
                      <a:pPr latinLnBrk="1"/>
                      <a:r>
                        <a:rPr lang="en-US" altLang="ko-KR" dirty="0" smtClean="0"/>
                        <a:t>40.34</a:t>
                      </a:r>
                    </a:p>
                    <a:p>
                      <a:pPr latinLnBrk="1"/>
                      <a:r>
                        <a:rPr lang="en-US" altLang="ko-KR" dirty="0" smtClean="0"/>
                        <a:t>37.20</a:t>
                      </a:r>
                    </a:p>
                    <a:p>
                      <a:pPr latinLnBrk="1"/>
                      <a:r>
                        <a:rPr lang="en-US" altLang="ko-KR" dirty="0" smtClean="0"/>
                        <a:t>39.87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altLang="ko-KR" sz="2800" dirty="0"/>
              <a:t>Example 10.2 (Example 10.1 continued)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03185" cy="522389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 smtClean="0"/>
                  <a:t> 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: At least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’s are different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i="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IJ</m:t>
                        </m:r>
                      </m:den>
                    </m:f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=682.50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713.00−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56.93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    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698.07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562.02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]=42455.86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20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46.55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40.34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37.20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39.87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1691.92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42455.86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1691.92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=25.09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Since 25.09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3.10=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is rejected at significance level 0.05.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−1=4−1=3,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&gt; </a:t>
                </a:r>
                <a:r>
                  <a:rPr lang="en-US" sz="2200" dirty="0" err="1"/>
                  <a:t>qf</a:t>
                </a:r>
                <a:r>
                  <a:rPr lang="en-US" sz="2200" dirty="0"/>
                  <a:t>(0.95, 3, 20)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[1] 3.098391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03185" cy="5223892"/>
              </a:xfrm>
              <a:blipFill>
                <a:blip r:embed="rId2"/>
                <a:stretch>
                  <a:fillRect l="-762" t="-817" b="-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R execution of Example 10.1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&gt; compression &lt;- c(655.5,788.3,734.3,721.4,679.1,699.4,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+ 789.2,772.5,786.9,686.1,732.1,774.8,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+ 737.1,639.0,696.3,671.7,717.2,727.1,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+ 535.1,628.7,542.4,559.0,586.9,520.0)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&gt; type &lt;- c(rep("1", 6), rep("2", 6), rep("3", 6), rep("4", 6))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&gt; </a:t>
            </a:r>
            <a:r>
              <a:rPr lang="en-US" altLang="ko-KR" sz="2200" dirty="0" err="1">
                <a:latin typeface="+mn-ea"/>
              </a:rPr>
              <a:t>oneway</a:t>
            </a:r>
            <a:r>
              <a:rPr lang="en-US" altLang="ko-KR" sz="2200" dirty="0">
                <a:latin typeface="+mn-ea"/>
              </a:rPr>
              <a:t> &lt;- </a:t>
            </a:r>
            <a:r>
              <a:rPr lang="en-US" altLang="ko-KR" sz="2200" dirty="0" err="1">
                <a:latin typeface="+mn-ea"/>
              </a:rPr>
              <a:t>aov</a:t>
            </a:r>
            <a:r>
              <a:rPr lang="en-US" altLang="ko-KR" sz="2200" dirty="0">
                <a:latin typeface="+mn-ea"/>
              </a:rPr>
              <a:t>(compression ~ type)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&gt; summary(</a:t>
            </a:r>
            <a:r>
              <a:rPr lang="en-US" altLang="ko-KR" sz="2200" dirty="0" err="1">
                <a:latin typeface="+mn-ea"/>
              </a:rPr>
              <a:t>oneway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           </a:t>
            </a:r>
            <a:r>
              <a:rPr lang="en-US" altLang="ko-KR" sz="2200" dirty="0" smtClean="0">
                <a:latin typeface="+mn-ea"/>
              </a:rPr>
              <a:t>   </a:t>
            </a:r>
            <a:r>
              <a:rPr lang="en-US" altLang="ko-KR" sz="2200" dirty="0" err="1" smtClean="0">
                <a:latin typeface="+mn-ea"/>
              </a:rPr>
              <a:t>Df</a:t>
            </a:r>
            <a:r>
              <a:rPr lang="en-US" altLang="ko-KR" sz="2200" dirty="0" smtClean="0">
                <a:latin typeface="+mn-ea"/>
              </a:rPr>
              <a:t>    </a:t>
            </a:r>
            <a:r>
              <a:rPr lang="en-US" altLang="ko-KR" sz="2200" dirty="0">
                <a:latin typeface="+mn-ea"/>
              </a:rPr>
              <a:t>Sum </a:t>
            </a:r>
            <a:r>
              <a:rPr lang="en-US" altLang="ko-KR" sz="2200" dirty="0" err="1" smtClean="0">
                <a:latin typeface="+mn-ea"/>
              </a:rPr>
              <a:t>Sq</a:t>
            </a:r>
            <a:r>
              <a:rPr lang="en-US" altLang="ko-KR" sz="2200" dirty="0" smtClean="0">
                <a:latin typeface="+mn-ea"/>
              </a:rPr>
              <a:t>    </a:t>
            </a:r>
            <a:r>
              <a:rPr lang="en-US" altLang="ko-KR" sz="2200" dirty="0">
                <a:latin typeface="+mn-ea"/>
              </a:rPr>
              <a:t>Mean </a:t>
            </a:r>
            <a:r>
              <a:rPr lang="en-US" altLang="ko-KR" sz="2200" dirty="0" err="1">
                <a:latin typeface="+mn-ea"/>
              </a:rPr>
              <a:t>Sq</a:t>
            </a: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 F </a:t>
            </a:r>
            <a:r>
              <a:rPr lang="en-US" altLang="ko-KR" sz="2200" dirty="0">
                <a:latin typeface="+mn-ea"/>
              </a:rPr>
              <a:t>value   </a:t>
            </a:r>
            <a:r>
              <a:rPr lang="en-US" altLang="ko-KR" sz="2200" dirty="0" err="1">
                <a:latin typeface="+mn-ea"/>
              </a:rPr>
              <a:t>Pr</a:t>
            </a:r>
            <a:r>
              <a:rPr lang="en-US" altLang="ko-KR" sz="2200" dirty="0">
                <a:latin typeface="+mn-ea"/>
              </a:rPr>
              <a:t>(&gt;F)    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type       </a:t>
            </a:r>
            <a:r>
              <a:rPr lang="en-US" altLang="ko-KR" sz="2200" dirty="0" smtClean="0">
                <a:latin typeface="+mn-ea"/>
              </a:rPr>
              <a:t>   3    127375      </a:t>
            </a:r>
            <a:r>
              <a:rPr lang="en-US" altLang="ko-KR" sz="2200" dirty="0">
                <a:latin typeface="+mn-ea"/>
              </a:rPr>
              <a:t>42458 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en-US" altLang="ko-KR" sz="2200" dirty="0">
                <a:latin typeface="+mn-ea"/>
              </a:rPr>
              <a:t>25.09 </a:t>
            </a:r>
            <a:r>
              <a:rPr lang="en-US" altLang="ko-KR" sz="2200" dirty="0" smtClean="0">
                <a:latin typeface="+mn-ea"/>
              </a:rPr>
              <a:t>  5.53e-07 </a:t>
            </a:r>
            <a:r>
              <a:rPr lang="en-US" altLang="ko-KR" sz="2200" dirty="0">
                <a:latin typeface="+mn-ea"/>
              </a:rPr>
              <a:t>***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Residuals   20 </a:t>
            </a:r>
            <a:r>
              <a:rPr lang="en-US" altLang="ko-KR" sz="2200" dirty="0" smtClean="0">
                <a:latin typeface="+mn-ea"/>
              </a:rPr>
              <a:t>   </a:t>
            </a:r>
            <a:r>
              <a:rPr lang="en-US" altLang="ko-KR" sz="2200" dirty="0">
                <a:latin typeface="+mn-ea"/>
              </a:rPr>
              <a:t>33839 </a:t>
            </a:r>
            <a:r>
              <a:rPr lang="en-US" altLang="ko-KR" sz="2200" dirty="0" smtClean="0">
                <a:latin typeface="+mn-ea"/>
              </a:rPr>
              <a:t>       </a:t>
            </a:r>
            <a:r>
              <a:rPr lang="en-US" altLang="ko-KR" sz="2200" dirty="0">
                <a:latin typeface="+mn-ea"/>
              </a:rPr>
              <a:t>1692                     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---</a:t>
            </a:r>
          </a:p>
          <a:p>
            <a:pPr marL="0" indent="0">
              <a:buNone/>
            </a:pPr>
            <a:r>
              <a:rPr lang="en-US" altLang="ko-KR" sz="2200" dirty="0" err="1">
                <a:latin typeface="+mn-ea"/>
              </a:rPr>
              <a:t>Signif</a:t>
            </a:r>
            <a:r>
              <a:rPr lang="en-US" altLang="ko-KR" sz="2200" dirty="0">
                <a:latin typeface="+mn-ea"/>
              </a:rPr>
              <a:t>. codes:  0 ‘***’ 0.001 ‘**’ 0.01 ‘*’ 0.05 ‘.’ 0.1 ‘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4571</TotalTime>
  <Words>254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F Distribution and the F Test</vt:lpstr>
      <vt:lpstr>10.1 Single Factor ANOVA Example 10.1 </vt:lpstr>
      <vt:lpstr>Example 10.2 (Example 10.1 continued) : </vt:lpstr>
      <vt:lpstr>R execution of Example 10.1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335</cp:revision>
  <dcterms:created xsi:type="dcterms:W3CDTF">2017-06-22T04:03:47Z</dcterms:created>
  <dcterms:modified xsi:type="dcterms:W3CDTF">2020-06-01T04:51:11Z</dcterms:modified>
</cp:coreProperties>
</file>