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sldIdLst>
    <p:sldId id="296" r:id="rId2"/>
    <p:sldId id="297" r:id="rId3"/>
    <p:sldId id="326" r:id="rId4"/>
    <p:sldId id="29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A Condifence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5732" y="274638"/>
                <a:ext cx="10972800" cy="868362"/>
              </a:xfrm>
              <a:blipFill rotWithShape="0"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We begin with a probability statement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b="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 100(1-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)% CI for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of the true regression line is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200" dirty="0" smtClean="0"/>
                  <a:t>	</a:t>
                </a:r>
              </a:p>
              <a:p>
                <a:pPr marL="0" indent="0" algn="just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  <a:blipFill>
                <a:blip r:embed="rId3"/>
                <a:stretch>
                  <a:fillRect l="-771" t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459829" cy="501783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data on the next table is x = iodine value (g) and y = </a:t>
                </a:r>
                <a:r>
                  <a:rPr lang="en-US" altLang="ko-KR" sz="2200" dirty="0" err="1" smtClean="0"/>
                  <a:t>cetane</a:t>
                </a:r>
                <a:r>
                  <a:rPr lang="en-US" altLang="ko-KR" sz="2200" dirty="0" smtClean="0"/>
                  <a:t> number for a sample of 14 biofuels. Compute the 95% CI </a:t>
                </a:r>
                <a:r>
                  <a:rPr lang="en-US" altLang="ko-KR" sz="2200" dirty="0"/>
                  <a:t>for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		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		</a:t>
                </a:r>
                <a:r>
                  <a:rPr lang="ko-KR" altLang="en-US" sz="2200" dirty="0"/>
                  <a:t> </a:t>
                </a:r>
                <a:r>
                  <a:rPr lang="ko-KR" altLang="en-US" sz="2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 -0.20939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sz="2200" dirty="0" smtClean="0"/>
                  <a:t>2.179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2.564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82.4789</m:t>
                        </m:r>
                      </m:den>
                    </m:f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		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-0.20939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altLang="ko-KR" sz="2200" dirty="0"/>
                  <a:t>2.179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×0.03109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(−0.2771, 0.1416)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 algn="just">
                  <a:buNone/>
                </a:pPr>
                <a:endParaRPr lang="en-US" altLang="ko-KR" sz="2200" dirty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 algn="just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459829" cy="5017830"/>
              </a:xfrm>
              <a:blipFill>
                <a:blip r:embed="rId2"/>
                <a:stretch>
                  <a:fillRect l="-758" t="-365" r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13807"/>
              </p:ext>
            </p:extLst>
          </p:nvPr>
        </p:nvGraphicFramePr>
        <p:xfrm>
          <a:off x="895968" y="2358599"/>
          <a:ext cx="1040006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132.0   129.0   120.0   113.2   105.0    92.0    84.0    83.2     88.4     59.0     80.0     81.5     71.0     69.2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46.0     48.0      51.0     52.1     54.0     52.0     59.0    58.7     61.6     64.0     61.4     54.6</a:t>
                      </a:r>
                      <a:r>
                        <a:rPr lang="en-US" altLang="ko-KR" baseline="0" dirty="0" smtClean="0"/>
                        <a:t>     58.8     58.0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Steps in the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207697"/>
            <a:ext cx="8763000" cy="53483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200" dirty="0" smtClean="0"/>
              <a:t>&gt; f &lt;- lm(y ~ x)</a:t>
            </a:r>
          </a:p>
          <a:p>
            <a:pPr marL="0" indent="0">
              <a:buNone/>
            </a:pPr>
            <a:r>
              <a:rPr lang="en-US" altLang="ko-KR" sz="2200" dirty="0" smtClean="0"/>
              <a:t>&gt; </a:t>
            </a:r>
            <a:r>
              <a:rPr lang="en-US" altLang="ko-KR" sz="2200" dirty="0"/>
              <a:t>summary(f)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Call:</a:t>
            </a:r>
          </a:p>
          <a:p>
            <a:pPr marL="0" indent="0">
              <a:buNone/>
            </a:pPr>
            <a:r>
              <a:rPr lang="en-US" altLang="ko-KR" sz="2200" dirty="0"/>
              <a:t>lm(formula = y ~ x)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Residuals:</a:t>
            </a:r>
          </a:p>
          <a:p>
            <a:pPr marL="0" indent="0">
              <a:buNone/>
            </a:pPr>
            <a:r>
              <a:rPr lang="en-US" altLang="ko-KR" sz="2200" dirty="0"/>
              <a:t>    Min    </a:t>
            </a:r>
            <a:r>
              <a:rPr lang="en-US" altLang="ko-KR" sz="2200" dirty="0" smtClean="0"/>
              <a:t>          </a:t>
            </a:r>
            <a:r>
              <a:rPr lang="en-US" altLang="ko-KR" sz="2200" dirty="0"/>
              <a:t>1Q </a:t>
            </a:r>
            <a:r>
              <a:rPr lang="en-US" altLang="ko-KR" sz="2200" dirty="0" smtClean="0"/>
              <a:t>       </a:t>
            </a:r>
            <a:r>
              <a:rPr lang="en-US" altLang="ko-KR" sz="2200" dirty="0"/>
              <a:t>Median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3Q  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Max </a:t>
            </a:r>
          </a:p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en-US" altLang="ko-KR" sz="2200" dirty="0" smtClean="0"/>
              <a:t>3.9488     </a:t>
            </a:r>
            <a:r>
              <a:rPr lang="en-US" altLang="ko-KR" sz="2200" dirty="0"/>
              <a:t>-1.5665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0.6817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1.0846  </a:t>
            </a:r>
            <a:r>
              <a:rPr lang="en-US" altLang="ko-KR" sz="2200" dirty="0" smtClean="0"/>
              <a:t>   4.8974 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Coefficients:</a:t>
            </a:r>
          </a:p>
          <a:p>
            <a:pPr marL="0" indent="0">
              <a:buNone/>
            </a:pPr>
            <a:r>
              <a:rPr lang="en-US" altLang="ko-KR" sz="2200" dirty="0"/>
              <a:t>           </a:t>
            </a:r>
            <a:r>
              <a:rPr lang="en-US" altLang="ko-KR" sz="2200" dirty="0" smtClean="0"/>
              <a:t>            Estimate     </a:t>
            </a:r>
            <a:r>
              <a:rPr lang="en-US" altLang="ko-KR" sz="2200" dirty="0"/>
              <a:t>Std. </a:t>
            </a:r>
            <a:r>
              <a:rPr lang="en-US" altLang="ko-KR" sz="2200" dirty="0" smtClean="0"/>
              <a:t>Error   </a:t>
            </a:r>
            <a:r>
              <a:rPr lang="en-US" altLang="ko-KR" sz="2200" dirty="0"/>
              <a:t>t value </a:t>
            </a:r>
            <a:r>
              <a:rPr lang="en-US" altLang="ko-KR" sz="2200" dirty="0" smtClean="0"/>
              <a:t>       </a:t>
            </a:r>
            <a:r>
              <a:rPr lang="en-US" altLang="ko-KR" sz="2200" dirty="0" err="1" smtClean="0"/>
              <a:t>Pr</a:t>
            </a:r>
            <a:r>
              <a:rPr lang="en-US" altLang="ko-KR" sz="2200" dirty="0"/>
              <a:t>(&gt;|t|)    </a:t>
            </a:r>
          </a:p>
          <a:p>
            <a:pPr marL="0" indent="0">
              <a:buNone/>
            </a:pPr>
            <a:r>
              <a:rPr lang="en-US" altLang="ko-KR" sz="2200" dirty="0"/>
              <a:t>(Intercept) 75.21243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2.98363  </a:t>
            </a:r>
            <a:r>
              <a:rPr lang="en-US" altLang="ko-KR" sz="2200" dirty="0" smtClean="0"/>
              <a:t>   25.208    9.22e-12 </a:t>
            </a:r>
            <a:r>
              <a:rPr lang="en-US" altLang="ko-KR" sz="2200" dirty="0"/>
              <a:t>***</a:t>
            </a:r>
          </a:p>
          <a:p>
            <a:pPr marL="0" indent="0">
              <a:buNone/>
            </a:pPr>
            <a:r>
              <a:rPr lang="en-US" altLang="ko-KR" sz="2200" dirty="0"/>
              <a:t>x          </a:t>
            </a:r>
            <a:r>
              <a:rPr lang="en-US" altLang="ko-KR" sz="2200" dirty="0" smtClean="0"/>
              <a:t>           </a:t>
            </a:r>
            <a:r>
              <a:rPr lang="en-US" altLang="ko-KR" sz="2200" dirty="0"/>
              <a:t>-0.20939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0.03109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-</a:t>
            </a:r>
            <a:r>
              <a:rPr lang="en-US" altLang="ko-KR" sz="2200" dirty="0" smtClean="0"/>
              <a:t>6.734     </a:t>
            </a:r>
            <a:r>
              <a:rPr lang="en-US" altLang="ko-KR" sz="2200" dirty="0"/>
              <a:t>2.09e-05 ***</a:t>
            </a:r>
          </a:p>
          <a:p>
            <a:pPr marL="0" indent="0">
              <a:buNone/>
            </a:pPr>
            <a:r>
              <a:rPr lang="en-US" altLang="ko-KR" sz="2200" dirty="0"/>
              <a:t>---</a:t>
            </a:r>
          </a:p>
          <a:p>
            <a:pPr marL="0" indent="0">
              <a:buNone/>
            </a:pPr>
            <a:r>
              <a:rPr lang="en-US" altLang="ko-KR" sz="2200" dirty="0" err="1"/>
              <a:t>Signif</a:t>
            </a:r>
            <a:r>
              <a:rPr lang="en-US" altLang="ko-KR" sz="2200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 standard error: 2.564 on 12 degrees of </a:t>
            </a:r>
            <a:r>
              <a:rPr lang="en-US" altLang="ko-KR" sz="2200" dirty="0" smtClean="0"/>
              <a:t>freedom</a:t>
            </a:r>
          </a:p>
          <a:p>
            <a:pPr marL="0" indent="0">
              <a:buNone/>
            </a:pPr>
            <a:r>
              <a:rPr lang="en-US" altLang="ko-KR" sz="2200" dirty="0"/>
              <a:t>Multiple R-squared:  0.7908,    Adjusted R-squared:  0.7733 </a:t>
            </a:r>
          </a:p>
          <a:p>
            <a:pPr marL="0" indent="0">
              <a:buNone/>
            </a:pPr>
            <a:r>
              <a:rPr lang="en-US" altLang="ko-KR" sz="2200" dirty="0"/>
              <a:t>F-statistic: 45.35 on 1 and 12 DF,  p-value: 2.091e-05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704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8683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Hypothesis-Testing Procedures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Test statistic value :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Alternative 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	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2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200" dirty="0"/>
                  <a:t>			 e</a:t>
                </a:r>
                <a:r>
                  <a:rPr lang="en-US" altLang="ko-KR" sz="2200" dirty="0" smtClean="0"/>
                  <a:t>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 smtClean="0"/>
                  <a:t>–value based 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ko-KR" sz="2200" dirty="0" err="1" smtClean="0"/>
                  <a:t>df</a:t>
                </a:r>
                <a:r>
                  <a:rPr lang="en-US" altLang="ko-KR" sz="2200" dirty="0" smtClean="0"/>
                  <a:t> can be calculated just as was done previously.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model utility test is 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ko-KR" sz="2200" dirty="0" smtClean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 smtClean="0"/>
                  <a:t>, in which case the test statistic value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sz="2200" dirty="0" smtClean="0"/>
                  <a:t> ratio 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ko-KR" sz="2200" dirty="0" smtClean="0"/>
                  <a:t>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  <a:blipFill>
                <a:blip r:embed="rId2"/>
                <a:stretch>
                  <a:fillRect l="-771" t="-341" r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Example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751713" cy="501783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data on the next table is x = iodine value (g) and y = </a:t>
                </a:r>
                <a:r>
                  <a:rPr lang="en-US" altLang="ko-KR" sz="2200" dirty="0" err="1" smtClean="0"/>
                  <a:t>cetane</a:t>
                </a:r>
                <a:r>
                  <a:rPr lang="en-US" altLang="ko-KR" sz="2200" dirty="0" smtClean="0"/>
                  <a:t> number for a sample of 14 biofuels. Find the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/>
                  <a:t>–</a:t>
                </a:r>
                <a:r>
                  <a:rPr lang="en-US" altLang="ko-KR" sz="2200" dirty="0" smtClean="0"/>
                  <a:t>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: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−0.20939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0.03109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2200" dirty="0"/>
                  <a:t>6.734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/>
                  <a:t>–</a:t>
                </a:r>
                <a:r>
                  <a:rPr lang="en-US" altLang="ko-KR" sz="2200" dirty="0" smtClean="0"/>
                  <a:t>value =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14−2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&lt;−</m:t>
                    </m:r>
                    <m:r>
                      <m:rPr>
                        <m:nor/>
                      </m:rPr>
                      <a:rPr lang="en-US" altLang="ko-KR" sz="2200" dirty="0"/>
                      <m:t>6.734</m:t>
                    </m:r>
                    <m:r>
                      <m:rPr>
                        <m:nor/>
                      </m:rPr>
                      <a:rPr lang="en-US" altLang="ko-KR" sz="2200" b="0" i="0" dirty="0" smtClean="0"/>
                      <m:t>)+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14−2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ko-KR" sz="2200" dirty="0"/>
                      <m:t>6.734</m:t>
                    </m:r>
                  </m:oMath>
                </a14:m>
                <a:r>
                  <a:rPr lang="en-US" altLang="ko-KR" sz="2200" dirty="0"/>
                  <a:t>)=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14−2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200" dirty="0"/>
                      <m:t>6.734</m:t>
                    </m:r>
                  </m:oMath>
                </a14:m>
                <a:r>
                  <a:rPr lang="en-US" altLang="ko-KR" sz="2200" dirty="0" smtClean="0"/>
                  <a:t>)=</a:t>
                </a:r>
                <a:r>
                  <a:rPr lang="it-IT" altLang="ko-KR" sz="2200" dirty="0"/>
                  <a:t>2.091352e-05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This value is the same as the value at the </a:t>
                </a:r>
                <a:r>
                  <a:rPr lang="en-US" altLang="ko-KR" sz="2200" dirty="0" smtClean="0"/>
                  <a:t>column of  </a:t>
                </a:r>
                <a:r>
                  <a:rPr lang="en-US" altLang="ko-KR" sz="2200" dirty="0" err="1"/>
                  <a:t>Pr</a:t>
                </a:r>
                <a:r>
                  <a:rPr lang="en-US" altLang="ko-KR" sz="2200" dirty="0"/>
                  <a:t>(&gt;|t|)</a:t>
                </a:r>
                <a:r>
                  <a:rPr lang="en-US" altLang="ko-KR" sz="2200" dirty="0" smtClean="0"/>
                  <a:t>  on </a:t>
                </a:r>
                <a:r>
                  <a:rPr lang="en-US" altLang="ko-KR" sz="2200" dirty="0"/>
                  <a:t>page </a:t>
                </a:r>
                <a:r>
                  <a:rPr lang="en-US" altLang="ko-KR" sz="2200" dirty="0" smtClean="0"/>
                  <a:t>10.</a:t>
                </a: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it-IT" altLang="ko-KR" sz="2200" dirty="0" smtClean="0"/>
                  <a:t>&gt; 2*pt</a:t>
                </a:r>
                <a:r>
                  <a:rPr lang="it-IT" altLang="ko-KR" sz="2200" dirty="0"/>
                  <a:t>(-6.734, 12</a:t>
                </a:r>
                <a:r>
                  <a:rPr lang="it-IT" altLang="ko-KR" sz="2200" dirty="0" smtClean="0"/>
                  <a:t>)</a:t>
                </a:r>
                <a:endParaRPr lang="it-IT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it-IT" altLang="ko-KR" sz="2200" dirty="0"/>
                  <a:t>[1] </a:t>
                </a:r>
                <a:r>
                  <a:rPr lang="it-IT" altLang="ko-KR" sz="2200" dirty="0" smtClean="0"/>
                  <a:t>2.091352e-05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400" dirty="0" smtClean="0"/>
                  <a:t>6.734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0.025, 12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-2.179,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can be rejected under the level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0.05 </m:t>
                    </m:r>
                  </m:oMath>
                </a14:m>
                <a:r>
                  <a:rPr lang="en-US" altLang="ko-KR" sz="2200" dirty="0" smtClean="0"/>
                  <a:t>test.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751713" cy="5017830"/>
              </a:xfrm>
              <a:blipFill>
                <a:blip r:embed="rId2"/>
                <a:stretch>
                  <a:fillRect l="-737" t="-851" r="-794" b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288"/>
              </p:ext>
            </p:extLst>
          </p:nvPr>
        </p:nvGraphicFramePr>
        <p:xfrm>
          <a:off x="895968" y="2448697"/>
          <a:ext cx="1040006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132.0   129.0   120.0   113.2   105.0    92.0    84.0    83.2     88.4     59.0     80.0     81.5     71.0     69.2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46.0     48.0      51.0     52.1     54.0     52.0     59.0    58.7     61.6     64.0     61.4     54.6</a:t>
                      </a:r>
                      <a:r>
                        <a:rPr lang="en-US" altLang="ko-KR" baseline="0" dirty="0" smtClean="0"/>
                        <a:t>     58.8     58.0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3849</TotalTime>
  <Words>261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A Condifence Interval for β_1</vt:lpstr>
      <vt:lpstr>Example</vt:lpstr>
      <vt:lpstr>Steps in the analysis</vt:lpstr>
      <vt:lpstr>Hypothesis-Testing Procedures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339</cp:revision>
  <dcterms:created xsi:type="dcterms:W3CDTF">2017-06-22T04:03:47Z</dcterms:created>
  <dcterms:modified xsi:type="dcterms:W3CDTF">2020-05-24T12:22:15Z</dcterms:modified>
</cp:coreProperties>
</file>