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notesMasterIdLst>
    <p:notesMasterId r:id="rId8"/>
  </p:notesMasterIdLst>
  <p:sldIdLst>
    <p:sldId id="311" r:id="rId2"/>
    <p:sldId id="330" r:id="rId3"/>
    <p:sldId id="312" r:id="rId4"/>
    <p:sldId id="313" r:id="rId5"/>
    <p:sldId id="322" r:id="rId6"/>
    <p:sldId id="32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31019-3A3A-42AD-B17A-34D09AF9C749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D68D-3BE2-477E-95F4-4FA8BA1368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7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4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65B9-8681-4F57-B28C-8200AC9C629D}" type="datetimeFigureOut">
              <a:rPr lang="en-US" smtClean="0"/>
              <a:pPr/>
              <a:t>5/21/2020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D01E0-4520-4710-81AB-3D8832D739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9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8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4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19394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6380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FB73-D2D5-448A-9177-1A16D5DF1F9F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BF62-9323-4D59-9AF8-529A6203A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0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/>
              <a:t>12.5 Correlation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417638"/>
                <a:ext cx="10217068" cy="501783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The Sample Correlation Coefficient for the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pairs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),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) is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altLang="ko-KR" sz="2200" dirty="0" smtClean="0"/>
                  <a:t> </a:t>
                </a:r>
                <a:endParaRPr lang="en-US" altLang="ko-KR" sz="22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Properties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200" dirty="0" smtClean="0"/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/>
                </a:pPr>
                <a:r>
                  <a:rPr lang="en-US" sz="2200" dirty="0" smtClean="0"/>
                  <a:t>The value of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00" dirty="0" smtClean="0"/>
                  <a:t> is independent of the units in which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 smtClean="0"/>
                  <a:t> are measured.</a:t>
                </a:r>
              </a:p>
              <a:p>
                <a:pPr marL="457200" indent="-457200">
                  <a:lnSpc>
                    <a:spcPct val="114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 smtClean="0"/>
              </a:p>
              <a:p>
                <a:pPr marL="457200" indent="-457200">
                  <a:lnSpc>
                    <a:spcPct val="114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i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200" dirty="0" smtClean="0"/>
                  <a:t>if and only if all </a:t>
                </a:r>
                <a:r>
                  <a:rPr lang="en-US" altLang="ko-KR" sz="2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) </a:t>
                </a:r>
                <a:r>
                  <a:rPr lang="en-US" altLang="ko-KR" sz="2200" dirty="0" smtClean="0"/>
                  <a:t> pairs lie on a straight line with positive slope and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r>
                  <a:rPr lang="en-US" altLang="ko-KR" sz="2200" dirty="0"/>
                  <a:t>if and only if all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/>
                  <a:t>)  pairs lie on a straight line with </a:t>
                </a:r>
                <a:r>
                  <a:rPr lang="en-US" altLang="ko-KR" sz="2200" dirty="0" smtClean="0"/>
                  <a:t>negative </a:t>
                </a:r>
                <a:r>
                  <a:rPr lang="en-US" altLang="ko-KR" sz="2200" dirty="0"/>
                  <a:t>slope</a:t>
                </a:r>
                <a:r>
                  <a:rPr lang="en-US" altLang="ko-KR" sz="2200" dirty="0" smtClean="0"/>
                  <a:t>.</a:t>
                </a:r>
              </a:p>
              <a:p>
                <a:pPr marL="457200" indent="-457200">
                  <a:lnSpc>
                    <a:spcPct val="114000"/>
                  </a:lnSpc>
                  <a:buFont typeface="+mj-lt"/>
                  <a:buAutoNum type="arabicPeriod" startAt="5"/>
                </a:pPr>
                <a:r>
                  <a:rPr lang="en-US" sz="2200" dirty="0" smtClean="0"/>
                  <a:t>The square of the sample correlation coefficient gives the value of the coefficient of determination.</a:t>
                </a:r>
              </a:p>
              <a:p>
                <a:pPr marL="457200" indent="-457200">
                  <a:buAutoNum type="arabicPeriod" startAt="5"/>
                </a:pP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417638"/>
                <a:ext cx="10217068" cy="5017830"/>
              </a:xfrm>
              <a:blipFill>
                <a:blip r:embed="rId2"/>
                <a:stretch>
                  <a:fillRect l="-776" t="-365" r="-11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76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68" y="1640607"/>
            <a:ext cx="6122127" cy="411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4077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12.5 Correlation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7366" y="981802"/>
                <a:ext cx="10217068" cy="501783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Assumption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The joint probability distribution of (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is specified by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2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2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altLang="ko-KR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	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∞,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200" dirty="0" smtClean="0"/>
                  <a:t>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/>
                  <a:t> is called </a:t>
                </a:r>
                <a:r>
                  <a:rPr lang="en-US" sz="2200" dirty="0" smtClean="0"/>
                  <a:t>the </a:t>
                </a:r>
                <a:r>
                  <a:rPr lang="en-US" sz="2200" dirty="0" smtClean="0"/>
                  <a:t>bivariate normal </a:t>
                </a:r>
                <a:endParaRPr lang="en-US" sz="2200" dirty="0" smtClean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2200" dirty="0" smtClean="0"/>
                  <a:t>probability </a:t>
                </a:r>
                <a:r>
                  <a:rPr lang="en-US" sz="2200" dirty="0" smtClean="0"/>
                  <a:t>distribution.</a:t>
                </a:r>
                <a:endParaRPr lang="en-US" sz="2200" dirty="0"/>
              </a:p>
              <a:p>
                <a:pPr marL="0" lvl="5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366" y="981802"/>
                <a:ext cx="10217068" cy="5017830"/>
              </a:xfrm>
              <a:blipFill>
                <a:blip r:embed="rId2"/>
                <a:stretch>
                  <a:fillRect l="-776" t="-3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28" y="2858696"/>
            <a:ext cx="53625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9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732" y="274638"/>
            <a:ext cx="10972800" cy="8683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/>
              <a:t>Testing for the Absence of Correlation</a:t>
            </a:r>
            <a:endParaRPr lang="en-US" altLang="ko-K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When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:</a:t>
                </a:r>
                <a14:m>
                  <m:oMath xmlns:m="http://schemas.openxmlformats.org/officeDocument/2006/math"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 smtClean="0"/>
                  <a:t> is true, the test statistic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b="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ad>
                          <m:radPr>
                            <m:degHide m:val="on"/>
                            <m:ctrlPr>
                              <a:rPr lang="en-US" altLang="ko-KR" sz="2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has a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2200" dirty="0" smtClean="0"/>
                  <a:t> distribution with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ko-KR" sz="2200" dirty="0" smtClean="0"/>
                  <a:t> df.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    Alternative Hypothesis		Rejection Region for Level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200" dirty="0" smtClean="0"/>
                  <a:t> Test</a:t>
                </a:r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 smtClean="0"/>
                  <a:t>			</a:t>
                </a:r>
                <a:r>
                  <a:rPr lang="en-US" altLang="ko-KR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/>
                  <a:t>			 e</a:t>
                </a:r>
                <a:r>
                  <a:rPr lang="en-US" altLang="ko-KR" sz="2200" dirty="0" smtClean="0"/>
                  <a:t>ither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ko-KR" sz="22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/2,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en-US" altLang="ko-KR" sz="2200" dirty="0" smtClean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endParaRPr lang="en-US" altLang="ko-KR" sz="2200" dirty="0"/>
              </a:p>
              <a:p>
                <a:pPr marL="0" indent="0" algn="just">
                  <a:lnSpc>
                    <a:spcPct val="114000"/>
                  </a:lnSpc>
                  <a:buNone/>
                </a:pPr>
                <a:r>
                  <a:rPr lang="en-US" altLang="ko-KR" sz="2200" dirty="0" smtClean="0"/>
                  <a:t>A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200" dirty="0" smtClean="0"/>
                  <a:t>–value based on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altLang="ko-KR" sz="2200" dirty="0" err="1" smtClean="0"/>
                  <a:t>df</a:t>
                </a:r>
                <a:r>
                  <a:rPr lang="en-US" altLang="ko-KR" sz="2200" dirty="0" smtClean="0"/>
                  <a:t> can be calculated as described previously.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732" y="1143000"/>
                <a:ext cx="10276335" cy="5359400"/>
              </a:xfrm>
              <a:blipFill>
                <a:blip r:embed="rId2"/>
                <a:stretch>
                  <a:fillRect l="-771" t="-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73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E92CD-FA56-487B-B670-478DFAEB4714}" type="slidenum">
              <a:rPr lang="en-US" altLang="ko-KR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09599" y="1401511"/>
                <a:ext cx="10813145" cy="47246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 smtClean="0">
                    <a:latin typeface="+mn-ea"/>
                  </a:rPr>
                  <a:t>The relationship between the diameter of a nail(x) and its withdrawal strength(y)</a:t>
                </a: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>
                  <a:latin typeface="+mn-ea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200" dirty="0" smtClean="0">
                  <a:latin typeface="+mn-ea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sz="22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2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/>
                  <a:t> </a:t>
                </a:r>
                <a:r>
                  <a:rPr lang="en-US" altLang="ko-KR" sz="2200" dirty="0" smtClean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2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𝑟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0.7492</m:t>
                        </m:r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10−2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0.7492</m:t>
                                </m:r>
                              </m:e>
                              <m:sup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=3.199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  <a:endParaRPr lang="en-US" altLang="ko-KR" sz="2200" dirty="0" smtClean="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&gt;3.199</m:t>
                        </m:r>
                      </m:e>
                    </m:d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=0.00632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 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b="0" dirty="0" smtClean="0">
                    <a:latin typeface="+mn-ea"/>
                  </a:rPr>
                  <a:t> 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200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=0.00632&lt;0.01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, it is reasonable </a:t>
                </a:r>
                <a:r>
                  <a:rPr lang="en-US" altLang="ko-KR" sz="2200" dirty="0" smtClean="0">
                    <a:latin typeface="+mn-ea"/>
                  </a:rPr>
                  <a:t>to </a:t>
                </a:r>
                <a:r>
                  <a:rPr lang="en-US" altLang="ko-KR" sz="2200" dirty="0" smtClean="0">
                    <a:latin typeface="+mn-ea"/>
                  </a:rPr>
                  <a:t>conclude that 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 smtClean="0">
                    <a:latin typeface="+mn-ea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ko-KR" sz="2200" dirty="0" smtClean="0">
                    <a:latin typeface="+mn-ea"/>
                  </a:rPr>
                  <a:t>  &gt; 1-pt(3.199, 8) # 0.00632</a:t>
                </a:r>
                <a:endParaRPr lang="en-US" altLang="ko-KR" sz="2400" dirty="0">
                  <a:latin typeface="+mn-ea"/>
                </a:endParaRPr>
              </a:p>
            </p:txBody>
          </p:sp>
        </mc:Choice>
        <mc:Fallback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9599" y="1401511"/>
                <a:ext cx="10813145" cy="4724654"/>
              </a:xfrm>
              <a:blipFill>
                <a:blip r:embed="rId2"/>
                <a:stretch>
                  <a:fillRect l="-225" t="-258" r="-5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05815"/>
              </p:ext>
            </p:extLst>
          </p:nvPr>
        </p:nvGraphicFramePr>
        <p:xfrm>
          <a:off x="1347457" y="2219930"/>
          <a:ext cx="890045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989">
                  <a:extLst>
                    <a:ext uri="{9D8B030D-6E8A-4147-A177-3AD203B41FA5}">
                      <a16:colId xmlns:a16="http://schemas.microsoft.com/office/drawing/2014/main" val="3682348935"/>
                    </a:ext>
                  </a:extLst>
                </a:gridCol>
                <a:gridCol w="8239470">
                  <a:extLst>
                    <a:ext uri="{9D8B030D-6E8A-4147-A177-3AD203B41FA5}">
                      <a16:colId xmlns:a16="http://schemas.microsoft.com/office/drawing/2014/main" val="93038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/>
                        <a:t>x</a:t>
                      </a:r>
                      <a:endParaRPr lang="ko-KR" alt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 2.52    2.87    3.05    3.43    3.68    3.76    3.76     4.50    4.50   5.26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95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/>
                        <a:t>y</a:t>
                      </a:r>
                      <a:endParaRPr lang="ko-KR" alt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굴림" pitchFamily="50" charset="-127"/>
                        </a:rPr>
                        <a:t>54.74  59.01  72.92  50.85  54.99  60.56  69.08  77.03  69.97  90.70</a:t>
                      </a:r>
                      <a:endParaRPr lang="ko-KR" altLang="en-US" sz="2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84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31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500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ko-KR" sz="2200" dirty="0" smtClean="0"/>
              <a:t>&gt; x </a:t>
            </a:r>
            <a:r>
              <a:rPr lang="es-ES" altLang="ko-KR" sz="2200" dirty="0"/>
              <a:t>&lt;- c(2.52, 2.87, 3.05, 3.43, 3.68, 3.76, 3.76, 4.50, 4.50, 5.26)</a:t>
            </a:r>
          </a:p>
          <a:p>
            <a:pPr marL="0" indent="0">
              <a:buNone/>
            </a:pPr>
            <a:r>
              <a:rPr lang="es-ES" altLang="ko-KR" sz="2200" dirty="0" smtClean="0"/>
              <a:t>&gt; y </a:t>
            </a:r>
            <a:r>
              <a:rPr lang="es-ES" altLang="ko-KR" sz="2200" dirty="0"/>
              <a:t>&lt;- c(54.74, 59.01, 72.92, 50.85, 54.99, 60.56, 69.08, 77.03, 69.97, 90.70)</a:t>
            </a:r>
          </a:p>
          <a:p>
            <a:pPr marL="0" indent="0">
              <a:buNone/>
            </a:pPr>
            <a:r>
              <a:rPr lang="es-ES" altLang="ko-KR" sz="2200" dirty="0" smtClean="0"/>
              <a:t>&gt; plot(x</a:t>
            </a:r>
            <a:r>
              <a:rPr lang="es-ES" altLang="ko-KR" sz="2200" dirty="0"/>
              <a:t>, y</a:t>
            </a:r>
            <a:r>
              <a:rPr lang="es-ES" altLang="ko-KR" sz="2200" dirty="0" smtClean="0"/>
              <a:t>)</a:t>
            </a:r>
          </a:p>
          <a:p>
            <a:pPr marL="0" indent="0">
              <a:buNone/>
            </a:pPr>
            <a:r>
              <a:rPr lang="en-US" altLang="ko-KR" sz="2200" dirty="0"/>
              <a:t>&gt; </a:t>
            </a:r>
            <a:r>
              <a:rPr lang="en-US" altLang="ko-KR" sz="2200" dirty="0" err="1"/>
              <a:t>cor</a:t>
            </a:r>
            <a:r>
              <a:rPr lang="en-US" altLang="ko-KR" sz="2200" dirty="0"/>
              <a:t>(x, y)</a:t>
            </a:r>
          </a:p>
          <a:p>
            <a:pPr marL="0" indent="0">
              <a:buNone/>
            </a:pPr>
            <a:r>
              <a:rPr lang="en-US" altLang="ko-KR" sz="2200" dirty="0"/>
              <a:t>[1] 0.7491725</a:t>
            </a:r>
          </a:p>
          <a:p>
            <a:pPr>
              <a:buFont typeface="Wingdings" panose="05000000000000000000" pitchFamily="2" charset="2"/>
              <a:buChar char="Ø"/>
            </a:pPr>
            <a:endParaRPr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449" y="2794522"/>
            <a:ext cx="3651167" cy="343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2419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3876</TotalTime>
  <Words>135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맑은 고딕</vt:lpstr>
      <vt:lpstr>Arial</vt:lpstr>
      <vt:lpstr>Cambria Math</vt:lpstr>
      <vt:lpstr>Corbel</vt:lpstr>
      <vt:lpstr>Times New Roman</vt:lpstr>
      <vt:lpstr>Wingdings</vt:lpstr>
      <vt:lpstr>Wingdings 2</vt:lpstr>
      <vt:lpstr>New_Education03</vt:lpstr>
      <vt:lpstr>12.5 Correlation</vt:lpstr>
      <vt:lpstr>PowerPoint 프레젠테이션</vt:lpstr>
      <vt:lpstr>12.5 Correlation</vt:lpstr>
      <vt:lpstr>Testing for the Absence of Correlation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and Descriptive Statistics</dc:title>
  <dc:creator>User</dc:creator>
  <cp:lastModifiedBy>Windows 사용자</cp:lastModifiedBy>
  <cp:revision>331</cp:revision>
  <dcterms:created xsi:type="dcterms:W3CDTF">2017-06-22T04:03:47Z</dcterms:created>
  <dcterms:modified xsi:type="dcterms:W3CDTF">2020-05-21T04:50:53Z</dcterms:modified>
</cp:coreProperties>
</file>