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8"/>
  </p:notesMasterIdLst>
  <p:sldIdLst>
    <p:sldId id="283" r:id="rId2"/>
    <p:sldId id="304" r:id="rId3"/>
    <p:sldId id="305" r:id="rId4"/>
    <p:sldId id="331" r:id="rId5"/>
    <p:sldId id="332" r:id="rId6"/>
    <p:sldId id="327" r:id="rId7"/>
    <p:sldId id="306" r:id="rId8"/>
    <p:sldId id="307" r:id="rId9"/>
    <p:sldId id="328" r:id="rId10"/>
    <p:sldId id="329" r:id="rId11"/>
    <p:sldId id="330" r:id="rId12"/>
    <p:sldId id="308" r:id="rId13"/>
    <p:sldId id="309" r:id="rId14"/>
    <p:sldId id="310" r:id="rId15"/>
    <p:sldId id="314" r:id="rId16"/>
    <p:sldId id="3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1" y="1417638"/>
            <a:ext cx="10550355" cy="50178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altLang="ko-KR" sz="2400" dirty="0"/>
              <a:t>Steps in the analysis</a:t>
            </a:r>
            <a:endParaRPr lang="en-US" sz="2200" dirty="0" smtClean="0"/>
          </a:p>
          <a:p>
            <a:pPr marL="457200" indent="-457200" algn="just">
              <a:lnSpc>
                <a:spcPct val="130000"/>
              </a:lnSpc>
              <a:buFont typeface="+mj-ea"/>
              <a:buAutoNum type="circleNumDbPlain"/>
            </a:pPr>
            <a:r>
              <a:rPr lang="en-US" sz="2200" dirty="0" smtClean="0"/>
              <a:t>Plot the data</a:t>
            </a:r>
          </a:p>
          <a:p>
            <a:pPr marL="457200" indent="-457200" algn="just">
              <a:lnSpc>
                <a:spcPct val="130000"/>
              </a:lnSpc>
              <a:buFont typeface="+mj-ea"/>
              <a:buAutoNum type="circleNumDbPlain"/>
            </a:pPr>
            <a:r>
              <a:rPr lang="en-US" sz="2200" dirty="0" smtClean="0"/>
              <a:t>If the linear model is plausible, fit it.</a:t>
            </a:r>
          </a:p>
          <a:p>
            <a:pPr marL="457200" indent="-457200" algn="just">
              <a:lnSpc>
                <a:spcPct val="130000"/>
              </a:lnSpc>
              <a:buFont typeface="+mj-ea"/>
              <a:buAutoNum type="circleNumDbPlain"/>
            </a:pPr>
            <a:r>
              <a:rPr lang="en-US" sz="2200" dirty="0" smtClean="0"/>
              <a:t>Check the residual plots and fit a modified model, if necessary.</a:t>
            </a:r>
          </a:p>
          <a:p>
            <a:pPr marL="457200" indent="-457200" algn="just">
              <a:lnSpc>
                <a:spcPct val="130000"/>
              </a:lnSpc>
              <a:buFont typeface="+mj-ea"/>
              <a:buAutoNum type="circleNumDbPlain"/>
            </a:pPr>
            <a:r>
              <a:rPr lang="en-US" sz="2200" dirty="0" smtClean="0"/>
              <a:t>Evaluate the significance of the overall model via individual t terms, via t-tests. </a:t>
            </a:r>
          </a:p>
          <a:p>
            <a:pPr marL="457200" indent="-457200" algn="just">
              <a:lnSpc>
                <a:spcPct val="130000"/>
              </a:lnSpc>
              <a:buFont typeface="+mj-ea"/>
              <a:buAutoNum type="circleNumDbPlain"/>
            </a:pPr>
            <a:r>
              <a:rPr lang="en-US" sz="2200" dirty="0" smtClean="0"/>
              <a:t>Provide predictions and prediction intervals or confidence intervals on the mean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200" dirty="0" smtClean="0"/>
              <a:t>        response, if required.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0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 smtClean="0"/>
                  <a:t>Perform the hypotheses test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: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3.08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0.1506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20.453</m:t>
                    </m:r>
                  </m:oMath>
                </a14:m>
                <a:endParaRPr lang="en-US" altLang="ko-KR" sz="20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dirty="0"/>
                  <a:t>–value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20.453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+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30−2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ko-KR" sz="2000" dirty="0"/>
                      <m:t>20.453)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=2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x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1.126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x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2.252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       Since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dirty="0"/>
                  <a:t>–value </a:t>
                </a:r>
                <a:r>
                  <a:rPr lang="en-US" altLang="ko-KR" sz="20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2.252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can be rejected under the level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0.05 </m:t>
                    </m:r>
                  </m:oMath>
                </a14:m>
                <a:r>
                  <a:rPr lang="en-US" altLang="ko-KR" sz="2000" dirty="0"/>
                  <a:t>test</a:t>
                </a:r>
                <a:r>
                  <a:rPr lang="en-US" altLang="ko-KR" sz="2000" dirty="0" smtClean="0"/>
                  <a:t>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000" dirty="0"/>
                  <a:t>Compute the 95%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ko-KR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/>
                  <a:t> , the expected value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0.025, 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0.025, 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		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−0.3977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3.08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.048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×0.308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1.051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4.184</m:t>
                            </m:r>
                          </m:den>
                        </m:f>
                      </m:e>
                    </m:ra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2.566, 2.799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000" dirty="0"/>
                  <a:t>Compute the 95% </a:t>
                </a:r>
                <a:r>
                  <a:rPr lang="en-US" altLang="ko-KR" sz="2000" dirty="0" smtClean="0"/>
                  <a:t> prediction interval for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0.025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28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  </a:t>
                </a:r>
                <a:r>
                  <a:rPr lang="en-US" altLang="ko-KR" sz="2000" dirty="0" smtClean="0"/>
                  <a:t>		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=−0.3977+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3.08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×1±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2.048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×0.308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1−1.051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4.184</m:t>
                            </m:r>
                          </m:den>
                        </m:f>
                      </m:e>
                    </m:ra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2.041, 3.324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000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  <a:blipFill>
                <a:blip r:embed="rId2"/>
                <a:stretch>
                  <a:fillRect l="-118" t="-1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03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Compute the correlation coefficient between x and y.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12.885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4.184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42.342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=0.9681</m:t>
                    </m:r>
                  </m:oMath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0.9681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=0.9372 </m:t>
                    </m:r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/>
                  <a:t>Perform the hypotheses test :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𝑟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9681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0.9681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20.453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20.453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b="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>
                    <a:latin typeface="+mn-ea"/>
                  </a:rPr>
                  <a:t> 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=0&lt;0.01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, it is reasonable to conclude that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0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  <a:blipFill>
                <a:blip r:embed="rId2"/>
                <a:stretch>
                  <a:fillRect l="-178" t="-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165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Residual Plot 1 for </a:t>
            </a:r>
            <a:r>
              <a:rPr lang="en-US" altLang="ko-KR" sz="2800" dirty="0" err="1" smtClean="0"/>
              <a:t>Palprebal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1241"/>
            <a:ext cx="10972800" cy="53740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&gt; plot(fm1$fitted.values, fm1$residuals)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42" y="1868729"/>
            <a:ext cx="7599119" cy="44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88731"/>
            <a:ext cx="10972800" cy="56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/>
              <a:t>&gt; fm1.stdres </a:t>
            </a:r>
            <a:r>
              <a:rPr lang="en-US" altLang="ko-KR" sz="2200" dirty="0"/>
              <a:t>= </a:t>
            </a:r>
            <a:r>
              <a:rPr lang="en-US" altLang="ko-KR" sz="2200" dirty="0" err="1"/>
              <a:t>rstandard</a:t>
            </a:r>
            <a:r>
              <a:rPr lang="en-US" altLang="ko-KR" sz="2200" dirty="0"/>
              <a:t>(fm1)</a:t>
            </a:r>
          </a:p>
          <a:p>
            <a:pPr marL="0" indent="0">
              <a:buNone/>
            </a:pPr>
            <a:r>
              <a:rPr lang="en-US" altLang="ko-KR" sz="2200" dirty="0" smtClean="0"/>
              <a:t>&gt; </a:t>
            </a:r>
            <a:r>
              <a:rPr lang="en-US" altLang="ko-KR" sz="2200" dirty="0" err="1" smtClean="0"/>
              <a:t>qqnorm</a:t>
            </a:r>
            <a:r>
              <a:rPr lang="en-US" altLang="ko-KR" sz="2200" dirty="0" smtClean="0"/>
              <a:t>(fm1.stdres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39" y="1502459"/>
            <a:ext cx="7844495" cy="46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2508" y="993450"/>
            <a:ext cx="10972800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4000"/>
              </a:lnSpc>
            </a:pPr>
            <a:r>
              <a:rPr lang="en-US" altLang="ko-KR" dirty="0" smtClean="0"/>
              <a:t>Fitted values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&gt; head(fm1$fitted.values, n=10)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 </a:t>
            </a:r>
            <a:r>
              <a:rPr lang="en-US" altLang="ko-KR" dirty="0"/>
              <a:t>1 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2    </a:t>
            </a:r>
            <a:r>
              <a:rPr lang="en-US" altLang="ko-KR" dirty="0" smtClean="0"/>
              <a:t>                </a:t>
            </a:r>
            <a:r>
              <a:rPr lang="en-US" altLang="ko-KR" dirty="0"/>
              <a:t>3        </a:t>
            </a:r>
            <a:r>
              <a:rPr lang="en-US" altLang="ko-KR" dirty="0" smtClean="0"/>
              <a:t>                 </a:t>
            </a:r>
            <a:r>
              <a:rPr lang="en-US" altLang="ko-KR" dirty="0"/>
              <a:t>4    </a:t>
            </a:r>
            <a:r>
              <a:rPr lang="en-US" altLang="ko-KR" dirty="0" smtClean="0"/>
              <a:t>                   </a:t>
            </a:r>
            <a:r>
              <a:rPr lang="en-US" altLang="ko-KR" dirty="0"/>
              <a:t>5      </a:t>
            </a:r>
            <a:r>
              <a:rPr lang="en-US" altLang="ko-KR" dirty="0" smtClean="0"/>
              <a:t>               6                     </a:t>
            </a:r>
            <a:r>
              <a:rPr lang="en-US" altLang="ko-KR" dirty="0"/>
              <a:t>7 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0.8342480 </a:t>
            </a:r>
            <a:r>
              <a:rPr lang="en-US" altLang="ko-KR" dirty="0" smtClean="0"/>
              <a:t>   0.8958474    1.0806454    </a:t>
            </a:r>
            <a:r>
              <a:rPr lang="en-US" altLang="ko-KR" dirty="0"/>
              <a:t>1.1730444 </a:t>
            </a:r>
            <a:r>
              <a:rPr lang="en-US" altLang="ko-KR" dirty="0" smtClean="0"/>
              <a:t>   1.3578424    1.4502415    1.7582382 </a:t>
            </a:r>
            <a:endParaRPr lang="en-US" altLang="ko-KR" dirty="0"/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 </a:t>
            </a:r>
            <a:r>
              <a:rPr lang="en-US" altLang="ko-KR" dirty="0"/>
              <a:t>8 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9      </a:t>
            </a:r>
            <a:r>
              <a:rPr lang="en-US" altLang="ko-KR" dirty="0" smtClean="0"/>
              <a:t>             </a:t>
            </a:r>
            <a:r>
              <a:rPr lang="en-US" altLang="ko-KR" dirty="0"/>
              <a:t>10 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1.9122365 </a:t>
            </a:r>
            <a:r>
              <a:rPr lang="en-US" altLang="ko-KR" dirty="0" smtClean="0"/>
              <a:t>    1.9122365     </a:t>
            </a:r>
            <a:r>
              <a:rPr lang="en-US" altLang="ko-KR" dirty="0"/>
              <a:t>2.0046356 </a:t>
            </a:r>
            <a:endParaRPr lang="en-US" altLang="ko-KR" dirty="0" smtClean="0"/>
          </a:p>
          <a:p>
            <a:pPr>
              <a:lnSpc>
                <a:spcPct val="134000"/>
              </a:lnSpc>
            </a:pPr>
            <a:r>
              <a:rPr lang="en-US" altLang="ko-KR" dirty="0" smtClean="0"/>
              <a:t>Residuals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&gt; head(fm1$residuals, n=10)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</a:t>
            </a:r>
            <a:r>
              <a:rPr lang="en-US" altLang="ko-KR" dirty="0"/>
              <a:t>1        </a:t>
            </a:r>
            <a:r>
              <a:rPr lang="en-US" altLang="ko-KR" dirty="0" smtClean="0"/>
              <a:t>                 </a:t>
            </a:r>
            <a:r>
              <a:rPr lang="en-US" altLang="ko-KR" dirty="0"/>
              <a:t>2       </a:t>
            </a:r>
            <a:r>
              <a:rPr lang="en-US" altLang="ko-KR" dirty="0" smtClean="0"/>
              <a:t>              </a:t>
            </a:r>
            <a:r>
              <a:rPr lang="en-US" altLang="ko-KR" dirty="0"/>
              <a:t>3  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4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5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6 </a:t>
            </a:r>
            <a:r>
              <a:rPr lang="en-US" altLang="ko-KR" dirty="0" smtClean="0"/>
              <a:t>                       7</a:t>
            </a:r>
            <a:endParaRPr lang="en-US" altLang="ko-KR" dirty="0"/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/>
              <a:t> 0.1857520  </a:t>
            </a:r>
            <a:r>
              <a:rPr lang="en-US" altLang="ko-KR" dirty="0" smtClean="0"/>
              <a:t>   0.3141526    -</a:t>
            </a:r>
            <a:r>
              <a:rPr lang="en-US" altLang="ko-KR" dirty="0"/>
              <a:t>0.2006454 </a:t>
            </a:r>
            <a:r>
              <a:rPr lang="en-US" altLang="ko-KR" dirty="0" smtClean="0"/>
              <a:t>   -</a:t>
            </a:r>
            <a:r>
              <a:rPr lang="en-US" altLang="ko-KR" dirty="0"/>
              <a:t>0.1930444  </a:t>
            </a:r>
            <a:r>
              <a:rPr lang="en-US" altLang="ko-KR" dirty="0" smtClean="0"/>
              <a:t>   0.1621576     </a:t>
            </a:r>
            <a:r>
              <a:rPr lang="en-US" altLang="ko-KR" dirty="0"/>
              <a:t>0.3797585 </a:t>
            </a:r>
            <a:r>
              <a:rPr lang="en-US" altLang="ko-KR" dirty="0" smtClean="0"/>
              <a:t>   -</a:t>
            </a:r>
            <a:r>
              <a:rPr lang="en-US" altLang="ko-KR" dirty="0"/>
              <a:t>0.2582382 </a:t>
            </a:r>
            <a:endParaRPr lang="en-US" altLang="ko-KR" dirty="0" smtClean="0"/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 smtClean="0"/>
              <a:t>         8                         </a:t>
            </a:r>
            <a:r>
              <a:rPr lang="en-US" altLang="ko-KR" dirty="0"/>
              <a:t>9        </a:t>
            </a:r>
            <a:r>
              <a:rPr lang="en-US" altLang="ko-KR" dirty="0" smtClean="0"/>
              <a:t>          </a:t>
            </a:r>
            <a:r>
              <a:rPr lang="en-US" altLang="ko-KR" dirty="0"/>
              <a:t>10 </a:t>
            </a:r>
          </a:p>
          <a:p>
            <a:pPr marL="0" indent="0">
              <a:lnSpc>
                <a:spcPct val="134000"/>
              </a:lnSpc>
              <a:buNone/>
            </a:pPr>
            <a:r>
              <a:rPr lang="en-US" altLang="ko-KR" dirty="0" smtClean="0"/>
              <a:t>-0.1122365    </a:t>
            </a:r>
            <a:r>
              <a:rPr lang="en-US" altLang="ko-KR" dirty="0"/>
              <a:t>-0.1722365 </a:t>
            </a:r>
            <a:r>
              <a:rPr lang="en-US" altLang="ko-KR" dirty="0" smtClean="0"/>
              <a:t>   -</a:t>
            </a:r>
            <a:r>
              <a:rPr lang="en-US" altLang="ko-KR" dirty="0"/>
              <a:t>0.3746356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9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8948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Evaluation of predictions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103586"/>
            <a:ext cx="10378440" cy="53318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Suppose we wish to evaluate the predictions in the OSA data at 0.6, 1.0, and 1.4.</a:t>
            </a:r>
          </a:p>
          <a:p>
            <a:pPr marL="0" indent="0">
              <a:buNone/>
            </a:pPr>
            <a:r>
              <a:rPr lang="en-US" sz="2200" dirty="0"/>
              <a:t>&gt; predict(fm1, list(x=c(0.6, 1, 1.4)))</a:t>
            </a:r>
          </a:p>
          <a:p>
            <a:pPr marL="0" indent="0">
              <a:buNone/>
            </a:pPr>
            <a:r>
              <a:rPr lang="en-US" sz="2200" dirty="0"/>
              <a:t>       1    </a:t>
            </a:r>
            <a:r>
              <a:rPr lang="en-US" sz="2200" dirty="0" smtClean="0"/>
              <a:t>                  </a:t>
            </a:r>
            <a:r>
              <a:rPr lang="en-US" sz="2200" dirty="0"/>
              <a:t>2       </a:t>
            </a:r>
            <a:r>
              <a:rPr lang="en-US" sz="2200" dirty="0" smtClean="0"/>
              <a:t>           </a:t>
            </a:r>
            <a:r>
              <a:rPr lang="en-US" sz="2200" dirty="0"/>
              <a:t>3 </a:t>
            </a:r>
          </a:p>
          <a:p>
            <a:pPr marL="0" indent="0">
              <a:buNone/>
            </a:pPr>
            <a:r>
              <a:rPr lang="en-US" sz="2200" dirty="0"/>
              <a:t>1.450241 </a:t>
            </a:r>
            <a:r>
              <a:rPr lang="en-US" sz="2200" dirty="0" smtClean="0"/>
              <a:t>   2.682228    3.914215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We can evaluate the fitted values and their standard errors 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 &gt; predict(fm1, list(x=c(0.6, 1, 1.4)), se=TRUE)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$fit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       1                     2                  3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1.450241    2.682228    3.914215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$</a:t>
            </a:r>
            <a:r>
              <a:rPr lang="en-US" altLang="ko-KR" sz="2200" dirty="0" err="1"/>
              <a:t>se.fit</a:t>
            </a:r>
            <a:endParaRPr lang="en-US" altLang="ko-KR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         1                          2                         3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0.08821348    0.05676328    0.07693567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$</a:t>
            </a:r>
            <a:r>
              <a:rPr lang="en-US" altLang="ko-KR" sz="2200" dirty="0" err="1"/>
              <a:t>df</a:t>
            </a:r>
            <a:endParaRPr lang="en-US" altLang="ko-KR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[1] 28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$</a:t>
            </a:r>
            <a:r>
              <a:rPr lang="en-US" altLang="ko-KR" sz="2200" dirty="0" err="1"/>
              <a:t>residual.scale</a:t>
            </a:r>
            <a:endParaRPr lang="en-US" altLang="ko-KR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/>
              <a:t>[1] 0.3080088</a:t>
            </a:r>
          </a:p>
          <a:p>
            <a:pPr marL="0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11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8948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Confidence intervals on the mean response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03586"/>
                <a:ext cx="10378440" cy="53318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A confidence intervals on the mean response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 smtClean="0"/>
                  <a:t> can be evaluated as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&gt; predict(fm1, list(x=c(0.6, 1, 1.4)),interval="</a:t>
                </a:r>
                <a:r>
                  <a:rPr lang="en-US" sz="2200" dirty="0" err="1"/>
                  <a:t>conf</a:t>
                </a:r>
                <a:r>
                  <a:rPr lang="en-US" sz="2200" dirty="0"/>
                  <a:t>")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      </a:t>
                </a:r>
                <a:r>
                  <a:rPr lang="en-US" sz="2200" dirty="0" smtClean="0"/>
                  <a:t>       </a:t>
                </a:r>
                <a:r>
                  <a:rPr lang="en-US" sz="2200" dirty="0"/>
                  <a:t>fit   </a:t>
                </a:r>
                <a:r>
                  <a:rPr lang="en-US" sz="2200" dirty="0" smtClean="0"/>
                  <a:t>             </a:t>
                </a:r>
                <a:r>
                  <a:rPr lang="en-US" sz="2200" dirty="0" err="1"/>
                  <a:t>lwr</a:t>
                </a:r>
                <a:r>
                  <a:rPr lang="en-US" sz="2200" dirty="0"/>
                  <a:t>   </a:t>
                </a:r>
                <a:r>
                  <a:rPr lang="en-US" sz="2200" dirty="0" smtClean="0"/>
                  <a:t>            </a:t>
                </a:r>
                <a:r>
                  <a:rPr lang="en-US" sz="2200" dirty="0" err="1"/>
                  <a:t>upr</a:t>
                </a: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1  </a:t>
                </a:r>
                <a:r>
                  <a:rPr lang="en-US" sz="2200" dirty="0"/>
                  <a:t>1.450241 </a:t>
                </a:r>
                <a:r>
                  <a:rPr lang="en-US" sz="2200" dirty="0" smtClean="0"/>
                  <a:t>   1.269544    1.630939		</a:t>
                </a:r>
                <a:r>
                  <a:rPr lang="en-US" altLang="ko-KR" sz="2200" dirty="0"/>
                  <a:t> 1.450241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0.025,28 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dirty="0"/>
                  <a:t> 0.08821348</a:t>
                </a: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2 </a:t>
                </a:r>
                <a:r>
                  <a:rPr lang="en-US" sz="2200" dirty="0" smtClean="0"/>
                  <a:t> 2.682228   2.565954    </a:t>
                </a:r>
                <a:r>
                  <a:rPr lang="en-US" sz="2200" dirty="0"/>
                  <a:t>2.798503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3  3.914215   3.756620     4.071811</a:t>
                </a:r>
              </a:p>
              <a:p>
                <a:pPr marL="457200" indent="-457200">
                  <a:lnSpc>
                    <a:spcPct val="114000"/>
                  </a:lnSpc>
                  <a:buAutoNum type="arabicPlain" startAt="3"/>
                </a:pP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Note that the coverage probability of these intervals is for pointwise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A prediction interval (also pointwise coverage) is evaluated as</a:t>
                </a: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&gt; predict(fm1, list(x=c(0.6, 1, 1.4)),interval="</a:t>
                </a:r>
                <a:r>
                  <a:rPr lang="en-US" sz="2200" dirty="0" err="1"/>
                  <a:t>pred</a:t>
                </a:r>
                <a:r>
                  <a:rPr lang="en-US" sz="2200" dirty="0"/>
                  <a:t>")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      </a:t>
                </a:r>
                <a:r>
                  <a:rPr lang="en-US" sz="2200" dirty="0" smtClean="0"/>
                  <a:t>     </a:t>
                </a:r>
                <a:r>
                  <a:rPr lang="en-US" sz="2200" dirty="0"/>
                  <a:t>fit    </a:t>
                </a:r>
                <a:r>
                  <a:rPr lang="en-US" sz="2200" dirty="0" smtClean="0"/>
                  <a:t>              </a:t>
                </a:r>
                <a:r>
                  <a:rPr lang="en-US" sz="2200" dirty="0" err="1"/>
                  <a:t>lwr</a:t>
                </a:r>
                <a:r>
                  <a:rPr lang="en-US" sz="2200" dirty="0"/>
                  <a:t>   </a:t>
                </a:r>
                <a:r>
                  <a:rPr lang="en-US" sz="2200" dirty="0" smtClean="0"/>
                  <a:t>             </a:t>
                </a:r>
                <a:r>
                  <a:rPr lang="en-US" sz="2200" dirty="0" err="1"/>
                  <a:t>upr</a:t>
                </a: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1  </a:t>
                </a:r>
                <a:r>
                  <a:rPr lang="en-US" sz="2200" dirty="0"/>
                  <a:t>1.450241 </a:t>
                </a:r>
                <a:r>
                  <a:rPr lang="en-US" sz="2200" dirty="0" smtClean="0"/>
                  <a:t>   0.7939482    2.106535</a:t>
                </a:r>
                <a:endParaRPr lang="en-US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2 </a:t>
                </a:r>
                <a:r>
                  <a:rPr lang="en-US" sz="2200" dirty="0" smtClean="0"/>
                  <a:t> 2.682228    2.0406762    </a:t>
                </a:r>
                <a:r>
                  <a:rPr lang="en-US" sz="2200" dirty="0"/>
                  <a:t>3.323780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/>
                  <a:t>3 </a:t>
                </a:r>
                <a:r>
                  <a:rPr lang="en-US" sz="2200" dirty="0" smtClean="0"/>
                  <a:t> 3.914215    3.2639032     4.564527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03586"/>
                <a:ext cx="10378440" cy="5331882"/>
              </a:xfrm>
              <a:blipFill>
                <a:blip r:embed="rId2"/>
                <a:stretch>
                  <a:fillRect l="-646" t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Palpebral fissure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417638"/>
            <a:ext cx="10378440" cy="501783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 smtClean="0"/>
              <a:t>Example 12.1 provides measurements of the ocular surface area (OCA) and the palpebral fissure width(the horizontal width of the eye opening) of 30 objects.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lvl="5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479753"/>
                  </p:ext>
                </p:extLst>
              </p:nvPr>
            </p:nvGraphicFramePr>
            <p:xfrm>
              <a:off x="936666" y="2560638"/>
              <a:ext cx="9335379" cy="22521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4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30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1          2         3          4         5         6        7         8         9       10       11       12        13        14      15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0.40   0.42   0.48   0.51   0.57   0.60  0.70   0.75   0.75   0.78   0.84   0.95   0.99   1.03   1.12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1.02   1.21   0.88   0.98   1.52   1.83   1.50   1.80   1.74   1.63   2.00   2.80   2.48   2.47   3.05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16       17       18      19       20      21      22       23      24       25       26      27        28        29       30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1.15   1.20   1.25   1.25   1.28   1.30   1.34   1.37   1.40   1.43   1.46   1.49    1.55     1.58    1.60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3.18   3.76   3.68   3.82   3.21   4.27   3.12   3.99   3.75   4.10   4.18   3.77    4.34     4.21   4.92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479753"/>
                  </p:ext>
                </p:extLst>
              </p:nvPr>
            </p:nvGraphicFramePr>
            <p:xfrm>
              <a:off x="936666" y="2560638"/>
              <a:ext cx="9335379" cy="22521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4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308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5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1          2         3          4         5         6        7         8         9       10       11       12        13        14  </a:t>
                          </a:r>
                          <a:r>
                            <a:rPr lang="en-US" altLang="ko-KR" dirty="0" smtClean="0"/>
                            <a:t>    </a:t>
                          </a:r>
                          <a:r>
                            <a:rPr lang="en-US" altLang="ko-KR" dirty="0" smtClean="0"/>
                            <a:t>15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" t="-109836" r="-145050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0.40   0.42   0.48   0.51   0.57   0.60  0.70   0.75   0.75   0.78   0.84   0.95   0.99   1.03   1.12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" t="-206452" r="-1450505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1.02   1.21   0.88   0.98   1.52   1.83   1.50   1.80   1.74   1.63   2.00   2.80   2.48   2.47   3.05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16       17       18      19       20      21      22       23      24       25       26      27        28    </a:t>
                          </a:r>
                          <a:r>
                            <a:rPr lang="en-US" altLang="ko-KR" dirty="0" smtClean="0"/>
                            <a:t>    </a:t>
                          </a:r>
                          <a:r>
                            <a:rPr lang="en-US" altLang="ko-KR" dirty="0" smtClean="0"/>
                            <a:t>29 </a:t>
                          </a:r>
                          <a:r>
                            <a:rPr lang="en-US" altLang="ko-KR" dirty="0" smtClean="0"/>
                            <a:t>      </a:t>
                          </a:r>
                          <a:r>
                            <a:rPr lang="en-US" altLang="ko-KR" dirty="0" smtClean="0"/>
                            <a:t>30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" t="-413115" r="-1450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1.15   1.20   1.25   1.25   1.28   1.30   1.34   1.37   1.40   1.43   1.46   1.49    1.55     1.58    1.60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53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" t="-504839" r="-145050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3.18   3.76   3.68   3.82   3.21   4.27   3.12   3.99   3.75   4.10   4.18   3.77    4.34     4.21   4.92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40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575" y="1111469"/>
            <a:ext cx="5541914" cy="49971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0133" y="474123"/>
            <a:ext cx="4050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/>
              <a:t>&gt; with(xmp12.01, plot(y~x))</a:t>
            </a:r>
          </a:p>
        </p:txBody>
      </p:sp>
    </p:spTree>
    <p:extLst>
      <p:ext uri="{BB962C8B-B14F-4D97-AF65-F5344CB8AC3E}">
        <p14:creationId xmlns:p14="http://schemas.microsoft.com/office/powerpoint/2010/main" val="312757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165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Residual Plot 1 for Palpebral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1241"/>
            <a:ext cx="10972800" cy="53740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&gt; plot(fm1$fitted.values, fm1$residuals)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42" y="1868729"/>
            <a:ext cx="7599119" cy="44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3D40C2-D254-462F-AF66-5CAF8499D31E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3200" dirty="0">
                <a:ea typeface="굴림" panose="020B0600000101010101" pitchFamily="50" charset="-127"/>
              </a:rPr>
              <a:t>Residual Plots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600201"/>
            <a:ext cx="10813143" cy="51755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b="1" dirty="0">
                <a:latin typeface="+mn-ea"/>
              </a:rPr>
              <a:t>Upper left:</a:t>
            </a:r>
            <a:r>
              <a:rPr lang="en-US" altLang="ko-KR" sz="2000" dirty="0">
                <a:latin typeface="+mn-ea"/>
              </a:rPr>
              <a:t> No noticeable pattern.</a:t>
            </a:r>
          </a:p>
          <a:p>
            <a:pPr>
              <a:buNone/>
            </a:pPr>
            <a:r>
              <a:rPr lang="en-US" altLang="ko-KR" sz="2000" b="1" dirty="0">
                <a:latin typeface="+mn-ea"/>
              </a:rPr>
              <a:t>Upper right: </a:t>
            </a:r>
            <a:r>
              <a:rPr lang="en-US" altLang="ko-KR" sz="2000" dirty="0">
                <a:latin typeface="+mn-ea"/>
              </a:rPr>
              <a:t>Heteroscedastic.  </a:t>
            </a:r>
          </a:p>
          <a:p>
            <a:pPr>
              <a:buNone/>
            </a:pPr>
            <a:r>
              <a:rPr lang="en-US" altLang="ko-KR" sz="2000" b="1" dirty="0">
                <a:latin typeface="+mn-ea"/>
              </a:rPr>
              <a:t>Lower left:</a:t>
            </a:r>
            <a:r>
              <a:rPr lang="en-US" altLang="ko-KR" sz="2000" dirty="0">
                <a:latin typeface="+mn-ea"/>
              </a:rPr>
              <a:t> Trend.  </a:t>
            </a:r>
          </a:p>
          <a:p>
            <a:pPr>
              <a:buNone/>
            </a:pPr>
            <a:r>
              <a:rPr lang="en-US" altLang="ko-KR" sz="2000" b="1" dirty="0">
                <a:latin typeface="+mn-ea"/>
              </a:rPr>
              <a:t>Lower Right:</a:t>
            </a:r>
            <a:r>
              <a:rPr lang="en-US" altLang="ko-KR" sz="2000" dirty="0">
                <a:latin typeface="+mn-ea"/>
              </a:rPr>
              <a:t> Outlier.</a:t>
            </a:r>
          </a:p>
          <a:p>
            <a:pPr marL="0" indent="0">
              <a:lnSpc>
                <a:spcPct val="90000"/>
              </a:lnSpc>
            </a:pPr>
            <a:endParaRPr lang="en-US" altLang="ko-KR" sz="2400" dirty="0">
              <a:ea typeface="굴림" panose="020B0600000101010101" pitchFamily="50" charset="-127"/>
            </a:endParaRPr>
          </a:p>
        </p:txBody>
      </p:sp>
      <p:pic>
        <p:nvPicPr>
          <p:cNvPr id="5" name="Picture 4" descr="genericall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18" y="3272028"/>
            <a:ext cx="72596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87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45" y="795203"/>
            <a:ext cx="3314974" cy="2138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09" y="727521"/>
            <a:ext cx="63246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5366" y="843456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smtClean="0"/>
              <a:t>summary(xmp12.01[, 2:3])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smtClean="0"/>
              <a:t>           x                              </a:t>
            </a:r>
            <a:r>
              <a:rPr lang="en-US" altLang="ko-KR" sz="2200" dirty="0"/>
              <a:t>y       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Min</a:t>
            </a:r>
            <a:r>
              <a:rPr lang="en-US" altLang="ko-KR" sz="2200" dirty="0"/>
              <a:t>.   :0.400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Min.   :0.880  </a:t>
            </a:r>
          </a:p>
          <a:p>
            <a:pPr marL="0" indent="0">
              <a:buNone/>
            </a:pPr>
            <a:r>
              <a:rPr lang="en-US" altLang="ko-KR" sz="2200" dirty="0" smtClean="0"/>
              <a:t>1st Qu.:0.750       1st </a:t>
            </a:r>
            <a:r>
              <a:rPr lang="en-US" altLang="ko-KR" sz="2200" dirty="0"/>
              <a:t>Qu.:1.755  </a:t>
            </a:r>
          </a:p>
          <a:p>
            <a:pPr marL="0" indent="0">
              <a:buNone/>
            </a:pPr>
            <a:r>
              <a:rPr lang="en-US" altLang="ko-KR" sz="2200" dirty="0" smtClean="0"/>
              <a:t>Median </a:t>
            </a:r>
            <a:r>
              <a:rPr lang="en-US" altLang="ko-KR" sz="2200" dirty="0"/>
              <a:t>:</a:t>
            </a:r>
            <a:r>
              <a:rPr lang="en-US" altLang="ko-KR" sz="2200" dirty="0" smtClean="0"/>
              <a:t>1.135      </a:t>
            </a:r>
            <a:r>
              <a:rPr lang="en-US" altLang="ko-KR" sz="2200" dirty="0"/>
              <a:t>Median :3.085  </a:t>
            </a:r>
          </a:p>
          <a:p>
            <a:pPr marL="0" indent="0">
              <a:buNone/>
            </a:pPr>
            <a:r>
              <a:rPr lang="en-US" altLang="ko-KR" sz="2200" dirty="0" smtClean="0"/>
              <a:t>Mean   </a:t>
            </a:r>
            <a:r>
              <a:rPr lang="en-US" altLang="ko-KR" sz="2200" dirty="0"/>
              <a:t>:1.051 </a:t>
            </a:r>
            <a:r>
              <a:rPr lang="en-US" altLang="ko-KR" sz="2200" dirty="0" smtClean="0"/>
              <a:t>       </a:t>
            </a:r>
            <a:r>
              <a:rPr lang="en-US" altLang="ko-KR" sz="2200" dirty="0"/>
              <a:t>Mean   :2.840  </a:t>
            </a:r>
          </a:p>
          <a:p>
            <a:pPr marL="0" indent="0">
              <a:buNone/>
            </a:pPr>
            <a:r>
              <a:rPr lang="en-US" altLang="ko-KR" sz="2200" dirty="0" smtClean="0"/>
              <a:t>3rd </a:t>
            </a:r>
            <a:r>
              <a:rPr lang="en-US" altLang="ko-KR" sz="2200" dirty="0"/>
              <a:t>Qu.:1.363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3rd Qu.:3.808  </a:t>
            </a:r>
          </a:p>
          <a:p>
            <a:pPr marL="0" indent="0">
              <a:buNone/>
            </a:pPr>
            <a:r>
              <a:rPr lang="en-US" altLang="ko-KR" sz="2200" dirty="0" smtClean="0"/>
              <a:t>Max</a:t>
            </a:r>
            <a:r>
              <a:rPr lang="en-US" altLang="ko-KR" sz="2200" dirty="0"/>
              <a:t>.   :1.600   </a:t>
            </a:r>
            <a:r>
              <a:rPr lang="en-US" altLang="ko-KR" sz="2200" dirty="0" smtClean="0"/>
              <a:t>     Max</a:t>
            </a:r>
            <a:r>
              <a:rPr lang="en-US" altLang="ko-KR" sz="2200" dirty="0"/>
              <a:t>.   :4.920  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&gt; fm1 &lt;- lm(y ~ x, data=xmp12.01)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04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583325"/>
            <a:ext cx="10972800" cy="55428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summary(fm1)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Call:</a:t>
            </a:r>
          </a:p>
          <a:p>
            <a:pPr marL="0" indent="0">
              <a:buNone/>
            </a:pPr>
            <a:r>
              <a:rPr lang="en-US" altLang="ko-KR" dirty="0"/>
              <a:t>lm(formula = y ~ x, data = xmp12.01)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Residuals:</a:t>
            </a:r>
          </a:p>
          <a:p>
            <a:pPr marL="0" indent="0">
              <a:buNone/>
            </a:pPr>
            <a:r>
              <a:rPr lang="en-US" altLang="ko-KR" dirty="0"/>
              <a:t>     Min      </a:t>
            </a:r>
            <a:r>
              <a:rPr lang="en-US" altLang="ko-KR" dirty="0" smtClean="0"/>
              <a:t>          1Q        </a:t>
            </a:r>
            <a:r>
              <a:rPr lang="en-US" altLang="ko-KR" dirty="0"/>
              <a:t>Median  </a:t>
            </a:r>
            <a:r>
              <a:rPr lang="en-US" altLang="ko-KR" dirty="0" smtClean="0"/>
              <a:t>        </a:t>
            </a:r>
            <a:r>
              <a:rPr lang="en-US" altLang="ko-KR" dirty="0"/>
              <a:t>3Q   </a:t>
            </a:r>
            <a:r>
              <a:rPr lang="en-US" altLang="ko-KR" dirty="0" smtClean="0"/>
              <a:t>       </a:t>
            </a:r>
            <a:r>
              <a:rPr lang="en-US" altLang="ko-KR" dirty="0"/>
              <a:t>Max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0.60942   </a:t>
            </a:r>
            <a:r>
              <a:rPr lang="en-US" altLang="ko-KR" dirty="0"/>
              <a:t>-</a:t>
            </a:r>
            <a:r>
              <a:rPr lang="en-US" altLang="ko-KR" dirty="0" smtClean="0"/>
              <a:t>0.19875   </a:t>
            </a:r>
            <a:r>
              <a:rPr lang="en-US" altLang="ko-KR" dirty="0"/>
              <a:t>-0.01902  </a:t>
            </a:r>
            <a:r>
              <a:rPr lang="en-US" altLang="ko-KR" dirty="0" smtClean="0"/>
              <a:t>  0.21727    0.66378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           </a:t>
            </a:r>
            <a:r>
              <a:rPr lang="en-US" altLang="ko-KR" dirty="0"/>
              <a:t>Estimate </a:t>
            </a:r>
            <a:r>
              <a:rPr lang="en-US" altLang="ko-KR" dirty="0" smtClean="0"/>
              <a:t>   Std</a:t>
            </a:r>
            <a:r>
              <a:rPr lang="en-US" altLang="ko-KR" dirty="0"/>
              <a:t>. Error </a:t>
            </a:r>
            <a:r>
              <a:rPr lang="en-US" altLang="ko-KR" dirty="0" smtClean="0"/>
              <a:t>   t </a:t>
            </a:r>
            <a:r>
              <a:rPr lang="en-US" altLang="ko-KR" dirty="0"/>
              <a:t>value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</a:t>
            </a:r>
            <a:r>
              <a:rPr lang="en-US" altLang="ko-KR" dirty="0" smtClean="0"/>
              <a:t>   </a:t>
            </a:r>
            <a:r>
              <a:rPr lang="en-US" altLang="ko-KR" dirty="0"/>
              <a:t>-0.3977   </a:t>
            </a:r>
            <a:r>
              <a:rPr lang="en-US" altLang="ko-KR" dirty="0" smtClean="0"/>
              <a:t>      </a:t>
            </a:r>
            <a:r>
              <a:rPr lang="en-US" altLang="ko-KR" dirty="0"/>
              <a:t>0.1680 </a:t>
            </a:r>
            <a:r>
              <a:rPr lang="en-US" altLang="ko-KR" dirty="0" smtClean="0"/>
              <a:t>      -</a:t>
            </a:r>
            <a:r>
              <a:rPr lang="en-US" altLang="ko-KR" dirty="0"/>
              <a:t>2.367  </a:t>
            </a:r>
            <a:r>
              <a:rPr lang="en-US" altLang="ko-KR" dirty="0" smtClean="0"/>
              <a:t>      </a:t>
            </a:r>
            <a:r>
              <a:rPr lang="en-US" altLang="ko-KR" dirty="0"/>
              <a:t>0.0251 </a:t>
            </a:r>
            <a:r>
              <a:rPr lang="en-US" altLang="ko-KR" dirty="0" smtClean="0"/>
              <a:t>     *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        </a:t>
            </a:r>
            <a:r>
              <a:rPr lang="en-US" altLang="ko-KR" dirty="0" smtClean="0"/>
              <a:t>               </a:t>
            </a:r>
            <a:r>
              <a:rPr lang="en-US" altLang="ko-KR" dirty="0"/>
              <a:t>3.0800  </a:t>
            </a:r>
            <a:r>
              <a:rPr lang="en-US" altLang="ko-KR" dirty="0" smtClean="0"/>
              <a:t>       0.1506       20.453       </a:t>
            </a:r>
            <a:r>
              <a:rPr lang="en-US" altLang="ko-KR" dirty="0"/>
              <a:t>&lt;</a:t>
            </a:r>
            <a:r>
              <a:rPr lang="en-US" altLang="ko-KR" dirty="0" smtClean="0"/>
              <a:t>2e-16      </a:t>
            </a: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0.308 on 28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0.9373,    Adjusted R-squared:  0.935 </a:t>
            </a:r>
          </a:p>
          <a:p>
            <a:pPr marL="0" indent="0">
              <a:buNone/>
            </a:pPr>
            <a:r>
              <a:rPr lang="en-US" altLang="ko-KR" dirty="0"/>
              <a:t>F-statistic: 418.3 on 1 and 28 DF,  p-value: &lt; 2.2e-16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13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sz="2100" dirty="0" smtClean="0"/>
                  <a:t>Regression equation : </a:t>
                </a:r>
                <a:r>
                  <a:rPr lang="en-US" altLang="ko-KR" sz="21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−0.3977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3.08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100" dirty="0" smtClean="0"/>
              </a:p>
              <a:p>
                <a:r>
                  <a:rPr lang="en-US" altLang="ko-KR" sz="2100" dirty="0" smtClean="0"/>
                  <a:t>Residual standard error : </a:t>
                </a:r>
              </a:p>
              <a:p>
                <a:pPr marL="0" indent="0">
                  <a:buNone/>
                </a:pPr>
                <a:r>
                  <a:rPr lang="en-US" altLang="ko-KR" sz="21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1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2.6563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=0.0948</m:t>
                    </m:r>
                  </m:oMath>
                </a14:m>
                <a:r>
                  <a:rPr lang="en-US" altLang="ko-KR" sz="2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1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1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=0.308</m:t>
                    </m:r>
                  </m:oMath>
                </a14:m>
                <a:r>
                  <a:rPr lang="en-US" altLang="ko-KR" sz="2100" dirty="0" smtClean="0"/>
                  <a:t> </a:t>
                </a:r>
              </a:p>
              <a:p>
                <a:r>
                  <a:rPr lang="en-US" altLang="ko-KR" sz="2100" dirty="0"/>
                  <a:t>Coefficient of determination</a:t>
                </a:r>
                <a:endParaRPr lang="en-US" altLang="ko-KR" sz="21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1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altLang="ko-KR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2.6563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42.3423</m:t>
                        </m:r>
                      </m:den>
                    </m:f>
                    <m:r>
                      <a:rPr lang="en-US" altLang="ko-KR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0.9373</m:t>
                    </m:r>
                  </m:oMath>
                </a14:m>
                <a:endParaRPr lang="en-US" altLang="ko-KR" sz="2100" dirty="0" smtClean="0"/>
              </a:p>
              <a:p>
                <a:pPr marL="0" indent="0">
                  <a:buNone/>
                </a:pPr>
                <a:endParaRPr lang="en-US" altLang="ko-KR" sz="2100" dirty="0" smtClean="0"/>
              </a:p>
              <a:p>
                <a:r>
                  <a:rPr lang="en-US" altLang="ko-KR" sz="2100" dirty="0" smtClean="0"/>
                  <a:t>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1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100" dirty="0" smtClean="0"/>
              </a:p>
              <a:p>
                <a:pPr marL="0" indent="0">
                  <a:buNone/>
                </a:pPr>
                <a:r>
                  <a:rPr lang="en-US" altLang="ko-KR" sz="21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1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1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1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0.308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ko-KR" altLang="ko-KR" sz="2100" dirty="0">
                                <a:solidFill>
                                  <a:srgbClr val="000000"/>
                                </a:solidFill>
                                <a:latin typeface="Lucida Console" panose="020B0609040504020204" pitchFamily="49" charset="0"/>
                              </a:rPr>
                              <m:t>4.183547</m:t>
                            </m:r>
                            <m:r>
                              <m:rPr>
                                <m:nor/>
                              </m:rPr>
                              <a:rPr lang="ko-KR" altLang="ko-KR" sz="2100" dirty="0">
                                <a:latin typeface="Arial" panose="020B0604020202020204" pitchFamily="34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=0.1506</m:t>
                    </m:r>
                  </m:oMath>
                </a14:m>
                <a:endParaRPr lang="en-US" altLang="ko-KR" sz="2100" dirty="0" smtClean="0"/>
              </a:p>
              <a:p>
                <a:r>
                  <a:rPr lang="en-US" altLang="ko-KR" sz="2100" dirty="0" smtClean="0"/>
                  <a:t>95% CI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1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1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=3.08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0.025, 28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0.1506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=3.08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0.025, 28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0.1506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(2.772, 3.388) </m:t>
                    </m:r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54" y="1446416"/>
                <a:ext cx="10296698" cy="5004260"/>
              </a:xfrm>
              <a:blipFill>
                <a:blip r:embed="rId2"/>
                <a:stretch>
                  <a:fillRect l="-118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07105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4177</TotalTime>
  <Words>608</Words>
  <Application>Microsoft Office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Arial</vt:lpstr>
      <vt:lpstr>Cambria Math</vt:lpstr>
      <vt:lpstr>Corbel</vt:lpstr>
      <vt:lpstr>Lucida Console</vt:lpstr>
      <vt:lpstr>Wingdings</vt:lpstr>
      <vt:lpstr>Wingdings 2</vt:lpstr>
      <vt:lpstr>New_Education03</vt:lpstr>
      <vt:lpstr>Example</vt:lpstr>
      <vt:lpstr>Palpebral fissure</vt:lpstr>
      <vt:lpstr>PowerPoint 프레젠테이션</vt:lpstr>
      <vt:lpstr>Residual Plot 1 for Palpebral</vt:lpstr>
      <vt:lpstr>Residual Plots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Residual Plot 1 for Palprebal</vt:lpstr>
      <vt:lpstr>PowerPoint 프레젠테이션</vt:lpstr>
      <vt:lpstr>PowerPoint 프레젠테이션</vt:lpstr>
      <vt:lpstr>Evaluation of predictions</vt:lpstr>
      <vt:lpstr>Confidence intervals on the mean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348</cp:revision>
  <dcterms:created xsi:type="dcterms:W3CDTF">2017-06-22T04:03:47Z</dcterms:created>
  <dcterms:modified xsi:type="dcterms:W3CDTF">2020-05-26T14:04:44Z</dcterms:modified>
</cp:coreProperties>
</file>