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2"/>
  </p:notesMasterIdLst>
  <p:sldIdLst>
    <p:sldId id="268" r:id="rId2"/>
    <p:sldId id="308" r:id="rId3"/>
    <p:sldId id="269" r:id="rId4"/>
    <p:sldId id="281" r:id="rId5"/>
    <p:sldId id="309" r:id="rId6"/>
    <p:sldId id="282" r:id="rId7"/>
    <p:sldId id="274" r:id="rId8"/>
    <p:sldId id="275" r:id="rId9"/>
    <p:sldId id="276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Sums of Squares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4" y="1305697"/>
                <a:ext cx="8763000" cy="50178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200" dirty="0" smtClean="0"/>
                  <a:t>The total sum of squares (SST), treatment sum of squares (</a:t>
                </a:r>
                <a:r>
                  <a:rPr lang="en-US" altLang="ko-KR" sz="2200" dirty="0" err="1" smtClean="0"/>
                  <a:t>SSTr</a:t>
                </a:r>
                <a:r>
                  <a:rPr lang="en-US" altLang="ko-KR" sz="2200" dirty="0" smtClean="0"/>
                  <a:t>), and error sum of squares (SSE) are given by</a:t>
                </a:r>
              </a:p>
              <a:p>
                <a:pPr marL="0" indent="0"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ij</m:t>
                                        </m:r>
                                      </m:sub>
                                    </m:s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2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ij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2200" b="0" i="0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𝑆𝑆𝑇𝑟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2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2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ko-KR" sz="22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𝐼𝐽</m:t>
                        </m:r>
                      </m:den>
                    </m:f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ij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2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 b="0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200" dirty="0" smtClean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ij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ko-KR" sz="2200" dirty="0" smtClean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Fundamental Identity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𝑆𝑆𝑇𝑟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lvl="5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4" y="1305697"/>
                <a:ext cx="8763000" cy="5017830"/>
              </a:xfrm>
              <a:blipFill>
                <a:blip r:embed="rId2"/>
                <a:stretch>
                  <a:fillRect l="-905" t="-851" r="-1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8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419" y="669700"/>
            <a:ext cx="10972800" cy="747937"/>
          </a:xfrm>
        </p:spPr>
        <p:txBody>
          <a:bodyPr>
            <a:normAutofit/>
          </a:bodyPr>
          <a:lstStyle/>
          <a:p>
            <a:pPr algn="l"/>
            <a:r>
              <a:rPr lang="en-US" sz="2200" dirty="0" smtClean="0"/>
              <a:t>Example 10.4 An ANOVA Table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13789"/>
                <a:ext cx="9335037" cy="37476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R" sz="2200" dirty="0" smtClean="0"/>
              </a:p>
              <a:p>
                <a:pPr marL="0" lvl="5" indent="0">
                  <a:buNone/>
                </a:pPr>
                <a:endParaRPr lang="en-US" sz="2200" dirty="0"/>
              </a:p>
              <a:p>
                <a:pPr marL="0" lvl="5" indent="0">
                  <a:buNone/>
                </a:pPr>
                <a:endParaRPr lang="en-US" sz="2200" dirty="0" smtClean="0"/>
              </a:p>
              <a:p>
                <a:pPr marL="0" lvl="5" indent="0">
                  <a:buNone/>
                </a:pPr>
                <a:endParaRPr lang="en-US" sz="2200" dirty="0"/>
              </a:p>
              <a:p>
                <a:pPr marL="0" lvl="5" indent="0">
                  <a:buNone/>
                </a:pPr>
                <a:endParaRPr lang="en-US" sz="2200" dirty="0" smtClean="0"/>
              </a:p>
              <a:p>
                <a:pPr marL="0" lvl="5" indent="0">
                  <a:buNone/>
                </a:pPr>
                <a:r>
                  <a:rPr lang="en-US" sz="2200" dirty="0" smtClean="0"/>
                  <a:t>   Because f=0.99&lt;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0.01, 2, 12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 smtClean="0"/>
                  <a:t>6.93,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is not rejected at significance level 0.01.</a:t>
                </a:r>
              </a:p>
              <a:p>
                <a:pPr marL="0" lvl="5" indent="0">
                  <a:buNone/>
                </a:pPr>
                <a:endParaRPr lang="en-US" sz="2200" dirty="0"/>
              </a:p>
              <a:p>
                <a:pPr marL="0" lvl="5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13789"/>
                <a:ext cx="9335037" cy="374760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32246"/>
              </p:ext>
            </p:extLst>
          </p:nvPr>
        </p:nvGraphicFramePr>
        <p:xfrm>
          <a:off x="971943" y="1417638"/>
          <a:ext cx="8128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Source</a:t>
                      </a:r>
                      <a:r>
                        <a:rPr lang="en-US" altLang="ko-KR" baseline="0" dirty="0" smtClean="0"/>
                        <a:t> of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Variation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Sum</a:t>
                      </a:r>
                      <a:r>
                        <a:rPr lang="en-US" altLang="ko-KR" baseline="0" dirty="0" smtClean="0"/>
                        <a:t> of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Squares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Mean Square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Treatments</a:t>
                      </a:r>
                    </a:p>
                    <a:p>
                      <a:pPr latinLnBrk="1"/>
                      <a:r>
                        <a:rPr lang="en-US" altLang="ko-KR" dirty="0" smtClean="0"/>
                        <a:t>Error</a:t>
                      </a:r>
                    </a:p>
                    <a:p>
                      <a:pPr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</a:p>
                    <a:p>
                      <a:pPr latinLnBrk="1"/>
                      <a:r>
                        <a:rPr lang="en-US" altLang="ko-KR" dirty="0" smtClean="0"/>
                        <a:t>12</a:t>
                      </a:r>
                    </a:p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0.0608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0.3701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0.4309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0.0304</a:t>
                      </a:r>
                    </a:p>
                    <a:p>
                      <a:pPr latinLnBrk="1"/>
                      <a:r>
                        <a:rPr lang="en-US" altLang="ko-KR" dirty="0" smtClean="0"/>
                        <a:t>0.0308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8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77187"/>
            <a:ext cx="10972800" cy="9132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Sum of Squares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51716"/>
                <a:ext cx="10972800" cy="482599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ij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2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ij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ij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𝐼𝐽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𝐼𝐽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𝐼𝐽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𝐼𝐽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𝐼𝐽</m:t>
                        </m:r>
                      </m:den>
                    </m:f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𝑆𝑆𝑇𝑟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den>
                            </m:f>
                          </m:e>
                        </m:nary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..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𝐼𝐽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den>
                            </m:f>
                          </m:e>
                        </m:nary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𝐼𝐽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𝐼𝐽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=</a:t>
                </a:r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𝐼𝐽</m:t>
                        </m:r>
                      </m:den>
                    </m:f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nary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𝐼𝐽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=</a:t>
                </a:r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𝐼𝐽</m:t>
                        </m:r>
                      </m:den>
                    </m:f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51716"/>
                <a:ext cx="10972800" cy="48259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0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40864" y="1313788"/>
                <a:ext cx="10972800" cy="2318053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𝑀𝑆𝑇𝑟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2200" dirty="0"/>
                            <m:t>SSTr</m:t>
                          </m:r>
                        </m:num>
                        <m:den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2200" dirty="0"/>
                            <m:t>SSE</m:t>
                          </m:r>
                        </m:num>
                        <m:den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𝑀𝑆𝑇𝑟</m:t>
                          </m:r>
                        </m:num>
                        <m:den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den>
                      </m:f>
                    </m:oMath>
                  </m:oMathPara>
                </a14:m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r>
                  <a:rPr lang="en-US" sz="2200" dirty="0" smtClean="0"/>
                  <a:t>Table 10.2 An ANOVA Table</a:t>
                </a:r>
                <a:endParaRPr lang="en-US" sz="2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40864" y="1313788"/>
                <a:ext cx="10972800" cy="2318053"/>
              </a:xfrm>
              <a:blipFill rotWithShape="0"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64" y="1313789"/>
            <a:ext cx="8763000" cy="50178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 smtClean="0"/>
          </a:p>
          <a:p>
            <a:pPr marL="0" lvl="5" indent="0">
              <a:buNone/>
            </a:pPr>
            <a:endParaRPr lang="en-US" sz="2200" dirty="0"/>
          </a:p>
          <a:p>
            <a:pPr marL="0" lvl="5" indent="0">
              <a:buNone/>
            </a:pPr>
            <a:endParaRPr lang="en-US" sz="2200" dirty="0" smtClean="0"/>
          </a:p>
          <a:p>
            <a:pPr marL="0" lvl="5" indent="0">
              <a:buNone/>
            </a:pPr>
            <a:endParaRPr lang="en-US" sz="2200" dirty="0"/>
          </a:p>
          <a:p>
            <a:pPr marL="0" lvl="5" indent="0">
              <a:buNone/>
            </a:pPr>
            <a:endParaRPr lang="en-US" sz="2200" dirty="0" smtClean="0"/>
          </a:p>
          <a:p>
            <a:pPr marL="0" lvl="5" indent="0"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8052206"/>
                  </p:ext>
                </p:extLst>
              </p:nvPr>
            </p:nvGraphicFramePr>
            <p:xfrm>
              <a:off x="1040864" y="3271233"/>
              <a:ext cx="8128000" cy="1554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Source</a:t>
                          </a:r>
                          <a:r>
                            <a:rPr lang="en-US" altLang="ko-KR" baseline="0" dirty="0" smtClean="0"/>
                            <a:t> of</a:t>
                          </a:r>
                        </a:p>
                        <a:p>
                          <a:pPr latinLnBrk="1"/>
                          <a:r>
                            <a:rPr lang="en-US" altLang="ko-KR" baseline="0" dirty="0" smtClean="0"/>
                            <a:t>Variation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df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Sum</a:t>
                          </a:r>
                          <a:r>
                            <a:rPr lang="en-US" altLang="ko-KR" baseline="0" dirty="0" smtClean="0"/>
                            <a:t> of</a:t>
                          </a:r>
                        </a:p>
                        <a:p>
                          <a:pPr latinLnBrk="1"/>
                          <a:r>
                            <a:rPr lang="en-US" altLang="ko-KR" baseline="0" dirty="0" smtClean="0"/>
                            <a:t>Squares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Mean Square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Treatments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Error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I-1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I(J-1)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IJ-1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𝑆𝑆𝑇𝑟</m:t>
                                </m:r>
                              </m:oMath>
                            </m:oMathPara>
                          </a14:m>
                          <a:endParaRPr lang="en-US" altLang="ko-KR" dirty="0" smtClean="0"/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𝑆𝑆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altLang="ko-KR" dirty="0" smtClean="0"/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𝑆𝑇𝑟</m:t>
                                </m:r>
                              </m:oMath>
                            </m:oMathPara>
                          </a14:m>
                          <a:endParaRPr lang="en-US" altLang="ko-KR" dirty="0" smtClean="0"/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𝑀𝑆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𝑀𝑆𝑇𝑟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dirty="0" smtClean="0"/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dirty="0"/>
                                  <m:t> 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𝑀𝑆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8052206"/>
                  </p:ext>
                </p:extLst>
              </p:nvPr>
            </p:nvGraphicFramePr>
            <p:xfrm>
              <a:off x="1040864" y="3271233"/>
              <a:ext cx="8128000" cy="1554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Source</a:t>
                          </a:r>
                          <a:r>
                            <a:rPr lang="en-US" altLang="ko-KR" baseline="0" dirty="0" smtClean="0"/>
                            <a:t> of</a:t>
                          </a:r>
                        </a:p>
                        <a:p>
                          <a:pPr latinLnBrk="1"/>
                          <a:r>
                            <a:rPr lang="en-US" altLang="ko-KR" baseline="0" dirty="0" smtClean="0"/>
                            <a:t>Variation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df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Sum</a:t>
                          </a:r>
                          <a:r>
                            <a:rPr lang="en-US" altLang="ko-KR" baseline="0" dirty="0" smtClean="0"/>
                            <a:t> of</a:t>
                          </a:r>
                        </a:p>
                        <a:p>
                          <a:pPr latinLnBrk="1"/>
                          <a:r>
                            <a:rPr lang="en-US" altLang="ko-KR" baseline="0" dirty="0" smtClean="0"/>
                            <a:t>Squares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Mean Square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Treatments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Error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I-1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I(J-1)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IJ-1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000" t="-72848" r="-200375" b="-10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000" t="-72848" r="-100375" b="-10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0000" t="-72848" r="-375" b="-1059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599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4" y="162696"/>
            <a:ext cx="10972800" cy="87576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10.4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9094" y="1038460"/>
                <a:ext cx="11668258" cy="555230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400" dirty="0" smtClean="0">
                    <a:latin typeface="+mn-ea"/>
                  </a:rPr>
                  <a:t>The accompanying data shows the degree of soiling for fabric copolymerized with three different mixtures of </a:t>
                </a:r>
                <a:r>
                  <a:rPr lang="en-US" altLang="ko-KR" sz="1400" dirty="0" err="1" smtClean="0">
                    <a:latin typeface="+mn-ea"/>
                  </a:rPr>
                  <a:t>methacrylic</a:t>
                </a:r>
                <a:r>
                  <a:rPr lang="en-US" altLang="ko-KR" sz="1400" dirty="0" smtClean="0">
                    <a:latin typeface="+mn-ea"/>
                  </a:rPr>
                  <a:t> acid</a:t>
                </a:r>
                <a:r>
                  <a:rPr lang="en-US" altLang="ko-KR" sz="1400" dirty="0" smtClean="0">
                    <a:latin typeface="+mn-ea"/>
                  </a:rPr>
                  <a:t>.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1400" dirty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1400" dirty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1400" dirty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ij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1400" dirty="0" smtClean="0">
                    <a:latin typeface="+mn-ea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0.56)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1.12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0.93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13.25)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 dirty="0" smtClean="0">
                    <a:latin typeface="+mn-ea"/>
                  </a:rPr>
                  <a:t>0.4309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𝐼𝐽</m:t>
                        </m:r>
                      </m:den>
                    </m:f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 smtClean="0">
                    <a:latin typeface="+mn-ea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4.59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3.97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4.69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13.25)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 dirty="0" smtClean="0">
                    <a:latin typeface="+mn-ea"/>
                  </a:rPr>
                  <a:t>0.0608</a:t>
                </a:r>
                <a:endParaRPr lang="en-US" altLang="ko-KR" sz="1400" dirty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=0.4309−0.0608=0.3701</m:t>
                    </m:r>
                  </m:oMath>
                </a14:m>
                <a:r>
                  <a:rPr lang="en-US" altLang="ko-KR" sz="1400" dirty="0" smtClean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>
                                            <a:latin typeface="Cambria Math" panose="02040503050406030204" pitchFamily="18" charset="0"/>
                                          </a:rPr>
                                          <m:t>ij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4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1400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0.56−0.883)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1.12−0.883)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0.93−0.883)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=0.4309 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dirty="0">
                        <a:latin typeface="+mn-ea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 dirty="0" smtClean="0">
                    <a:latin typeface="+mn-ea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0.918−0.883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794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−0.883)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0.9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8−0.883)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=0.060855</m:t>
                    </m:r>
                  </m:oMath>
                </a14:m>
                <a:endParaRPr lang="en-US" altLang="ko-KR" sz="14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>
                                            <a:latin typeface="Cambria Math" panose="02040503050406030204" pitchFamily="18" charset="0"/>
                                          </a:rPr>
                                          <m:t>ij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4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altLang="ko-KR" sz="14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=(5−1)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ko-KR" sz="1400" dirty="0"/>
                      <m:t>[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0.22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0.094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400" dirty="0"/>
                      <m:t>+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0.188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]=0.3701</m:t>
                    </m:r>
                  </m:oMath>
                </a14:m>
                <a:r>
                  <a:rPr lang="en-US" altLang="ko-KR" sz="1400" dirty="0" smtClean="0">
                    <a:latin typeface="+mn-ea"/>
                  </a:rPr>
                  <a:t> </a:t>
                </a:r>
                <a:endParaRPr lang="en-US" altLang="ko-KR" sz="14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1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𝑠𝑑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>
                                            <a:latin typeface="Cambria Math" panose="02040503050406030204" pitchFamily="18" charset="0"/>
                                          </a:rPr>
                                          <m:t>ij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4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altLang="ko-KR" sz="14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ra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ij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𝑠𝑑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r>
                  <a:rPr lang="en-US" altLang="ko-KR" sz="14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ko-KR" sz="1400" dirty="0"/>
                      <m:t>[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𝑠𝑑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𝑠𝑑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400" dirty="0"/>
                      <m:t>+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𝑠𝑑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 smtClean="0"/>
                  <a:t> </a:t>
                </a:r>
                <a:endParaRPr lang="en-US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094" y="1038460"/>
                <a:ext cx="11668258" cy="5552303"/>
              </a:xfrm>
              <a:blipFill>
                <a:blip r:embed="rId2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712373"/>
                  </p:ext>
                </p:extLst>
              </p:nvPr>
            </p:nvGraphicFramePr>
            <p:xfrm>
              <a:off x="984617" y="1464020"/>
              <a:ext cx="9621753" cy="18683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11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330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43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839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59259">
                      <a:extLst>
                        <a:ext uri="{9D8B030D-6E8A-4147-A177-3AD203B41FA5}">
                          <a16:colId xmlns:a16="http://schemas.microsoft.com/office/drawing/2014/main" val="392634317"/>
                        </a:ext>
                      </a:extLst>
                    </a:gridCol>
                  </a:tblGrid>
                  <a:tr h="43854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sd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172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Mixture 1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Mixture 2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Mixture 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0.56   1.12   0.90   1.07   0.94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0.72   0.69   0.87   0.78   0.91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0.62   1.08   1.07   0.99   0.93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4.59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3.97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4.69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0.918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0.794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0.938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0.220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0.094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0.188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54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=13.25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=0.883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712373"/>
                  </p:ext>
                </p:extLst>
              </p:nvPr>
            </p:nvGraphicFramePr>
            <p:xfrm>
              <a:off x="984617" y="1464020"/>
              <a:ext cx="9621753" cy="18683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11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330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43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839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59259">
                      <a:extLst>
                        <a:ext uri="{9D8B030D-6E8A-4147-A177-3AD203B41FA5}">
                          <a16:colId xmlns:a16="http://schemas.microsoft.com/office/drawing/2014/main" val="392634317"/>
                        </a:ext>
                      </a:extLst>
                    </a:gridCol>
                  </a:tblGrid>
                  <a:tr h="43854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878" t="-6944" r="-124586" b="-3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5324" t="-6944" r="-53925" b="-3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sd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172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Mixture 1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Mixture 2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Mixture 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0.56   1.12   0.90   1.07   0.94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0.72   0.69   0.87   0.78   0.91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0.62   1.08   1.07   0.99   0.93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4.59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3.97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4.69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0.918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0.794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0.938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0.220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0.094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0.188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54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11878" t="-358824" r="-124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85324" t="-358824" r="-53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790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9904" y="994894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200" dirty="0"/>
              <a:t>&gt; degree &lt;- c(0.56, 1.12, 0.90, 1.07, 0.94,</a:t>
            </a:r>
          </a:p>
          <a:p>
            <a:pPr marL="0" indent="0">
              <a:buNone/>
            </a:pPr>
            <a:r>
              <a:rPr lang="en-US" altLang="ko-KR" sz="2200" dirty="0"/>
              <a:t>+ 0.72, 0.69, 0.87, 0.78, 0.91,</a:t>
            </a:r>
          </a:p>
          <a:p>
            <a:pPr marL="0" indent="0">
              <a:buNone/>
            </a:pPr>
            <a:r>
              <a:rPr lang="en-US" altLang="ko-KR" sz="2200" dirty="0"/>
              <a:t>+ 0.62, 1.08, 1.07, 0.99, 0.93</a:t>
            </a:r>
            <a:r>
              <a:rPr lang="en-US" altLang="ko-KR" sz="2200" dirty="0" smtClean="0"/>
              <a:t>)</a:t>
            </a:r>
          </a:p>
          <a:p>
            <a:pPr marL="0" indent="0">
              <a:buNone/>
            </a:pPr>
            <a:r>
              <a:rPr lang="en-US" altLang="ko-KR" sz="2200" dirty="0" smtClean="0"/>
              <a:t>&gt;</a:t>
            </a:r>
            <a:r>
              <a:rPr lang="en-US" altLang="ko-KR" sz="2200" dirty="0" err="1" smtClean="0"/>
              <a:t>sst</a:t>
            </a:r>
            <a:r>
              <a:rPr lang="en-US" altLang="ko-KR" sz="2200" dirty="0" smtClean="0"/>
              <a:t> &lt;-  </a:t>
            </a:r>
            <a:r>
              <a:rPr lang="en-US" altLang="ko-KR" sz="2200" dirty="0"/>
              <a:t>sum(degree^2</a:t>
            </a:r>
            <a:r>
              <a:rPr lang="en-US" altLang="ko-KR" sz="2200" dirty="0" smtClean="0"/>
              <a:t>) - sum(degree</a:t>
            </a:r>
            <a:r>
              <a:rPr lang="en-US" altLang="ko-KR" sz="2200" dirty="0"/>
              <a:t>)^</a:t>
            </a:r>
            <a:r>
              <a:rPr lang="en-US" altLang="ko-KR" sz="2200" dirty="0" smtClean="0"/>
              <a:t>2/15; </a:t>
            </a:r>
            <a:r>
              <a:rPr lang="en-US" altLang="ko-KR" sz="2200" dirty="0" err="1" smtClean="0"/>
              <a:t>sst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[1] 0.4309333</a:t>
            </a:r>
          </a:p>
          <a:p>
            <a:pPr marL="0" indent="0"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 smtClean="0"/>
              <a:t>sstr</a:t>
            </a:r>
            <a:r>
              <a:rPr lang="en-US" altLang="ko-KR" sz="2200" dirty="0" smtClean="0"/>
              <a:t> &lt;- (4.59^2+3.97^2+4.69^2</a:t>
            </a:r>
            <a:r>
              <a:rPr lang="en-US" altLang="ko-KR" sz="2200" dirty="0"/>
              <a:t>)/</a:t>
            </a:r>
            <a:r>
              <a:rPr lang="en-US" altLang="ko-KR" sz="2200" dirty="0" smtClean="0"/>
              <a:t>5 - 13.25^2/15; </a:t>
            </a:r>
            <a:r>
              <a:rPr lang="en-US" altLang="ko-KR" sz="2200" dirty="0" err="1" smtClean="0"/>
              <a:t>sstr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[1] </a:t>
            </a:r>
            <a:r>
              <a:rPr lang="en-US" altLang="ko-KR" sz="2200" dirty="0" smtClean="0"/>
              <a:t>0.06085333</a:t>
            </a:r>
          </a:p>
          <a:p>
            <a:pPr marL="0" indent="0">
              <a:buNone/>
            </a:pPr>
            <a:r>
              <a:rPr lang="en-US" altLang="ko-KR" sz="2200" dirty="0" smtClean="0"/>
              <a:t>&gt; </a:t>
            </a:r>
            <a:r>
              <a:rPr lang="en-US" altLang="ko-KR" sz="2200" dirty="0" err="1" smtClean="0"/>
              <a:t>sse</a:t>
            </a:r>
            <a:r>
              <a:rPr lang="en-US" altLang="ko-KR" sz="2200" dirty="0" smtClean="0"/>
              <a:t> &lt;- </a:t>
            </a:r>
            <a:r>
              <a:rPr lang="en-US" altLang="ko-KR" sz="2200" dirty="0" err="1" smtClean="0"/>
              <a:t>sst-sstr</a:t>
            </a:r>
            <a:r>
              <a:rPr lang="en-US" altLang="ko-KR" sz="2200" dirty="0" smtClean="0"/>
              <a:t>; </a:t>
            </a:r>
            <a:r>
              <a:rPr lang="en-US" altLang="ko-KR" sz="2200" dirty="0" err="1" smtClean="0"/>
              <a:t>sse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 smtClean="0"/>
              <a:t>[1] 0.37008</a:t>
            </a:r>
          </a:p>
          <a:p>
            <a:pPr marL="0" indent="0">
              <a:buNone/>
            </a:pPr>
            <a:r>
              <a:rPr lang="en-US" altLang="ko-KR" sz="2200" dirty="0"/>
              <a:t>&gt; </a:t>
            </a:r>
            <a:r>
              <a:rPr lang="en-US" altLang="ko-KR" sz="2200" dirty="0" smtClean="0"/>
              <a:t>sst1 &lt;- sum</a:t>
            </a:r>
            <a:r>
              <a:rPr lang="en-US" altLang="ko-KR" sz="2200" dirty="0"/>
              <a:t>((</a:t>
            </a:r>
            <a:r>
              <a:rPr lang="en-US" altLang="ko-KR" sz="2200" dirty="0" smtClean="0"/>
              <a:t>degree - mean(degree</a:t>
            </a:r>
            <a:r>
              <a:rPr lang="en-US" altLang="ko-KR" sz="2200" dirty="0"/>
              <a:t>))^2</a:t>
            </a:r>
            <a:r>
              <a:rPr lang="en-US" altLang="ko-KR" sz="2200" dirty="0" smtClean="0"/>
              <a:t>); sst1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[1] 0.4309333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7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10.4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63" y="1305697"/>
            <a:ext cx="11034363" cy="5017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&gt; degree &lt;- c(0.56, 1.12, 0.90, 1.07, 0.94,</a:t>
            </a:r>
          </a:p>
          <a:p>
            <a:pPr marL="0" indent="0">
              <a:buNone/>
            </a:pPr>
            <a:r>
              <a:rPr lang="en-US" altLang="ko-KR" sz="2000" dirty="0"/>
              <a:t>+ 0.72, 0.69, 0.87, 0.78, 0.91,</a:t>
            </a:r>
          </a:p>
          <a:p>
            <a:pPr marL="0" indent="0">
              <a:buNone/>
            </a:pPr>
            <a:r>
              <a:rPr lang="en-US" altLang="ko-KR" sz="2000" dirty="0"/>
              <a:t>+ 0.62, 1.08, 1.07, 0.99, 0.93)</a:t>
            </a:r>
          </a:p>
          <a:p>
            <a:pPr marL="0" indent="0">
              <a:buNone/>
            </a:pPr>
            <a:r>
              <a:rPr lang="en-US" altLang="ko-KR" sz="2000" dirty="0"/>
              <a:t>&gt; type &lt;- c(rep("1", 5), rep("2", 5), rep("3", 5))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dirty="0" err="1"/>
              <a:t>oneway</a:t>
            </a:r>
            <a:r>
              <a:rPr lang="en-US" altLang="ko-KR" sz="2000" dirty="0"/>
              <a:t> &lt;- </a:t>
            </a:r>
            <a:r>
              <a:rPr lang="en-US" altLang="ko-KR" sz="2000" dirty="0" err="1"/>
              <a:t>aov</a:t>
            </a:r>
            <a:r>
              <a:rPr lang="en-US" altLang="ko-KR" sz="2000" dirty="0"/>
              <a:t>(degree ~ type)</a:t>
            </a:r>
          </a:p>
          <a:p>
            <a:pPr marL="0" indent="0">
              <a:buNone/>
            </a:pPr>
            <a:r>
              <a:rPr lang="en-US" altLang="ko-KR" sz="2000" dirty="0"/>
              <a:t>&gt; summary(</a:t>
            </a:r>
            <a:r>
              <a:rPr lang="en-US" altLang="ko-KR" sz="2000" dirty="0" err="1"/>
              <a:t>oneway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 </a:t>
            </a:r>
            <a:r>
              <a:rPr lang="en-US" altLang="ko-KR" sz="2000" dirty="0" smtClean="0"/>
              <a:t>           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  Sum </a:t>
            </a:r>
            <a:r>
              <a:rPr lang="en-US" altLang="ko-KR" sz="2000" dirty="0" err="1"/>
              <a:t>Sq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 Mean </a:t>
            </a:r>
            <a:r>
              <a:rPr lang="en-US" altLang="ko-KR" sz="2000" dirty="0" err="1" smtClean="0"/>
              <a:t>Sq</a:t>
            </a:r>
            <a:r>
              <a:rPr lang="en-US" altLang="ko-KR" sz="2000" dirty="0" smtClean="0"/>
              <a:t>      </a:t>
            </a:r>
            <a:r>
              <a:rPr lang="en-US" altLang="ko-KR" sz="2000" dirty="0"/>
              <a:t>F </a:t>
            </a:r>
            <a:r>
              <a:rPr lang="en-US" altLang="ko-KR" sz="2000" dirty="0" smtClean="0"/>
              <a:t>value      </a:t>
            </a:r>
            <a:r>
              <a:rPr lang="en-US" altLang="ko-KR" sz="2000" dirty="0" err="1"/>
              <a:t>Pr</a:t>
            </a:r>
            <a:r>
              <a:rPr lang="en-US" altLang="ko-KR" sz="2000" dirty="0"/>
              <a:t>(&gt;F)</a:t>
            </a:r>
          </a:p>
          <a:p>
            <a:pPr marL="0" indent="0">
              <a:buNone/>
            </a:pPr>
            <a:r>
              <a:rPr lang="en-US" altLang="ko-KR" sz="2000" dirty="0"/>
              <a:t>type      </a:t>
            </a:r>
            <a:r>
              <a:rPr lang="en-US" altLang="ko-KR" sz="2000" dirty="0" smtClean="0"/>
              <a:t>       2       </a:t>
            </a:r>
            <a:r>
              <a:rPr lang="en-US" altLang="ko-KR" sz="2000" dirty="0"/>
              <a:t>0.0609 </a:t>
            </a:r>
            <a:r>
              <a:rPr lang="en-US" altLang="ko-KR" sz="2000" dirty="0" smtClean="0"/>
              <a:t>     0.03043        0.987        </a:t>
            </a:r>
            <a:r>
              <a:rPr lang="en-US" altLang="ko-KR" sz="2000" dirty="0"/>
              <a:t>0.401</a:t>
            </a:r>
          </a:p>
          <a:p>
            <a:pPr marL="0" indent="0">
              <a:buNone/>
            </a:pPr>
            <a:r>
              <a:rPr lang="en-US" altLang="ko-KR" sz="2000" dirty="0"/>
              <a:t>Residuals   12 </a:t>
            </a:r>
            <a:r>
              <a:rPr lang="en-US" altLang="ko-KR" sz="2000" dirty="0" smtClean="0"/>
              <a:t>    0.3701       0.03084 </a:t>
            </a:r>
            <a:endParaRPr 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1624"/>
              </p:ext>
            </p:extLst>
          </p:nvPr>
        </p:nvGraphicFramePr>
        <p:xfrm>
          <a:off x="912075" y="4769047"/>
          <a:ext cx="8128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Source</a:t>
                      </a:r>
                      <a:r>
                        <a:rPr lang="en-US" altLang="ko-KR" baseline="0" dirty="0" smtClean="0"/>
                        <a:t> of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Variation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</a:t>
                      </a:r>
                      <a:r>
                        <a:rPr lang="en-US" altLang="ko-KR" baseline="0" dirty="0" smtClean="0"/>
                        <a:t> of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Squares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Mean Square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Treatments</a:t>
                      </a:r>
                    </a:p>
                    <a:p>
                      <a:pPr latinLnBrk="1"/>
                      <a:r>
                        <a:rPr lang="en-US" altLang="ko-KR" dirty="0" smtClean="0"/>
                        <a:t>Error</a:t>
                      </a:r>
                    </a:p>
                    <a:p>
                      <a:pPr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</a:p>
                    <a:p>
                      <a:pPr latinLnBrk="1"/>
                      <a:r>
                        <a:rPr lang="en-US" altLang="ko-KR" dirty="0" smtClean="0"/>
                        <a:t>12</a:t>
                      </a:r>
                    </a:p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0.0608</a:t>
                      </a:r>
                    </a:p>
                    <a:p>
                      <a:pPr latinLnBrk="1"/>
                      <a:r>
                        <a:rPr lang="en-US" altLang="ko-KR" dirty="0" smtClean="0"/>
                        <a:t>0.3701</a:t>
                      </a:r>
                    </a:p>
                    <a:p>
                      <a:pPr latinLnBrk="1"/>
                      <a:r>
                        <a:rPr lang="en-US" altLang="ko-KR" dirty="0" smtClean="0"/>
                        <a:t>0.4309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0.0304</a:t>
                      </a:r>
                    </a:p>
                    <a:p>
                      <a:pPr latinLnBrk="1"/>
                      <a:r>
                        <a:rPr lang="en-US" altLang="ko-KR" dirty="0" smtClean="0"/>
                        <a:t>0.0308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0.987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General ANOVA Procedure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05696"/>
                <a:ext cx="10403185" cy="5200299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 algn="just">
                  <a:buAutoNum type="arabicPeriod"/>
                </a:pPr>
                <a:r>
                  <a:rPr lang="en-US" altLang="ko-KR" sz="2000" dirty="0" smtClean="0"/>
                  <a:t>Data Layout</a:t>
                </a:r>
              </a:p>
              <a:p>
                <a:pPr marL="457200" indent="-457200" algn="just">
                  <a:buAutoNum type="arabicPeriod"/>
                </a:pPr>
                <a:endParaRPr lang="en-US" altLang="ko-KR" sz="2000" dirty="0" smtClean="0"/>
              </a:p>
              <a:p>
                <a:pPr marL="457200" indent="-457200" algn="just">
                  <a:buAutoNum type="arabicPeriod"/>
                </a:pPr>
                <a:endParaRPr lang="en-US" altLang="ko-KR" sz="2000" dirty="0" smtClean="0"/>
              </a:p>
              <a:p>
                <a:pPr marL="457200" indent="-457200" algn="just">
                  <a:buAutoNum type="arabicPeriod"/>
                </a:pPr>
                <a:endParaRPr lang="en-US" sz="2000" dirty="0"/>
              </a:p>
              <a:p>
                <a:pPr marL="457200" indent="-457200" algn="just">
                  <a:buAutoNum type="arabicPeriod"/>
                </a:pPr>
                <a:endParaRPr lang="en-US" sz="2000" dirty="0" smtClean="0"/>
              </a:p>
              <a:p>
                <a:pPr marL="457200" indent="-457200" algn="just">
                  <a:buAutoNum type="arabicPeriod"/>
                </a:pPr>
                <a:endParaRPr lang="en-US" sz="2000" dirty="0"/>
              </a:p>
              <a:p>
                <a:pPr marL="457200" indent="-457200" algn="just">
                  <a:buAutoNum type="arabicPeriod"/>
                </a:pPr>
                <a:endParaRPr lang="en-US" sz="2000" dirty="0" smtClean="0"/>
              </a:p>
              <a:p>
                <a:pPr marL="457200" indent="-457200" algn="just">
                  <a:buAutoNum type="arabicPeriod"/>
                </a:pPr>
                <a:endParaRPr lang="en-US" sz="2000" dirty="0"/>
              </a:p>
              <a:p>
                <a:pPr marL="457200" indent="-457200" algn="just">
                  <a:buAutoNum type="arabicPeriod"/>
                </a:pPr>
                <a:endParaRPr lang="en-US" sz="2000" dirty="0" smtClean="0"/>
              </a:p>
              <a:p>
                <a:pPr marL="457200" indent="-457200" algn="just">
                  <a:buAutoNum type="arabicPeriod"/>
                </a:pPr>
                <a:endParaRPr lang="en-US" sz="2000" dirty="0"/>
              </a:p>
              <a:p>
                <a:pPr marL="457200" indent="-457200" algn="just">
                  <a:buAutoNum type="arabicPeriod"/>
                </a:pPr>
                <a:r>
                  <a:rPr lang="en-US" sz="2000" dirty="0" smtClean="0"/>
                  <a:t>Assumptions</a:t>
                </a:r>
              </a:p>
              <a:p>
                <a:pPr marL="0" indent="0" algn="just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2000" dirty="0" smtClean="0"/>
                  <a:t> are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 algn="just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ko-KR" sz="2000" dirty="0"/>
                  <a:t> are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)</a:t>
                </a:r>
              </a:p>
              <a:p>
                <a:pPr marL="0" indent="0" algn="just">
                  <a:buNone/>
                </a:pPr>
                <a:r>
                  <a:rPr lang="en-US" altLang="ko-KR" sz="200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ko-KR" sz="20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ko-KR" sz="2000" dirty="0"/>
                  <a:t> are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</a:p>
              <a:p>
                <a:pPr marL="0" indent="0" algn="just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05696"/>
                <a:ext cx="10403185" cy="5200299"/>
              </a:xfrm>
              <a:blipFill rotWithShape="0">
                <a:blip r:embed="rId2"/>
                <a:stretch>
                  <a:fillRect l="-293" t="-1172" b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6313802"/>
                  </p:ext>
                </p:extLst>
              </p:nvPr>
            </p:nvGraphicFramePr>
            <p:xfrm>
              <a:off x="1252226" y="1767605"/>
              <a:ext cx="8789991" cy="27761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33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46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991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507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78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/>
                            <a:t>Treatment</a:t>
                          </a:r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smtClean="0"/>
                            <a:t>Quantity of interest</a:t>
                          </a:r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/>
                            <a:t>Group Sample Mean</a:t>
                          </a:r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/>
                            <a:t>Group Sample Variance</a:t>
                          </a:r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722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 smtClean="0"/>
                            <a:t>1</a:t>
                          </a:r>
                        </a:p>
                        <a:p>
                          <a:pPr algn="ctr" latinLnBrk="1"/>
                          <a:r>
                            <a:rPr lang="en-US" altLang="ko-KR" sz="2000" dirty="0" smtClean="0"/>
                            <a:t>2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2000" dirty="0" smtClean="0">
                            <a:ea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2000" dirty="0" smtClean="0"/>
                            <a:t>I</a:t>
                          </a:r>
                        </a:p>
                        <a:p>
                          <a:pPr latinLnBrk="1"/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altLang="ko-K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,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oMath>
                          </a14:m>
                          <a:endParaRPr lang="en-US" altLang="ko-KR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oMath>
                          </a14:m>
                          <a:endParaRPr lang="en-US" altLang="ko-KR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2000" dirty="0" smtClean="0"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</m:oMath>
                          </a14:m>
                          <a:endParaRPr lang="en-US" altLang="ko-KR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2000" dirty="0" smtClean="0"/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200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2000" dirty="0" smtClean="0">
                            <a:ea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ko-KR" sz="200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ko-KR" sz="200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2000" dirty="0" smtClean="0">
                            <a:ea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969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Grand mean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6313802"/>
                  </p:ext>
                </p:extLst>
              </p:nvPr>
            </p:nvGraphicFramePr>
            <p:xfrm>
              <a:off x="1252226" y="1767605"/>
              <a:ext cx="8789991" cy="27761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3370"/>
                    <a:gridCol w="2446726"/>
                    <a:gridCol w="2199115"/>
                    <a:gridCol w="2650780"/>
                  </a:tblGrid>
                  <a:tr h="7010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/>
                            <a:t>Treatment</a:t>
                          </a:r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smtClean="0"/>
                            <a:t>Quantity of interest</a:t>
                          </a:r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/>
                            <a:t>Group Sample Mean</a:t>
                          </a:r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/>
                            <a:t>Group Sample Variance</a:t>
                          </a:r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6154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8" t="-45113" r="-489796" b="-31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1194" t="-45113" r="-198507" b="-31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9501" t="-45113" r="-121053" b="-31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31954" t="-45113" r="-460" b="-31203"/>
                          </a:stretch>
                        </a:blipFill>
                      </a:tcPr>
                    </a:tc>
                  </a:tr>
                  <a:tr h="45969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Grand mean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9501" t="-507895" r="-121053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321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General ANOVA Procedure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05696"/>
                <a:ext cx="10403185" cy="5200299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 algn="just">
                  <a:lnSpc>
                    <a:spcPct val="130000"/>
                  </a:lnSpc>
                  <a:buFont typeface="+mj-lt"/>
                  <a:buAutoNum type="arabicPeriod" startAt="3"/>
                </a:pPr>
                <a:r>
                  <a:rPr lang="en-US" altLang="ko-KR" sz="2200" dirty="0" smtClean="0"/>
                  <a:t>Hypothesis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200" dirty="0"/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ko-KR" sz="2200" dirty="0"/>
                  <a:t>  vs </a:t>
                </a:r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At least </a:t>
                </a:r>
                <a:r>
                  <a:rPr lang="en-US" altLang="ko-KR" sz="2200" dirty="0" smtClean="0"/>
                  <a:t>two group means are </a:t>
                </a:r>
                <a:r>
                  <a:rPr lang="en-US" altLang="ko-KR" sz="2200" dirty="0"/>
                  <a:t>different</a:t>
                </a:r>
                <a:endParaRPr lang="en-US" sz="2200" dirty="0"/>
              </a:p>
              <a:p>
                <a:pPr marL="457200" indent="-457200" algn="just">
                  <a:lnSpc>
                    <a:spcPct val="130000"/>
                  </a:lnSpc>
                  <a:buFont typeface="+mj-lt"/>
                  <a:buAutoNum type="arabicPeriod" startAt="4"/>
                </a:pPr>
                <a:r>
                  <a:rPr lang="en-US" sz="2200" dirty="0" smtClean="0"/>
                  <a:t>Mean square for treatment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𝑀𝑆𝑇𝑟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200" dirty="0" smtClean="0"/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 startAt="5"/>
                </a:pPr>
                <a:r>
                  <a:rPr lang="en-US" sz="2200" dirty="0" smtClean="0"/>
                  <a:t>Mean square for error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+⋯+</m:t>
                        </m:r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 startAt="6"/>
                </a:pPr>
                <a:r>
                  <a:rPr lang="en-US" sz="2200" dirty="0" smtClean="0"/>
                  <a:t>Proposition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is true,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𝑀𝑆𝑇𝑟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ko-KR" sz="2200" dirty="0"/>
                  <a:t> σ</a:t>
                </a:r>
                <a:r>
                  <a:rPr lang="en-US" altLang="ko-KR" sz="2200" baseline="30000" dirty="0"/>
                  <a:t>2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is false,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𝑀𝑆𝑇𝑟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ko-KR" sz="2200" dirty="0"/>
                  <a:t> σ</a:t>
                </a:r>
                <a:r>
                  <a:rPr lang="en-US" altLang="ko-KR" sz="2200" baseline="30000" dirty="0" smtClean="0"/>
                  <a:t>2</a:t>
                </a:r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 startAt="7"/>
                </a:pPr>
                <a:r>
                  <a:rPr lang="en-US" altLang="ko-KR" sz="2200" dirty="0"/>
                  <a:t>Test Statistic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𝑀𝑆𝑇𝑟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05696"/>
                <a:ext cx="10403185" cy="5200299"/>
              </a:xfrm>
              <a:blipFill>
                <a:blip r:embed="rId2"/>
                <a:stretch>
                  <a:fillRect l="-293" t="-3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8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General ANOVA Procedure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05696"/>
                <a:ext cx="10403185" cy="5200299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buFont typeface="+mj-lt"/>
                  <a:buAutoNum type="arabicPeriod" startAt="8"/>
                </a:pPr>
                <a:r>
                  <a:rPr lang="en-US" altLang="ko-KR" sz="2000" dirty="0" smtClean="0"/>
                  <a:t>Rejection region : 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05696"/>
                <a:ext cx="10403185" cy="5200299"/>
              </a:xfrm>
              <a:blipFill rotWithShape="0">
                <a:blip r:embed="rId2"/>
                <a:stretch>
                  <a:fillRect l="-293" t="-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0383762"/>
                  </p:ext>
                </p:extLst>
              </p:nvPr>
            </p:nvGraphicFramePr>
            <p:xfrm>
              <a:off x="1279441" y="2407336"/>
              <a:ext cx="8128000" cy="1554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Source</a:t>
                          </a:r>
                          <a:r>
                            <a:rPr lang="en-US" altLang="ko-KR" baseline="0" dirty="0" smtClean="0"/>
                            <a:t> of</a:t>
                          </a:r>
                        </a:p>
                        <a:p>
                          <a:pPr latinLnBrk="1"/>
                          <a:r>
                            <a:rPr lang="en-US" altLang="ko-KR" baseline="0" dirty="0" smtClean="0"/>
                            <a:t>Variation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df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Sum</a:t>
                          </a:r>
                          <a:r>
                            <a:rPr lang="en-US" altLang="ko-KR" baseline="0" dirty="0" smtClean="0"/>
                            <a:t> of</a:t>
                          </a:r>
                        </a:p>
                        <a:p>
                          <a:pPr algn="ctr" latinLnBrk="1"/>
                          <a:r>
                            <a:rPr lang="en-US" altLang="ko-KR" baseline="0" dirty="0" smtClean="0"/>
                            <a:t>Squares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Mean Square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Treatments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Error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I-1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I(J-1)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IJ-1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𝑆𝑆𝑇𝑟</m:t>
                                </m:r>
                              </m:oMath>
                            </m:oMathPara>
                          </a14:m>
                          <a:endParaRPr lang="en-US" altLang="ko-KR" dirty="0" smtClean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𝑆𝑆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altLang="ko-KR" dirty="0" smtClean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𝑆𝑇𝑟</m:t>
                                </m:r>
                              </m:oMath>
                            </m:oMathPara>
                          </a14:m>
                          <a:endParaRPr lang="en-US" altLang="ko-KR" dirty="0" smtClean="0"/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𝑀𝑆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𝑀𝑆𝑇𝑟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dirty="0" smtClean="0"/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dirty="0"/>
                                  <m:t> 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𝑀𝑆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0383762"/>
                  </p:ext>
                </p:extLst>
              </p:nvPr>
            </p:nvGraphicFramePr>
            <p:xfrm>
              <a:off x="1279441" y="2407336"/>
              <a:ext cx="8128000" cy="1554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Source</a:t>
                          </a:r>
                          <a:r>
                            <a:rPr lang="en-US" altLang="ko-KR" baseline="0" dirty="0" smtClean="0"/>
                            <a:t> of</a:t>
                          </a:r>
                        </a:p>
                        <a:p>
                          <a:pPr latinLnBrk="1"/>
                          <a:r>
                            <a:rPr lang="en-US" altLang="ko-KR" baseline="0" dirty="0" smtClean="0"/>
                            <a:t>Variation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df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Sum</a:t>
                          </a:r>
                          <a:r>
                            <a:rPr lang="en-US" altLang="ko-KR" baseline="0" dirty="0" smtClean="0"/>
                            <a:t> of</a:t>
                          </a:r>
                        </a:p>
                        <a:p>
                          <a:pPr algn="ctr" latinLnBrk="1"/>
                          <a:r>
                            <a:rPr lang="en-US" altLang="ko-KR" baseline="0" dirty="0" smtClean="0"/>
                            <a:t>Squares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Mean Square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Treatments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Error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I-1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I(J-1)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IJ-1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000" t="-72848" r="-200375" b="-10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000" t="-72848" r="-100375" b="-10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0000" t="-72848" r="-375" b="-1059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3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4298</TotalTime>
  <Words>418</Words>
  <Application>Microsoft Office PowerPoint</Application>
  <PresentationFormat>와이드스크린</PresentationFormat>
  <Paragraphs>219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Sums of Squares</vt:lpstr>
      <vt:lpstr>Sum of Squares</vt:lpstr>
      <vt:lpstr>MSTr="SSTr" /(I-1), MSE="SSE" /(I(J-1)), F=MSTr/MSE  Table 10.2 An ANOVA Table</vt:lpstr>
      <vt:lpstr>Example 10.4</vt:lpstr>
      <vt:lpstr>PowerPoint 프레젠테이션</vt:lpstr>
      <vt:lpstr>Example 10.4</vt:lpstr>
      <vt:lpstr>General ANOVA Procedure</vt:lpstr>
      <vt:lpstr>General ANOVA Procedure</vt:lpstr>
      <vt:lpstr>General ANOVA Procedure</vt:lpstr>
      <vt:lpstr>Example 10.4 An ANOVA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331</cp:revision>
  <dcterms:created xsi:type="dcterms:W3CDTF">2017-06-22T04:03:47Z</dcterms:created>
  <dcterms:modified xsi:type="dcterms:W3CDTF">2020-06-02T06:44:50Z</dcterms:modified>
</cp:coreProperties>
</file>