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0"/>
  </p:notesMasterIdLst>
  <p:sldIdLst>
    <p:sldId id="277" r:id="rId2"/>
    <p:sldId id="261" r:id="rId3"/>
    <p:sldId id="279" r:id="rId4"/>
    <p:sldId id="283" r:id="rId5"/>
    <p:sldId id="315" r:id="rId6"/>
    <p:sldId id="310" r:id="rId7"/>
    <p:sldId id="314" r:id="rId8"/>
    <p:sldId id="31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10.2 Multiple Comparisons in ANOVA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3" y="1305696"/>
                <a:ext cx="10500290" cy="520029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In this section </a:t>
                </a:r>
                <a:r>
                  <a:rPr lang="en-US" altLang="ko-KR" sz="2200" dirty="0"/>
                  <a:t>we will learn how to estimate the </a:t>
                </a:r>
                <a:r>
                  <a:rPr lang="en-US" altLang="ko-KR" sz="2200" dirty="0" smtClean="0"/>
                  <a:t>difference between </a:t>
                </a:r>
                <a:r>
                  <a:rPr lang="en-US" altLang="ko-KR" sz="2200" dirty="0"/>
                  <a:t>any pairs of means.</a:t>
                </a:r>
                <a:endParaRPr lang="en-US" altLang="ko-KR" sz="2200" dirty="0" smtClean="0"/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 smtClean="0">
                    <a:solidFill>
                      <a:srgbClr val="00B0F0"/>
                    </a:solidFill>
                  </a:rPr>
                  <a:t>Tukey’s Procedure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Tukey’s </a:t>
                </a:r>
                <a:r>
                  <a:rPr lang="en-US" altLang="ko-KR" sz="2200" dirty="0"/>
                  <a:t>procedure involves the use of another probability distribution called the </a:t>
                </a:r>
                <a:r>
                  <a:rPr lang="en-US" altLang="ko-KR" sz="2200" dirty="0" smtClean="0"/>
                  <a:t> </a:t>
                </a:r>
                <a:r>
                  <a:rPr lang="en-US" altLang="ko-KR" sz="2200" dirty="0" err="1" smtClean="0"/>
                  <a:t>Studentized</a:t>
                </a:r>
                <a:r>
                  <a:rPr lang="en-US" altLang="ko-KR" sz="2200" dirty="0" smtClean="0"/>
                  <a:t> range </a:t>
                </a:r>
                <a:r>
                  <a:rPr lang="en-US" altLang="ko-KR" sz="2200" dirty="0"/>
                  <a:t>distribution. 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distribution depends on two parameters: a numerator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and a </a:t>
                </a:r>
                <a:r>
                  <a:rPr lang="en-US" altLang="ko-KR" sz="2200" dirty="0"/>
                  <a:t>denominator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ko-KR" sz="2200" dirty="0"/>
                  <a:t>.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to </a:t>
                </a:r>
                <a:r>
                  <a:rPr lang="en-US" altLang="ko-KR" sz="2200" dirty="0"/>
                  <a:t>be the upper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cut-off </a:t>
                </a:r>
                <a:r>
                  <a:rPr lang="en-US" altLang="ko-KR" sz="2200" dirty="0"/>
                  <a:t>value (see Appendix Table A.10).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For a </a:t>
                </a:r>
                <a:r>
                  <a:rPr lang="en-US" altLang="ko-KR" sz="2200" dirty="0" smtClean="0"/>
                  <a:t>specific confidence </a:t>
                </a:r>
                <a:r>
                  <a:rPr lang="en-US" altLang="ko-KR" sz="2200" dirty="0"/>
                  <a:t>level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the </a:t>
                </a:r>
                <a:r>
                  <a:rPr lang="en-US" altLang="ko-KR" sz="2200" b="1" smtClean="0"/>
                  <a:t>simultaneous confidence </a:t>
                </a:r>
                <a:r>
                  <a:rPr lang="en-US" altLang="ko-KR" sz="2200" b="1" dirty="0"/>
                  <a:t>intervals </a:t>
                </a:r>
                <a:r>
                  <a:rPr lang="en-US" altLang="ko-KR" sz="2200" dirty="0"/>
                  <a:t>for the </a:t>
                </a:r>
                <a:r>
                  <a:rPr lang="en-US" altLang="ko-KR" sz="2200" dirty="0" smtClean="0"/>
                  <a:t>differences </a:t>
                </a:r>
                <a:r>
                  <a:rPr lang="en-US" altLang="ko-KR" sz="2200" dirty="0"/>
                  <a:t>are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given </a:t>
                </a:r>
                <a:r>
                  <a:rPr lang="en-US" altLang="ko-KR" sz="2200" dirty="0" smtClean="0"/>
                  <a:t>by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for </a:t>
                </a:r>
                <a:r>
                  <a:rPr lang="en-US" altLang="ko-KR" sz="2200" dirty="0"/>
                  <a:t>every </a:t>
                </a:r>
                <a:r>
                  <a:rPr lang="en-US" altLang="ko-KR" sz="2200" dirty="0" err="1"/>
                  <a:t>i</a:t>
                </a:r>
                <a:r>
                  <a:rPr lang="en-US" altLang="ko-KR" sz="2200" dirty="0"/>
                  <a:t> and j.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3" y="1305696"/>
                <a:ext cx="10500290" cy="5200299"/>
              </a:xfrm>
              <a:blipFill>
                <a:blip r:embed="rId2"/>
                <a:stretch>
                  <a:fillRect l="-755" t="-352" r="-755" b="-2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5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3364" y="925975"/>
                <a:ext cx="10645946" cy="539755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Each interval that does not include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ko-KR" sz="2200" dirty="0" smtClean="0"/>
                  <a:t>yields the conclusion that the corresponding values</a:t>
                </a:r>
              </a:p>
              <a:p>
                <a:pPr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differ significantly </a:t>
                </a:r>
                <a:r>
                  <a:rPr lang="en-US" altLang="ko-KR" sz="2200" dirty="0"/>
                  <a:t>from one another. </a:t>
                </a:r>
                <a:endParaRPr lang="en-US" altLang="ko-KR" sz="2200" dirty="0" smtClean="0"/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An </a:t>
                </a:r>
                <a:r>
                  <a:rPr lang="en-US" altLang="ko-KR" sz="2200" dirty="0"/>
                  <a:t>easy way to detect such </a:t>
                </a:r>
                <a:r>
                  <a:rPr lang="en-US" altLang="ko-KR" sz="2200" dirty="0" smtClean="0"/>
                  <a:t>differences without </a:t>
                </a:r>
                <a:r>
                  <a:rPr lang="en-US" altLang="ko-KR" sz="2200" dirty="0"/>
                  <a:t>computing the actual interval is as follows:</a:t>
                </a:r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 First select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and 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(Table A.10)</a:t>
                </a:r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 Obtain MSE from the ANOVA table</a:t>
                </a:r>
              </a:p>
              <a:p>
                <a:pPr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pl-PL" altLang="ko-KR" sz="2200" dirty="0"/>
                  <a:t>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200" dirty="0"/>
              </a:p>
              <a:p>
                <a:pPr marL="355600" indent="-3556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/>
                  <a:t>List </a:t>
                </a:r>
                <a:r>
                  <a:rPr lang="en-US" altLang="ko-KR" sz="2200" dirty="0"/>
                  <a:t>the sample means in </a:t>
                </a:r>
                <a:r>
                  <a:rPr lang="en-US" altLang="ko-KR" sz="2200" i="1" dirty="0"/>
                  <a:t>increasing order </a:t>
                </a:r>
                <a:r>
                  <a:rPr lang="en-US" altLang="ko-KR" sz="2200" dirty="0"/>
                  <a:t>and underline those pairs that </a:t>
                </a:r>
                <a:r>
                  <a:rPr lang="en-US" altLang="ko-KR" sz="2200" dirty="0" smtClean="0"/>
                  <a:t>differ </a:t>
                </a:r>
                <a:r>
                  <a:rPr lang="en-US" altLang="ko-KR" sz="2200" dirty="0"/>
                  <a:t>by </a:t>
                </a:r>
                <a:r>
                  <a:rPr lang="en-US" altLang="ko-KR" sz="2200" dirty="0" smtClean="0"/>
                  <a:t>less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ko-KR" sz="2200" dirty="0"/>
              </a:p>
              <a:p>
                <a:pPr marL="355600" indent="-35560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/>
                  <a:t> Any pair of sample means not </a:t>
                </a:r>
                <a:r>
                  <a:rPr lang="en-US" altLang="ko-KR" sz="2200" dirty="0" smtClean="0"/>
                  <a:t>underlined </a:t>
                </a:r>
                <a:r>
                  <a:rPr lang="en-US" altLang="ko-KR" sz="2200" dirty="0"/>
                  <a:t>by the same line corresponds to a pair </a:t>
                </a:r>
                <a:r>
                  <a:rPr lang="en-US" altLang="ko-KR" sz="2200" dirty="0" smtClean="0"/>
                  <a:t>of population </a:t>
                </a:r>
                <a:r>
                  <a:rPr lang="en-US" altLang="ko-KR" sz="2200" dirty="0"/>
                  <a:t>or treatment means that are judged </a:t>
                </a:r>
                <a:r>
                  <a:rPr lang="en-US" altLang="ko-KR" sz="2200" dirty="0" smtClean="0"/>
                  <a:t>significantly different</a:t>
                </a:r>
                <a:r>
                  <a:rPr lang="en-US" altLang="ko-KR" sz="2200" dirty="0"/>
                  <a:t>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364" y="925975"/>
                <a:ext cx="10645946" cy="5397552"/>
              </a:xfrm>
              <a:blipFill>
                <a:blip r:embed="rId2"/>
                <a:stretch>
                  <a:fillRect l="-286" t="-339" r="-745" b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40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10.5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8"/>
                <a:ext cx="10972800" cy="515058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An </a:t>
                </a:r>
                <a:r>
                  <a:rPr lang="en-US" altLang="ko-KR" sz="2200" dirty="0"/>
                  <a:t>experiment was carried out to compare </a:t>
                </a:r>
                <a:r>
                  <a:rPr lang="en-US" altLang="ko-KR" sz="2200" dirty="0" smtClean="0"/>
                  <a:t>five different </a:t>
                </a:r>
                <a:r>
                  <a:rPr lang="en-US" altLang="ko-KR" sz="2200" dirty="0"/>
                  <a:t>brands of </a:t>
                </a:r>
                <a:r>
                  <a:rPr lang="en-US" altLang="ko-KR" sz="2200" dirty="0" smtClean="0"/>
                  <a:t>automobile oil filters </a:t>
                </a:r>
                <a:r>
                  <a:rPr lang="en-US" altLang="ko-KR" sz="2200" dirty="0"/>
                  <a:t>with respect to their ability to capture foreign material.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200" dirty="0"/>
                  <a:t>denote the </a:t>
                </a:r>
                <a:r>
                  <a:rPr lang="en-US" altLang="ko-KR" sz="2200" dirty="0" smtClean="0"/>
                  <a:t>true average </a:t>
                </a:r>
                <a:r>
                  <a:rPr lang="en-US" altLang="ko-KR" sz="2200" dirty="0"/>
                  <a:t>amount of material captured by brand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filters </a:t>
                </a:r>
                <a:r>
                  <a:rPr lang="en-US" altLang="ko-KR" sz="2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1,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 smtClean="0"/>
                  <a:t>,</a:t>
                </a:r>
                <a:r>
                  <a:rPr lang="en-US" altLang="ko-KR" sz="2200" dirty="0"/>
                  <a:t> 5) under controlled </a:t>
                </a:r>
                <a:r>
                  <a:rPr lang="en-US" altLang="ko-KR" sz="2200" dirty="0" smtClean="0"/>
                  <a:t>conditions</a:t>
                </a:r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 </a:t>
                </a:r>
                <a:r>
                  <a:rPr lang="en-US" altLang="ko-KR" sz="2200" dirty="0"/>
                  <a:t>sample of nine </a:t>
                </a:r>
                <a:r>
                  <a:rPr lang="en-US" altLang="ko-KR" sz="2200" dirty="0" smtClean="0"/>
                  <a:t>filters </a:t>
                </a:r>
                <a:r>
                  <a:rPr lang="en-US" altLang="ko-KR" sz="2200" dirty="0"/>
                  <a:t>of each brand was used, resulting in the following </a:t>
                </a:r>
                <a:r>
                  <a:rPr lang="en-US" altLang="ko-KR" sz="2200" dirty="0" smtClean="0"/>
                  <a:t>sample mean </a:t>
                </a:r>
                <a:r>
                  <a:rPr lang="en-US" altLang="ko-KR" sz="2200" dirty="0"/>
                  <a:t>amounts: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1.</m:t>
                        </m:r>
                      </m:sub>
                    </m:sSub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14.5,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2200" dirty="0"/>
                  <a:t>= </a:t>
                </a:r>
                <a:r>
                  <a:rPr lang="en-US" altLang="ko-KR" sz="2200" dirty="0" smtClean="0"/>
                  <a:t>13.8,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2200" dirty="0"/>
                  <a:t>= </a:t>
                </a:r>
                <a:r>
                  <a:rPr lang="en-US" altLang="ko-KR" sz="2200" dirty="0" smtClean="0"/>
                  <a:t>13.3,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14.3</a:t>
                </a:r>
                <a:r>
                  <a:rPr lang="en-US" altLang="ko-KR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13.1</a:t>
                </a:r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MSE </a:t>
                </a:r>
                <a:r>
                  <a:rPr lang="en-US" altLang="ko-KR" sz="2200" dirty="0" smtClean="0"/>
                  <a:t>from ANOVA </a:t>
                </a:r>
                <a:r>
                  <a:rPr lang="en-US" altLang="ko-KR" sz="2200" dirty="0"/>
                  <a:t>is MSE = </a:t>
                </a:r>
                <a:r>
                  <a:rPr lang="en-US" altLang="ko-KR" sz="2200" dirty="0" smtClean="0"/>
                  <a:t>0.088</a:t>
                </a:r>
                <a:r>
                  <a:rPr lang="en-US" altLang="ko-KR" sz="2200" dirty="0"/>
                  <a:t>. </a:t>
                </a:r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test statistic value was f = </a:t>
                </a:r>
                <a:r>
                  <a:rPr lang="en-US" altLang="ko-KR" sz="2200" dirty="0" smtClean="0"/>
                  <a:t>37.84</a:t>
                </a:r>
                <a:r>
                  <a:rPr lang="en-US" altLang="ko-KR" sz="2200" dirty="0"/>
                  <a:t>, which is found </a:t>
                </a:r>
                <a:r>
                  <a:rPr lang="en-US" altLang="ko-KR" sz="2200" dirty="0" smtClean="0"/>
                  <a:t>significant at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= </a:t>
                </a:r>
                <a:r>
                  <a:rPr lang="en-US" altLang="ko-KR" sz="2200" dirty="0" smtClean="0"/>
                  <a:t>0.05 </a:t>
                </a:r>
                <a:r>
                  <a:rPr lang="en-US" altLang="ko-KR" sz="2200" dirty="0"/>
                  <a:t>level. Find out which means are </a:t>
                </a:r>
                <a:r>
                  <a:rPr lang="en-US" altLang="ko-KR" sz="2200" dirty="0" smtClean="0"/>
                  <a:t>different. </a:t>
                </a:r>
              </a:p>
              <a:p>
                <a:pPr marL="1254125" indent="-1254125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Hint</a:t>
                </a:r>
                <a:r>
                  <a:rPr lang="en-US" altLang="ko-KR" sz="2200" dirty="0"/>
                  <a:t>: From Appendix Table A.10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0.05, 5, 40</m:t>
                        </m:r>
                      </m:sub>
                    </m:sSub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4.04</a:t>
                </a:r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 err="1" smtClean="0"/>
                  <a:t>qtukey</a:t>
                </a:r>
                <a:r>
                  <a:rPr lang="en-US" altLang="ko-KR" sz="2200" dirty="0" smtClean="0"/>
                  <a:t>(0.95, 5, 40)</a:t>
                </a:r>
              </a:p>
              <a:p>
                <a:pPr marL="0" lvl="0" indent="0">
                  <a:lnSpc>
                    <a:spcPct val="114000"/>
                  </a:lnSpc>
                  <a:buNone/>
                </a:pPr>
                <a:r>
                  <a:rPr lang="ko-KR" altLang="ko-KR" sz="2000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[1] 4.039123</a:t>
                </a:r>
                <a:endParaRPr lang="ko-KR" altLang="ko-KR" sz="2000" dirty="0">
                  <a:latin typeface="Arial" panose="020B0604020202020204" pitchFamily="34" charset="0"/>
                </a:endParaRPr>
              </a:p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endParaRPr lang="ko-KR" altLang="en-US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972800" cy="5150587"/>
              </a:xfrm>
              <a:blipFill>
                <a:blip r:embed="rId2"/>
                <a:stretch>
                  <a:fillRect l="-722" t="-355" b="-1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4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35357" y="2389772"/>
                <a:ext cx="10972800" cy="4358758"/>
              </a:xfrm>
            </p:spPr>
            <p:txBody>
              <a:bodyPr>
                <a:normAutofit/>
              </a:bodyPr>
              <a:lstStyle/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Because f=37.84&gt;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0.05, 4, 40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2.61,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</a:t>
                </a:r>
                <a:r>
                  <a:rPr lang="en-US" altLang="ko-KR" sz="2200" dirty="0" smtClean="0"/>
                  <a:t>rejected </a:t>
                </a:r>
                <a:r>
                  <a:rPr lang="en-US" altLang="ko-KR" sz="2200" dirty="0"/>
                  <a:t>at significance level </a:t>
                </a:r>
                <a:r>
                  <a:rPr lang="en-US" altLang="ko-KR" sz="2200" dirty="0" smtClean="0"/>
                  <a:t>0.05.</a:t>
                </a:r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0.05, 5, 40</m:t>
                        </m:r>
                      </m:sub>
                    </m:sSub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4.04,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=4.04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0.088/9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endParaRPr lang="en-US" altLang="ko-KR" sz="2200" dirty="0" smtClean="0"/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Arrange the five sample means in increasing order </a:t>
                </a:r>
                <a:r>
                  <a:rPr lang="en-US" altLang="ko-KR" sz="2200" dirty="0"/>
                  <a:t>and underline those pairs that differ by less than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dirty="0" smtClean="0"/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altLang="ko-KR" sz="2200" dirty="0"/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:r>
                  <a:rPr lang="en-US" altLang="ko-KR" sz="2200" u="sng" dirty="0" smtClean="0"/>
                  <a:t>13.1     13.3</a:t>
                </a:r>
                <a:r>
                  <a:rPr lang="en-US" altLang="ko-KR" sz="2200" dirty="0" smtClean="0"/>
                  <a:t>     13.8     </a:t>
                </a:r>
                <a:r>
                  <a:rPr lang="en-US" altLang="ko-KR" sz="2200" u="sng" dirty="0" smtClean="0"/>
                  <a:t>14.3     14.5</a:t>
                </a:r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Thus brands 1 and 4 are not significantly different from one another, but are significantly higher than the other three brands. Brand 2 is </a:t>
                </a:r>
                <a:r>
                  <a:rPr lang="en-US" altLang="ko-KR" sz="2200" dirty="0"/>
                  <a:t>significantly </a:t>
                </a:r>
                <a:r>
                  <a:rPr lang="en-US" altLang="ko-KR" sz="2200" dirty="0" smtClean="0"/>
                  <a:t>better than 3 and 5 but worse than 1 and 4. Brands 3 and 5 do not differ significantly.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357" y="2389772"/>
                <a:ext cx="10972800" cy="4358758"/>
              </a:xfrm>
              <a:blipFill>
                <a:blip r:embed="rId2"/>
                <a:stretch>
                  <a:fillRect l="-722" t="-140" r="-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74626"/>
              </p:ext>
            </p:extLst>
          </p:nvPr>
        </p:nvGraphicFramePr>
        <p:xfrm>
          <a:off x="1085232" y="610907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Source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Variation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Squares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Treatments</a:t>
                      </a:r>
                    </a:p>
                    <a:p>
                      <a:pPr latinLnBrk="1"/>
                      <a:r>
                        <a:rPr lang="en-US" altLang="ko-KR" dirty="0" smtClean="0"/>
                        <a:t>Error</a:t>
                      </a:r>
                    </a:p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</a:p>
                    <a:p>
                      <a:pPr latinLnBrk="1"/>
                      <a:r>
                        <a:rPr lang="en-US" altLang="ko-KR" dirty="0" smtClean="0"/>
                        <a:t>40</a:t>
                      </a:r>
                    </a:p>
                    <a:p>
                      <a:pPr latinLnBrk="1"/>
                      <a:r>
                        <a:rPr lang="en-US" altLang="ko-KR" dirty="0" smtClean="0"/>
                        <a:t>44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13.32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3.53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16.85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3.33</a:t>
                      </a:r>
                    </a:p>
                    <a:p>
                      <a:pPr latinLnBrk="1"/>
                      <a:r>
                        <a:rPr lang="en-US" altLang="ko-KR" dirty="0" smtClean="0"/>
                        <a:t>0.088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37.84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4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4" y="162696"/>
            <a:ext cx="10972800" cy="87576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10.4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094" y="1305697"/>
                <a:ext cx="11668258" cy="555230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The accompanying data shows the degree of soiling for fabric copolymerized with three different mixtures of </a:t>
                </a:r>
                <a:r>
                  <a:rPr lang="en-US" altLang="ko-KR" sz="2200" dirty="0" err="1" smtClean="0">
                    <a:latin typeface="+mn-ea"/>
                  </a:rPr>
                  <a:t>methacrylic</a:t>
                </a:r>
                <a:r>
                  <a:rPr lang="en-US" altLang="ko-KR" sz="2200" dirty="0" smtClean="0">
                    <a:latin typeface="+mn-ea"/>
                  </a:rPr>
                  <a:t> acid.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200" dirty="0"/>
                  <a:t>  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At least two group means are different</a:t>
                </a:r>
                <a:endParaRPr lang="en-US" altLang="ko-KR" sz="22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94" y="1305697"/>
                <a:ext cx="11668258" cy="5552303"/>
              </a:xfrm>
              <a:blipFill>
                <a:blip r:embed="rId2"/>
                <a:stretch>
                  <a:fillRect l="-679" t="-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02785"/>
                  </p:ext>
                </p:extLst>
              </p:nvPr>
            </p:nvGraphicFramePr>
            <p:xfrm>
              <a:off x="873522" y="2292962"/>
              <a:ext cx="9621753" cy="1868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1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330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839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9259">
                      <a:extLst>
                        <a:ext uri="{9D8B030D-6E8A-4147-A177-3AD203B41FA5}">
                          <a16:colId xmlns:a16="http://schemas.microsoft.com/office/drawing/2014/main" val="392634317"/>
                        </a:ext>
                      </a:extLst>
                    </a:gridCol>
                  </a:tblGrid>
                  <a:tr h="4385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sd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7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Mixture 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2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0.56   1.12   0.90   1.07   0.94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0.72   0.69   0.87   0.78   0.91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0.62   1.08   1.07   0.99   0.93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4.59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3.97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4.69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0.918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0.794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0.938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0.220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0.094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0.188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54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80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=13.25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80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=0.883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902785"/>
                  </p:ext>
                </p:extLst>
              </p:nvPr>
            </p:nvGraphicFramePr>
            <p:xfrm>
              <a:off x="873522" y="2292962"/>
              <a:ext cx="9621753" cy="18683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41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330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43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839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9259">
                      <a:extLst>
                        <a:ext uri="{9D8B030D-6E8A-4147-A177-3AD203B41FA5}">
                          <a16:colId xmlns:a16="http://schemas.microsoft.com/office/drawing/2014/main" val="392634317"/>
                        </a:ext>
                      </a:extLst>
                    </a:gridCol>
                  </a:tblGrid>
                  <a:tr h="43854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878" t="-6944" r="-124586" b="-3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5324" t="-6944" r="-53925" b="-3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sd</a:t>
                          </a:r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72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Mixture 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2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Mixture 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0.56   1.12   0.90   1.07   0.94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0.72   0.69   0.87   0.78   0.91</a:t>
                          </a:r>
                        </a:p>
                        <a:p>
                          <a:pPr latinLnBrk="1"/>
                          <a:r>
                            <a:rPr lang="en-US" altLang="ko-KR" dirty="0" smtClean="0"/>
                            <a:t>0.62   1.08   1.07   0.99   0.93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4.59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3.97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4.69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0.918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0.794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0.938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0.220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0.094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/>
                            <a:t>0.188</a:t>
                          </a:r>
                          <a:endParaRPr lang="ko-KR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54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11878" t="-358824" r="-124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5324" t="-358824" r="-53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10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 degree </a:t>
            </a:r>
            <a:r>
              <a:rPr lang="en-US" altLang="ko-KR" dirty="0"/>
              <a:t>&lt;- c(0.56, 1.12, 0.90, 1.07, 0.94,</a:t>
            </a:r>
          </a:p>
          <a:p>
            <a:pPr marL="0" indent="0">
              <a:buNone/>
            </a:pPr>
            <a:r>
              <a:rPr lang="en-US" altLang="ko-KR" dirty="0" smtClean="0"/>
              <a:t>+ </a:t>
            </a:r>
            <a:r>
              <a:rPr lang="en-US" altLang="ko-KR" dirty="0"/>
              <a:t>0.72, 0.69, 0.87, 0.78, 0.91,</a:t>
            </a:r>
          </a:p>
          <a:p>
            <a:pPr marL="0" indent="0">
              <a:buNone/>
            </a:pPr>
            <a:r>
              <a:rPr lang="en-US" altLang="ko-KR" dirty="0" smtClean="0"/>
              <a:t>+ </a:t>
            </a:r>
            <a:r>
              <a:rPr lang="en-US" altLang="ko-KR" dirty="0"/>
              <a:t>0.62, 1.08, 1.07, 0.99, 0.93)</a:t>
            </a:r>
          </a:p>
          <a:p>
            <a:pPr marL="0" indent="0">
              <a:buNone/>
            </a:pPr>
            <a:r>
              <a:rPr lang="en-US" altLang="ko-KR" dirty="0" smtClean="0"/>
              <a:t>&gt; type </a:t>
            </a:r>
            <a:r>
              <a:rPr lang="en-US" altLang="ko-KR" dirty="0"/>
              <a:t>&lt;- c(rep("1", 5), rep("2", 5), rep("3", 5))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oneway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aov</a:t>
            </a:r>
            <a:r>
              <a:rPr lang="en-US" altLang="ko-KR" dirty="0"/>
              <a:t>(degree ~ type)</a:t>
            </a:r>
          </a:p>
          <a:p>
            <a:pPr marL="0" indent="0">
              <a:buNone/>
            </a:pPr>
            <a:r>
              <a:rPr lang="en-US" altLang="ko-KR" dirty="0" smtClean="0"/>
              <a:t>&gt; summary(</a:t>
            </a:r>
            <a:r>
              <a:rPr lang="en-US" altLang="ko-KR" dirty="0" err="1" smtClean="0"/>
              <a:t>oneway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posthoc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TukeyHSD</a:t>
            </a:r>
            <a:r>
              <a:rPr lang="en-US" altLang="ko-KR" dirty="0"/>
              <a:t>(x=</a:t>
            </a:r>
            <a:r>
              <a:rPr lang="en-US" altLang="ko-KR" dirty="0" err="1"/>
              <a:t>oneway</a:t>
            </a:r>
            <a:r>
              <a:rPr lang="en-US" altLang="ko-KR" dirty="0"/>
              <a:t>, 'type', </a:t>
            </a:r>
            <a:r>
              <a:rPr lang="en-US" altLang="ko-KR" dirty="0" err="1"/>
              <a:t>conf.level</a:t>
            </a:r>
            <a:r>
              <a:rPr lang="en-US" altLang="ko-KR" dirty="0"/>
              <a:t>=0.95)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posthoc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diff              </a:t>
            </a:r>
            <a:r>
              <a:rPr lang="en-US" altLang="ko-KR" dirty="0" err="1"/>
              <a:t>lwr</a:t>
            </a:r>
            <a:r>
              <a:rPr lang="en-US" altLang="ko-KR" dirty="0"/>
              <a:t>    </a:t>
            </a:r>
            <a:r>
              <a:rPr lang="en-US" altLang="ko-KR" dirty="0" smtClean="0"/>
              <a:t>              </a:t>
            </a:r>
            <a:r>
              <a:rPr lang="en-US" altLang="ko-KR" dirty="0" err="1"/>
              <a:t>upr</a:t>
            </a:r>
            <a:r>
              <a:rPr lang="en-US" altLang="ko-KR" dirty="0"/>
              <a:t>    </a:t>
            </a:r>
            <a:r>
              <a:rPr lang="en-US" altLang="ko-KR" dirty="0" smtClean="0"/>
              <a:t>      </a:t>
            </a:r>
            <a:r>
              <a:rPr lang="en-US" altLang="ko-KR" dirty="0"/>
              <a:t>p </a:t>
            </a:r>
            <a:r>
              <a:rPr lang="en-US" altLang="ko-KR" dirty="0" err="1"/>
              <a:t>adj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2-1    -</a:t>
            </a:r>
            <a:r>
              <a:rPr lang="en-US" altLang="ko-KR" dirty="0"/>
              <a:t>0.124 </a:t>
            </a:r>
            <a:r>
              <a:rPr lang="en-US" altLang="ko-KR" dirty="0" smtClean="0"/>
              <a:t>   -</a:t>
            </a:r>
            <a:r>
              <a:rPr lang="en-US" altLang="ko-KR" dirty="0"/>
              <a:t>0.4203131 </a:t>
            </a:r>
            <a:r>
              <a:rPr lang="en-US" altLang="ko-KR" dirty="0" smtClean="0"/>
              <a:t>   0.1723131    0.5225991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3-1      0.020    </a:t>
            </a:r>
            <a:r>
              <a:rPr lang="en-US" altLang="ko-KR" dirty="0"/>
              <a:t>-</a:t>
            </a:r>
            <a:r>
              <a:rPr lang="en-US" altLang="ko-KR" dirty="0" smtClean="0"/>
              <a:t>0.2763131    0.3163131    </a:t>
            </a:r>
            <a:r>
              <a:rPr lang="en-US" altLang="ko-KR" dirty="0"/>
              <a:t>0.9823093</a:t>
            </a:r>
          </a:p>
          <a:p>
            <a:pPr marL="0" indent="0">
              <a:buNone/>
            </a:pPr>
            <a:r>
              <a:rPr lang="en-US" altLang="ko-KR" dirty="0" smtClean="0"/>
              <a:t> 3-2      </a:t>
            </a:r>
            <a:r>
              <a:rPr lang="en-US" altLang="ko-KR" dirty="0"/>
              <a:t>0.144 </a:t>
            </a:r>
            <a:r>
              <a:rPr lang="en-US" altLang="ko-KR" dirty="0" smtClean="0"/>
              <a:t>   -</a:t>
            </a:r>
            <a:r>
              <a:rPr lang="en-US" altLang="ko-KR" dirty="0"/>
              <a:t>0.1523131 </a:t>
            </a:r>
            <a:r>
              <a:rPr lang="en-US" altLang="ko-KR" dirty="0" smtClean="0"/>
              <a:t>   0.4403131    </a:t>
            </a:r>
            <a:r>
              <a:rPr lang="en-US" altLang="ko-KR" dirty="0"/>
              <a:t>0.4235977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Tukey’s Comparison : Example 10.4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19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364" y="925975"/>
            <a:ext cx="10645946" cy="5397552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 smtClean="0"/>
              <a:t>&gt; plot(</a:t>
            </a:r>
            <a:r>
              <a:rPr lang="en-US" sz="2200" dirty="0" err="1" smtClean="0"/>
              <a:t>posthoc</a:t>
            </a:r>
            <a:r>
              <a:rPr lang="en-US" sz="2200" dirty="0" smtClean="0"/>
              <a:t>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0" indent="0">
              <a:lnSpc>
                <a:spcPct val="114000"/>
              </a:lnSpc>
              <a:buNone/>
            </a:pPr>
            <a:endParaRPr 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7" y="1470452"/>
            <a:ext cx="4501008" cy="43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35357" y="2389772"/>
                <a:ext cx="10972800" cy="4358758"/>
              </a:xfrm>
            </p:spPr>
            <p:txBody>
              <a:bodyPr>
                <a:normAutofit/>
              </a:bodyPr>
              <a:lstStyle/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Because f=0.987&lt;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0.05, 2, 12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3.106,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is not</a:t>
                </a:r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rejected </a:t>
                </a:r>
                <a:r>
                  <a:rPr lang="en-US" altLang="ko-KR" sz="2200" dirty="0"/>
                  <a:t>at significance level </a:t>
                </a:r>
                <a:r>
                  <a:rPr lang="en-US" altLang="ko-KR" sz="2200" dirty="0" smtClean="0"/>
                  <a:t>0.05.</a:t>
                </a:r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0.05, 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ko-KR" sz="2200" dirty="0"/>
                  <a:t> = </a:t>
                </a:r>
                <a:r>
                  <a:rPr lang="en-US" altLang="ko-KR" sz="2200" dirty="0" smtClean="0"/>
                  <a:t>3.77,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=3.77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0.03084/5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=0.296</m:t>
                    </m:r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2-1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=(0.794−0.918)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0.296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⇒(−0.42, 0.172)</m:t>
                    </m:r>
                  </m:oMath>
                </a14:m>
                <a:endParaRPr lang="en-US" altLang="ko-KR" sz="2200" b="0" dirty="0" smtClean="0">
                  <a:ea typeface="Cambria Math" panose="02040503050406030204" pitchFamily="18" charset="0"/>
                </a:endParaRPr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3-1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0.05, 3,12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0.938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−0.918)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0.296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0.276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316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0" lvl="5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3-2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0.05, 3,12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0.938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794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0.296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⇒(−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0.152, 0.44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0" lvl="5" indent="0">
                  <a:lnSpc>
                    <a:spcPct val="114000"/>
                  </a:lnSpc>
                  <a:buNone/>
                </a:pPr>
                <a:endParaRPr lang="en-US" altLang="ko-KR" sz="2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357" y="2389772"/>
                <a:ext cx="10972800" cy="4358758"/>
              </a:xfrm>
              <a:blipFill>
                <a:blip r:embed="rId2"/>
                <a:stretch>
                  <a:fillRect l="-722" t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25092"/>
              </p:ext>
            </p:extLst>
          </p:nvPr>
        </p:nvGraphicFramePr>
        <p:xfrm>
          <a:off x="1085232" y="610907"/>
          <a:ext cx="8128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Source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Variation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r>
                        <a:rPr lang="en-US" altLang="ko-KR" baseline="0" dirty="0" smtClean="0"/>
                        <a:t> of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Squares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Mean Square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</a:p>
                    <a:p>
                      <a:pPr latinLnBrk="1"/>
                      <a:r>
                        <a:rPr lang="en-US" altLang="ko-KR" dirty="0" smtClean="0"/>
                        <a:t>Error</a:t>
                      </a:r>
                    </a:p>
                    <a:p>
                      <a:pPr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dirty="0" smtClean="0"/>
                        <a:t>12</a:t>
                      </a:r>
                    </a:p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0.0609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0.3701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0.4310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0.03043</a:t>
                      </a:r>
                    </a:p>
                    <a:p>
                      <a:pPr latinLnBrk="1"/>
                      <a:r>
                        <a:rPr lang="en-US" altLang="ko-KR" dirty="0" smtClean="0"/>
                        <a:t>0.03084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0.987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2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4653</TotalTime>
  <Words>319</Words>
  <Application>Microsoft Office PowerPoint</Application>
  <PresentationFormat>와이드스크린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Cambria Math</vt:lpstr>
      <vt:lpstr>Corbel</vt:lpstr>
      <vt:lpstr>Lucida Console</vt:lpstr>
      <vt:lpstr>Wingdings</vt:lpstr>
      <vt:lpstr>Wingdings 2</vt:lpstr>
      <vt:lpstr>New_Education03</vt:lpstr>
      <vt:lpstr>10.2 Multiple Comparisons in ANOVA</vt:lpstr>
      <vt:lpstr>PowerPoint 프레젠테이션</vt:lpstr>
      <vt:lpstr>Example 10.5</vt:lpstr>
      <vt:lpstr>PowerPoint 프레젠테이션</vt:lpstr>
      <vt:lpstr>Example 10.4</vt:lpstr>
      <vt:lpstr>Tukey’s Comparison : Example 10.4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331</cp:revision>
  <dcterms:created xsi:type="dcterms:W3CDTF">2017-06-22T04:03:47Z</dcterms:created>
  <dcterms:modified xsi:type="dcterms:W3CDTF">2020-06-04T00:54:33Z</dcterms:modified>
</cp:coreProperties>
</file>