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8"/>
  </p:notesMasterIdLst>
  <p:sldIdLst>
    <p:sldId id="301" r:id="rId2"/>
    <p:sldId id="298" r:id="rId3"/>
    <p:sldId id="306" r:id="rId4"/>
    <p:sldId id="311" r:id="rId5"/>
    <p:sldId id="299" r:id="rId6"/>
    <p:sldId id="30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47"/>
                <a:ext cx="10943804" cy="52819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b="0" dirty="0" smtClean="0"/>
                  <a:t>: the size of</a:t>
                </a:r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2200" b="0" dirty="0" smtClean="0"/>
                  <a:t> samples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200" b="0" dirty="0" smtClean="0"/>
                  <a:t> : the total number of observation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ij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200" b="0" i="0" smtClean="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ij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altLang="ko-KR" sz="2200" dirty="0"/>
                  <a:t>	</a:t>
                </a:r>
                <a:endParaRPr lang="en-US" altLang="ko-KR" sz="2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𝑆𝑆𝑇𝑟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200" b="0" i="0" smtClean="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200" b="0" i="0" smtClean="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..</m:t>
                            </m:r>
                          </m:sub>
                        </m:sSub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altLang="ko-KR" sz="2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ij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200" b="0" i="0" smtClean="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𝑆𝑆𝑇𝑟</m:t>
                    </m:r>
                  </m:oMath>
                </a14:m>
                <a:r>
                  <a:rPr lang="en-US" altLang="ko-KR" sz="2200" dirty="0"/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nary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Test statistic value :</a:t>
                </a:r>
              </a:p>
              <a:p>
                <a:pPr marL="0" indent="0"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𝑀𝑆𝑇𝑟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</m:oMath>
                </a14:m>
                <a:r>
                  <a:rPr lang="en-US" altLang="ko-KR" sz="2200" dirty="0" smtClean="0"/>
                  <a:t> 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MSTr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𝑆𝑇𝑟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MS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Rejection region 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47"/>
                <a:ext cx="10943804" cy="5281915"/>
              </a:xfrm>
              <a:blipFill>
                <a:blip r:embed="rId2"/>
                <a:stretch>
                  <a:fillRect l="-724" t="-13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0" dirty="0" smtClean="0"/>
              <a:t>Unequal Sample Sizes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12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504"/>
                <a:ext cx="10943804" cy="514047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800" dirty="0" smtClean="0"/>
                  <a:t>The following data shows the elastic modulus obtained for specimens of a certain alloy produced by three different casting processes.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18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18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18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18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1800" dirty="0" smtClean="0"/>
              </a:p>
              <a:p>
                <a:pPr marL="0" indent="0" fontAlgn="t">
                  <a:buNone/>
                </a:pPr>
                <a:r>
                  <a:rPr lang="en-US" altLang="ko-KR" sz="2000" dirty="0" smtClean="0"/>
                  <a:t>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 smtClean="0"/>
                  <a:t>983.7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/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/>
                              <m:t>x</m:t>
                            </m:r>
                          </m:e>
                          <m:sub>
                            <m:r>
                              <a:rPr lang="en-US" altLang="ko-KR" sz="2000"/>
                              <m:t>..</m:t>
                            </m:r>
                          </m:sub>
                        </m:sSub>
                      </m:e>
                    </m:acc>
                    <m:r>
                      <a:rPr lang="en-US" altLang="ko-KR" sz="2000" i="1"/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44.713</m:t>
                    </m:r>
                  </m:oMath>
                </a14:m>
                <a:endParaRPr lang="en-US" altLang="ko-KR" sz="1800" dirty="0"/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  vs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800" dirty="0"/>
                  <a:t> at least two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’s are different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ij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80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  <m:r>
                      <a:rPr lang="en-US" altLang="ko-KR" sz="1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45.5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44.713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45.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−44.71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45.5−44.71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13.926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𝑆𝑆𝑇𝑟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80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80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44.7125−44.713)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44.0625−44.713)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endChr m:val="}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45.58335−44.713)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8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8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7.93</m:t>
                    </m:r>
                  </m:oMath>
                </a14:m>
                <a:r>
                  <a:rPr lang="ko-KR" altLang="en-US" sz="1800" dirty="0" smtClean="0"/>
                  <a:t> </a:t>
                </a:r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504"/>
                <a:ext cx="10943804" cy="5140479"/>
              </a:xfrm>
              <a:blipFill>
                <a:blip r:embed="rId2"/>
                <a:stretch>
                  <a:fillRect l="-501" t="-2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Example 10.9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235653"/>
                  </p:ext>
                </p:extLst>
              </p:nvPr>
            </p:nvGraphicFramePr>
            <p:xfrm>
              <a:off x="1261244" y="2316863"/>
              <a:ext cx="9247265" cy="1706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9212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71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03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1846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0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dirty="0" smtClean="0"/>
                            <a:t>Permanent molding   45.5  45.3  45.4  44.4  44.6  43.9  44.6  44.0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Die casting                     44.2</a:t>
                          </a:r>
                          <a:r>
                            <a:rPr lang="en-US" altLang="ko-KR" sz="2000" baseline="0" dirty="0" smtClean="0"/>
                            <a:t>  43.9  44.7  44.2  44.0  43.8  44.6  43.1</a:t>
                          </a:r>
                        </a:p>
                        <a:p>
                          <a:pPr latinLnBrk="1"/>
                          <a:r>
                            <a:rPr lang="en-US" altLang="ko-KR" sz="2000" baseline="0" dirty="0" smtClean="0"/>
                            <a:t>Plaster molding           46.0  45.9  44.8  46.2  45.1  45.5</a:t>
                          </a:r>
                          <a:endParaRPr lang="ko-KR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dirty="0" smtClean="0"/>
                            <a:t>8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8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6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22</a:t>
                          </a:r>
                          <a:endParaRPr lang="ko-KR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dirty="0" smtClean="0"/>
                            <a:t>357.7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352.5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273.5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983.7</a:t>
                          </a:r>
                          <a:endParaRPr lang="ko-KR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dirty="0" smtClean="0"/>
                            <a:t>44.7125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44.0625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45.5833</a:t>
                          </a:r>
                          <a:endParaRPr lang="ko-KR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235653"/>
                  </p:ext>
                </p:extLst>
              </p:nvPr>
            </p:nvGraphicFramePr>
            <p:xfrm>
              <a:off x="1261244" y="2316863"/>
              <a:ext cx="9247265" cy="1706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9212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71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03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1846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0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20000" t="-1538" r="-378750" b="-3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0741" t="-1538" r="-124444" b="-3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8982" t="-1538" r="-599" b="-35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dirty="0" smtClean="0"/>
                            <a:t>Permanent molding   45.5  45.3  45.4  44.4  44.6  43.9  44.6  44.0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Die casting                     44.2</a:t>
                          </a:r>
                          <a:r>
                            <a:rPr lang="en-US" altLang="ko-KR" sz="2000" baseline="0" dirty="0" smtClean="0"/>
                            <a:t>  43.9  44.7  44.2  44.0  43.8  44.6  43.1</a:t>
                          </a:r>
                        </a:p>
                        <a:p>
                          <a:pPr latinLnBrk="1"/>
                          <a:r>
                            <a:rPr lang="en-US" altLang="ko-KR" sz="2000" baseline="0" dirty="0" smtClean="0"/>
                            <a:t>Plaster molding           46.0  45.9  44.8  46.2  45.1  45.5</a:t>
                          </a:r>
                          <a:endParaRPr lang="ko-KR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dirty="0" smtClean="0"/>
                            <a:t>8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8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6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22</a:t>
                          </a:r>
                          <a:endParaRPr lang="ko-KR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dirty="0" smtClean="0"/>
                            <a:t>357.7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352.5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273.5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983.7</a:t>
                          </a:r>
                          <a:endParaRPr lang="ko-KR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000" dirty="0" smtClean="0"/>
                            <a:t>44.7125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44.0625</a:t>
                          </a:r>
                        </a:p>
                        <a:p>
                          <a:pPr latinLnBrk="1"/>
                          <a:r>
                            <a:rPr lang="en-US" altLang="ko-KR" sz="2000" dirty="0" smtClean="0"/>
                            <a:t>45.5833</a:t>
                          </a:r>
                          <a:endParaRPr lang="ko-KR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91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</a:t>
            </a:r>
            <a:r>
              <a:rPr lang="en-US" altLang="ko-KR" sz="2800" dirty="0" smtClean="0"/>
              <a:t>10.9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63" y="1305697"/>
            <a:ext cx="11034363" cy="5017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&gt; modulus &lt;- c(45.5, 45.3, 45.4, 44.4, 44.6, 43.9, 44.6, 44.0,</a:t>
            </a:r>
          </a:p>
          <a:p>
            <a:pPr marL="0" indent="0">
              <a:buNone/>
            </a:pPr>
            <a:r>
              <a:rPr lang="en-US" altLang="ko-KR" sz="2000" dirty="0"/>
              <a:t>+ 44.2, 43.9, 44.7, 44.2, 44.0, 43.8, 44.6, 43.1,</a:t>
            </a:r>
          </a:p>
          <a:p>
            <a:pPr marL="0" indent="0">
              <a:buNone/>
            </a:pPr>
            <a:r>
              <a:rPr lang="en-US" altLang="ko-KR" sz="2000" dirty="0"/>
              <a:t>+ 46.0, 45.9, 44.8, 46.2, 45.1, 45.5)</a:t>
            </a:r>
          </a:p>
          <a:p>
            <a:pPr marL="0" indent="0">
              <a:buNone/>
            </a:pPr>
            <a:r>
              <a:rPr lang="en-US" altLang="ko-KR" sz="2000" dirty="0"/>
              <a:t>&gt; type &lt;- c(rep("1", 8), rep("2", 8), rep("3", 6))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dirty="0" err="1"/>
              <a:t>oneway</a:t>
            </a:r>
            <a:r>
              <a:rPr lang="en-US" altLang="ko-KR" sz="2000" dirty="0"/>
              <a:t> &lt;- </a:t>
            </a:r>
            <a:r>
              <a:rPr lang="en-US" altLang="ko-KR" sz="2000" dirty="0" err="1"/>
              <a:t>aov</a:t>
            </a:r>
            <a:r>
              <a:rPr lang="en-US" altLang="ko-KR" sz="2000" dirty="0"/>
              <a:t>(modulus ~ type)</a:t>
            </a:r>
          </a:p>
          <a:p>
            <a:pPr marL="0" indent="0">
              <a:buNone/>
            </a:pPr>
            <a:r>
              <a:rPr lang="en-US" altLang="ko-KR" sz="2000" dirty="0"/>
              <a:t>&gt; summary(</a:t>
            </a:r>
            <a:r>
              <a:rPr lang="en-US" altLang="ko-KR" sz="2000" dirty="0" err="1"/>
              <a:t>oneway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 </a:t>
            </a:r>
            <a:r>
              <a:rPr lang="en-US" altLang="ko-KR" sz="2000" dirty="0" smtClean="0"/>
              <a:t>            </a:t>
            </a:r>
            <a:r>
              <a:rPr lang="en-US" altLang="ko-KR" sz="2000" dirty="0" err="1" smtClean="0"/>
              <a:t>Df</a:t>
            </a:r>
            <a:r>
              <a:rPr lang="en-US" altLang="ko-KR" sz="2000" dirty="0" smtClean="0"/>
              <a:t>      Sum      </a:t>
            </a:r>
            <a:r>
              <a:rPr lang="en-US" altLang="ko-KR" sz="2000" dirty="0" err="1"/>
              <a:t>Sq</a:t>
            </a:r>
            <a:r>
              <a:rPr lang="en-US" altLang="ko-KR" sz="2000" dirty="0"/>
              <a:t> Mean </a:t>
            </a: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Sq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F value  </a:t>
            </a:r>
            <a:r>
              <a:rPr lang="en-US" altLang="ko-KR" sz="2000" dirty="0" smtClean="0"/>
              <a:t>     </a:t>
            </a:r>
            <a:r>
              <a:rPr lang="en-US" altLang="ko-KR" sz="2000" dirty="0" err="1"/>
              <a:t>Pr</a:t>
            </a:r>
            <a:r>
              <a:rPr lang="en-US" altLang="ko-KR" sz="2000" dirty="0"/>
              <a:t>(&gt;F)    </a:t>
            </a:r>
          </a:p>
          <a:p>
            <a:pPr marL="0" indent="0">
              <a:buNone/>
            </a:pPr>
            <a:r>
              <a:rPr lang="en-US" altLang="ko-KR" sz="2000" dirty="0" smtClean="0"/>
              <a:t>Type              2       </a:t>
            </a:r>
            <a:r>
              <a:rPr lang="en-US" altLang="ko-KR" sz="2000" dirty="0"/>
              <a:t>7.930 </a:t>
            </a:r>
            <a:r>
              <a:rPr lang="en-US" altLang="ko-KR" sz="2000" dirty="0" smtClean="0"/>
              <a:t>      </a:t>
            </a:r>
            <a:r>
              <a:rPr lang="en-US" altLang="ko-KR" sz="2000" dirty="0"/>
              <a:t>3.965   </a:t>
            </a:r>
            <a:r>
              <a:rPr lang="en-US" altLang="ko-KR" sz="2000" dirty="0" smtClean="0"/>
              <a:t>           12.56            0.000334 </a:t>
            </a:r>
            <a:r>
              <a:rPr lang="en-US" altLang="ko-KR" sz="2000" dirty="0"/>
              <a:t>***</a:t>
            </a:r>
          </a:p>
          <a:p>
            <a:pPr marL="0" indent="0">
              <a:buNone/>
            </a:pPr>
            <a:r>
              <a:rPr lang="en-US" altLang="ko-KR" sz="2000" dirty="0"/>
              <a:t>Residuals   19 </a:t>
            </a:r>
            <a:r>
              <a:rPr lang="en-US" altLang="ko-KR" sz="2000" dirty="0" smtClean="0"/>
              <a:t>     </a:t>
            </a:r>
            <a:r>
              <a:rPr lang="en-US" altLang="ko-KR" sz="2000" dirty="0"/>
              <a:t>5.996 </a:t>
            </a:r>
            <a:r>
              <a:rPr lang="en-US" altLang="ko-KR" sz="2000" dirty="0" smtClean="0"/>
              <a:t>      </a:t>
            </a:r>
            <a:r>
              <a:rPr lang="en-US" altLang="ko-KR" sz="2000" dirty="0"/>
              <a:t>0.316       </a:t>
            </a:r>
            <a:endParaRPr 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15138"/>
              </p:ext>
            </p:extLst>
          </p:nvPr>
        </p:nvGraphicFramePr>
        <p:xfrm>
          <a:off x="912075" y="4769047"/>
          <a:ext cx="81280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Source</a:t>
                      </a:r>
                      <a:r>
                        <a:rPr lang="en-US" altLang="ko-KR" baseline="0" dirty="0" smtClean="0"/>
                        <a:t> of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Variation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Sum</a:t>
                      </a:r>
                      <a:r>
                        <a:rPr lang="en-US" altLang="ko-KR" baseline="0" smtClean="0"/>
                        <a:t> of</a:t>
                      </a:r>
                    </a:p>
                    <a:p>
                      <a:pPr latinLnBrk="1"/>
                      <a:r>
                        <a:rPr lang="en-US" altLang="ko-KR" baseline="0" smtClean="0"/>
                        <a:t>Squares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Mean Square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Treatments</a:t>
                      </a:r>
                    </a:p>
                    <a:p>
                      <a:pPr latinLnBrk="1"/>
                      <a:r>
                        <a:rPr lang="en-US" altLang="ko-KR" dirty="0" smtClean="0"/>
                        <a:t>Error</a:t>
                      </a:r>
                    </a:p>
                    <a:p>
                      <a:pPr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</a:p>
                    <a:p>
                      <a:pPr latinLnBrk="1"/>
                      <a:r>
                        <a:rPr lang="en-US" altLang="ko-KR" dirty="0" smtClean="0"/>
                        <a:t>19</a:t>
                      </a:r>
                    </a:p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7.93</a:t>
                      </a:r>
                    </a:p>
                    <a:p>
                      <a:pPr latinLnBrk="1"/>
                      <a:r>
                        <a:rPr lang="en-US" altLang="ko-KR" dirty="0" smtClean="0"/>
                        <a:t>5.996</a:t>
                      </a:r>
                    </a:p>
                    <a:p>
                      <a:pPr latinLnBrk="1"/>
                      <a:r>
                        <a:rPr lang="en-US" altLang="ko-KR" dirty="0" smtClean="0"/>
                        <a:t>13.93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3.965</a:t>
                      </a:r>
                    </a:p>
                    <a:p>
                      <a:pPr latinLnBrk="1"/>
                      <a:r>
                        <a:rPr lang="en-US" altLang="ko-KR" dirty="0" smtClean="0"/>
                        <a:t>0.316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1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posthoc</a:t>
            </a:r>
            <a:r>
              <a:rPr lang="en-US" altLang="ko-KR" dirty="0"/>
              <a:t> &lt;- </a:t>
            </a:r>
            <a:r>
              <a:rPr lang="en-US" altLang="ko-KR" dirty="0" err="1"/>
              <a:t>TukeyHSD</a:t>
            </a:r>
            <a:r>
              <a:rPr lang="en-US" altLang="ko-KR" dirty="0"/>
              <a:t>(x=</a:t>
            </a:r>
            <a:r>
              <a:rPr lang="en-US" altLang="ko-KR" dirty="0" err="1"/>
              <a:t>oneway</a:t>
            </a:r>
            <a:r>
              <a:rPr lang="en-US" altLang="ko-KR" dirty="0"/>
              <a:t>, 'type', </a:t>
            </a:r>
            <a:r>
              <a:rPr lang="en-US" altLang="ko-KR" dirty="0" err="1"/>
              <a:t>conf.level</a:t>
            </a:r>
            <a:r>
              <a:rPr lang="en-US" altLang="ko-KR" dirty="0"/>
              <a:t>=0.95)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posthoc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Tukey multiple comparisons of means</a:t>
            </a:r>
          </a:p>
          <a:p>
            <a:pPr marL="0" indent="0">
              <a:buNone/>
            </a:pPr>
            <a:r>
              <a:rPr lang="en-US" altLang="ko-KR" dirty="0"/>
              <a:t>    95% family-wise confidence level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Fit: </a:t>
            </a:r>
            <a:r>
              <a:rPr lang="en-US" altLang="ko-KR" dirty="0" err="1"/>
              <a:t>aov</a:t>
            </a:r>
            <a:r>
              <a:rPr lang="en-US" altLang="ko-KR" dirty="0"/>
              <a:t>(formula = modulus ~ type)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$`type`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        </a:t>
            </a:r>
            <a:r>
              <a:rPr lang="en-US" altLang="ko-KR" dirty="0"/>
              <a:t>diff       </a:t>
            </a:r>
            <a:r>
              <a:rPr lang="en-US" altLang="ko-KR" dirty="0" smtClean="0"/>
              <a:t>            </a:t>
            </a:r>
            <a:r>
              <a:rPr lang="en-US" altLang="ko-KR" dirty="0" err="1"/>
              <a:t>lwr</a:t>
            </a:r>
            <a:r>
              <a:rPr lang="en-US" altLang="ko-KR" dirty="0"/>
              <a:t>      </a:t>
            </a:r>
            <a:r>
              <a:rPr lang="en-US" altLang="ko-KR" dirty="0" smtClean="0"/>
              <a:t>              </a:t>
            </a:r>
            <a:r>
              <a:rPr lang="en-US" altLang="ko-KR" dirty="0" err="1"/>
              <a:t>upr</a:t>
            </a:r>
            <a:r>
              <a:rPr lang="en-US" altLang="ko-KR" dirty="0"/>
              <a:t>    </a:t>
            </a:r>
            <a:r>
              <a:rPr lang="en-US" altLang="ko-KR" dirty="0" smtClean="0"/>
              <a:t>               </a:t>
            </a:r>
            <a:r>
              <a:rPr lang="en-US" altLang="ko-KR" dirty="0"/>
              <a:t>p </a:t>
            </a:r>
            <a:r>
              <a:rPr lang="en-US" altLang="ko-KR" dirty="0" err="1"/>
              <a:t>adj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2-1   </a:t>
            </a:r>
            <a:r>
              <a:rPr lang="en-US" altLang="ko-KR" dirty="0"/>
              <a:t>-0.6500000 </a:t>
            </a:r>
            <a:r>
              <a:rPr lang="en-US" altLang="ko-KR" dirty="0" smtClean="0"/>
              <a:t>   -1.3635569    0.06355694    </a:t>
            </a:r>
            <a:r>
              <a:rPr lang="en-US" altLang="ko-KR" dirty="0"/>
              <a:t>0.0780174</a:t>
            </a:r>
          </a:p>
          <a:p>
            <a:pPr marL="0" indent="0">
              <a:buNone/>
            </a:pPr>
            <a:r>
              <a:rPr lang="en-US" altLang="ko-KR" dirty="0"/>
              <a:t>3-1  </a:t>
            </a:r>
            <a:r>
              <a:rPr lang="en-US" altLang="ko-KR" dirty="0" smtClean="0"/>
              <a:t>    0.8708333      </a:t>
            </a:r>
            <a:r>
              <a:rPr lang="en-US" altLang="ko-KR" dirty="0"/>
              <a:t>0.1001038 </a:t>
            </a:r>
            <a:r>
              <a:rPr lang="en-US" altLang="ko-KR" dirty="0" smtClean="0"/>
              <a:t>   1.64156292    </a:t>
            </a:r>
            <a:r>
              <a:rPr lang="en-US" altLang="ko-KR" dirty="0"/>
              <a:t>0.0253295</a:t>
            </a:r>
          </a:p>
          <a:p>
            <a:pPr marL="0" indent="0">
              <a:buNone/>
            </a:pPr>
            <a:r>
              <a:rPr lang="en-US" altLang="ko-KR" dirty="0"/>
              <a:t>3-2  </a:t>
            </a:r>
            <a:r>
              <a:rPr lang="en-US" altLang="ko-KR" dirty="0" smtClean="0"/>
              <a:t>    1.5208333      </a:t>
            </a:r>
            <a:r>
              <a:rPr lang="en-US" altLang="ko-KR" dirty="0"/>
              <a:t>0.7501038 </a:t>
            </a:r>
            <a:r>
              <a:rPr lang="en-US" altLang="ko-KR" dirty="0" smtClean="0"/>
              <a:t>   2.29156292    0.0002183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Tukey’s Comparison : Example 10.9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16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F Distribution and the F Test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7608" y="1305697"/>
                <a:ext cx="10403185" cy="5017830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=43998.73</m:t>
                    </m:r>
                  </m:oMath>
                </a14:m>
                <a:r>
                  <a:rPr lang="en-US" altLang="ko-KR" sz="2200" dirty="0" smtClean="0"/>
                  <a:t>   CF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983.7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=43984.8</m:t>
                    </m:r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3998.73−43984.8=13.93</m:t>
                    </m:r>
                  </m:oMath>
                </a14:m>
                <a:endParaRPr lang="en-US" altLang="ko-KR" sz="2200" b="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𝑆𝑇𝑟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357.7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352.5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273.5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−43984.8=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7.93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=13.93−7.93=6.00</m:t>
                    </m:r>
                  </m:oMath>
                </a14:m>
                <a:endParaRPr lang="en-US" altLang="ko-KR" sz="2200" b="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b="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b="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 smtClean="0"/>
                  <a:t>Since 12.56</a:t>
                </a:r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0.001, 2, 19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10.16,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/>
                  <a:t> is rejected at significance level 0.001.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608" y="1305697"/>
                <a:ext cx="10403185" cy="5017830"/>
              </a:xfrm>
              <a:blipFill>
                <a:blip r:embed="rId2"/>
                <a:stretch>
                  <a:fillRect l="-7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299621" y="3622883"/>
          <a:ext cx="81280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2727">
                  <a:extLst>
                    <a:ext uri="{9D8B030D-6E8A-4147-A177-3AD203B41FA5}">
                      <a16:colId xmlns:a16="http://schemas.microsoft.com/office/drawing/2014/main" val="2429572598"/>
                    </a:ext>
                  </a:extLst>
                </a:gridCol>
                <a:gridCol w="878473">
                  <a:extLst>
                    <a:ext uri="{9D8B030D-6E8A-4147-A177-3AD203B41FA5}">
                      <a16:colId xmlns:a16="http://schemas.microsoft.com/office/drawing/2014/main" val="41355678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80969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63715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1480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Source of variation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Sum of squares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Mean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square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76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Treatment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7.93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6.00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13.93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3.965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0.3158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12.56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45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58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6092" y="978333"/>
                <a:ext cx="10500290" cy="551057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Then the probability is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 smtClean="0"/>
                  <a:t> that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sz="2200" dirty="0" smtClean="0"/>
                  <a:t>Example 10.10 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sz="2200" dirty="0" smtClean="0"/>
                  <a:t>In Example 10.9,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=8,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=8,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=19,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=0.316,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0.05, 3, 19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=3.59</m:t>
                    </m:r>
                  </m:oMath>
                </a14:m>
                <a:endParaRPr lang="en-US" altLang="ko-KR" sz="2200" b="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=3.59</m:t>
                    </m:r>
                    <m:rad>
                      <m:radPr>
                        <m:deg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0.316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=0.713,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=0.771,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=0.771 </m:t>
                    </m:r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latin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=44.71−44.06=0.65&lt;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ko-KR" sz="2200" dirty="0" smtClean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 smtClean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 smtClean="0">
                    <a:latin typeface="Cambria Math" panose="02040503050406030204" pitchFamily="18" charset="0"/>
                  </a:rPr>
                  <a:t> are not significantly different.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sz="2200" dirty="0" smtClean="0"/>
                  <a:t>2-1 :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−0.65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0.713→</m:t>
                    </m:r>
                  </m:oMath>
                </a14:m>
                <a:r>
                  <a:rPr lang="en-US" sz="2200" dirty="0" smtClean="0"/>
                  <a:t> (-1.363, 0.063)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sz="2200" dirty="0" smtClean="0"/>
                  <a:t>3-1 : </a:t>
                </a:r>
                <a:r>
                  <a:rPr lang="en-US" sz="22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87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±0.7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71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(0.099, 1.641)</a:t>
                </a:r>
                <a:endParaRPr lang="en-US" altLang="ko-KR" sz="22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sz="2200" dirty="0" smtClean="0"/>
                  <a:t>3-2 </a:t>
                </a:r>
                <a:r>
                  <a:rPr lang="en-US" altLang="ko-KR" sz="2200" dirty="0"/>
                  <a:t>: </a:t>
                </a:r>
                <a:r>
                  <a:rPr lang="en-US" altLang="ko-KR" sz="22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1.52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±0.7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71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(0.749, 2.291)</a:t>
                </a:r>
                <a:endParaRPr lang="en-US" altLang="ko-KR" sz="22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sz="2200" dirty="0" smtClean="0"/>
                  <a:t> 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092" y="978333"/>
                <a:ext cx="10500290" cy="5510572"/>
              </a:xfrm>
              <a:blipFill>
                <a:blip r:embed="rId2"/>
                <a:stretch>
                  <a:fillRect l="-755" r="-348" b="-6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19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4324</TotalTime>
  <Words>283</Words>
  <Application>Microsoft Office PowerPoint</Application>
  <PresentationFormat>와이드스크린</PresentationFormat>
  <Paragraphs>119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Unequal Sample Sizes</vt:lpstr>
      <vt:lpstr>Example 10.9</vt:lpstr>
      <vt:lpstr>Example 10.9</vt:lpstr>
      <vt:lpstr>Tukey’s Comparison : Example 10.9</vt:lpstr>
      <vt:lpstr>F Distribution and the F Test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330</cp:revision>
  <dcterms:created xsi:type="dcterms:W3CDTF">2017-06-22T04:03:47Z</dcterms:created>
  <dcterms:modified xsi:type="dcterms:W3CDTF">2020-06-04T03:01:34Z</dcterms:modified>
</cp:coreProperties>
</file>