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3"/>
  </p:notesMasterIdLst>
  <p:sldIdLst>
    <p:sldId id="256" r:id="rId2"/>
    <p:sldId id="257" r:id="rId3"/>
    <p:sldId id="333" r:id="rId4"/>
    <p:sldId id="335" r:id="rId5"/>
    <p:sldId id="319" r:id="rId6"/>
    <p:sldId id="322" r:id="rId7"/>
    <p:sldId id="323" r:id="rId8"/>
    <p:sldId id="324" r:id="rId9"/>
    <p:sldId id="325" r:id="rId10"/>
    <p:sldId id="326" r:id="rId11"/>
    <p:sldId id="33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5446" y="2020579"/>
            <a:ext cx="9508671" cy="2387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dirty="0"/>
              <a:t>Chapter 14 – Goodness of Fit Tests and Categorical Data Analysis</a:t>
            </a:r>
            <a:endParaRPr lang="en-US" altLang="en-US" sz="3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Testing for Homogeneity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2465" y="1417637"/>
                <a:ext cx="10670223" cy="4905889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altLang="ko-KR" sz="2200" dirty="0"/>
                  <a:t>The contribution of the (1, 1) cell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is then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  <m: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estimated</m:t>
                                </m:r>
                                <m: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200" i="0">
                                    <a:latin typeface="Cambria Math" panose="02040503050406030204" pitchFamily="18" charset="0"/>
                                  </a:rPr>
                                  <m:t>expected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expected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34−35.60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35.60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=0.072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34−35.60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35.60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58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23.2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23.2</m:t>
                        </m:r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10−7.73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7.73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                         = 0.072+0.845+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+0.664=14.159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All estimated expected counts are at least 5. 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The test is based on (3-1)(5-1)=8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= 14.159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0.05, 8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15.50, we 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. The production lines are homogeneous. Or</a:t>
                </a:r>
              </a:p>
              <a:p>
                <a:pPr marL="0" indent="0" algn="just"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/>
                  <a:t>value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&gt;14.159)</m:t>
                    </m:r>
                  </m:oMath>
                </a14:m>
                <a:r>
                  <a:rPr lang="en-US" altLang="ko-KR" sz="2200" dirty="0"/>
                  <a:t>= 0.078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The null hypothesis of homogeneity should not be rejected at the usual significance levels of 0.05 or 0.01, but it would be rejected for the higher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of 0.10.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&gt; 1-pchisq(14.159, 8)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[1] 0.07771412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465" y="1417637"/>
                <a:ext cx="10670223" cy="4905889"/>
              </a:xfrm>
              <a:blipFill>
                <a:blip r:embed="rId2"/>
                <a:stretch>
                  <a:fillRect l="-629" t="-746" r="-571" b="-1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8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b &lt;- matrix(c(24, 15, 17, 52, 73, 80, 58, 86, 36), </a:t>
            </a:r>
            <a:r>
              <a:rPr lang="en-US" altLang="ko-KR" sz="2400" dirty="0" err="1"/>
              <a:t>nrow</a:t>
            </a:r>
            <a:r>
              <a:rPr lang="en-US" altLang="ko-KR" sz="2400" dirty="0"/>
              <a:t>=3, </a:t>
            </a:r>
            <a:r>
              <a:rPr lang="en-US" altLang="ko-KR" sz="2400" dirty="0" err="1"/>
              <a:t>byrow</a:t>
            </a:r>
            <a:r>
              <a:rPr lang="en-US" altLang="ko-KR" sz="2400" dirty="0"/>
              <a:t>=T)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chisq.test</a:t>
            </a:r>
            <a:r>
              <a:rPr lang="en-US" altLang="ko-KR" sz="2400" dirty="0"/>
              <a:t>(b)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Pearson's Chi-squared test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ko-KR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ko-KR" altLang="ko-KR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ko-KR" altLang="ko-K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ko-KR" altLang="ko-KR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X-squared</a:t>
            </a:r>
            <a:r>
              <a:rPr lang="ko-KR" altLang="ko-K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22.476, </a:t>
            </a:r>
            <a:r>
              <a:rPr lang="ko-KR" altLang="ko-KR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ko-KR" altLang="ko-K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4, </a:t>
            </a:r>
            <a:r>
              <a:rPr lang="ko-KR" altLang="ko-KR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p-value</a:t>
            </a:r>
            <a:r>
              <a:rPr lang="ko-KR" altLang="ko-K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0.0001611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1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Goodness of Fit Tests  When Category Probabilities are Completely Specified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Goodness of Fit for Composite Hypothesis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/>
              <a:t>Two-Way Contingency Tables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Homogeneity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1011437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000" dirty="0"/>
                  <a:t>Example 14.13 : A company packages a product in cans of 3 different sizes using 3 production line.</a:t>
                </a:r>
              </a:p>
              <a:p>
                <a:pPr marL="0" indent="0" algn="just">
                  <a:buNone/>
                </a:pPr>
                <a:r>
                  <a:rPr lang="en-US" altLang="ko-KR" sz="2000" dirty="0"/>
                  <a:t>Non-conformance reason : Blemish on can, crack in can, improper pull tab location, </a:t>
                </a:r>
              </a:p>
              <a:p>
                <a:pPr marL="0" indent="0" algn="just">
                  <a:buNone/>
                </a:pPr>
                <a:r>
                  <a:rPr lang="en-US" altLang="ko-KR" sz="2000" dirty="0"/>
                  <a:t>			  Pull tab missing, other</a:t>
                </a:r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2,⋯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,5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production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lines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homogeneous with respect to the categories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1011437" cy="4905889"/>
              </a:xfrm>
              <a:blipFill>
                <a:blip r:embed="rId2"/>
                <a:stretch>
                  <a:fillRect l="-609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55589" y="2593439"/>
          <a:ext cx="880225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Reason</a:t>
                      </a:r>
                      <a:r>
                        <a:rPr lang="en-US" altLang="ko-KR" baseline="0" dirty="0"/>
                        <a:t> for Nonconformity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</a:t>
                      </a:r>
                    </a:p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Blemish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Crack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Production Line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5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05" y="1145823"/>
            <a:ext cx="11011437" cy="5593853"/>
          </a:xfrm>
        </p:spPr>
        <p:txBody>
          <a:bodyPr>
            <a:normAutofit/>
          </a:bodyPr>
          <a:lstStyle/>
          <a:p>
            <a:pPr marL="1974850" indent="-1974850" algn="just">
              <a:buNone/>
            </a:pPr>
            <a:r>
              <a:rPr lang="en-US" altLang="ko-KR" sz="2200" dirty="0"/>
              <a:t>Example 14.14 : A study on the relationship between facility conditions of gasoline stations and aggressiveness in the pricing of gasoline was done.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125877"/>
                  </p:ext>
                </p:extLst>
              </p:nvPr>
            </p:nvGraphicFramePr>
            <p:xfrm>
              <a:off x="1486097" y="1931428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Observed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441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125877"/>
                  </p:ext>
                </p:extLst>
              </p:nvPr>
            </p:nvGraphicFramePr>
            <p:xfrm>
              <a:off x="1486097" y="1931428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Observed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37569" t="-1081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24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3128" t="-484375" r="-36625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441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372721"/>
                  </p:ext>
                </p:extLst>
              </p:nvPr>
            </p:nvGraphicFramePr>
            <p:xfrm>
              <a:off x="1506218" y="4173486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Expected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17.02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22.10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16.89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62.29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80.88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61.83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54.69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71.02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54.29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372721"/>
                  </p:ext>
                </p:extLst>
              </p:nvPr>
            </p:nvGraphicFramePr>
            <p:xfrm>
              <a:off x="1506218" y="4173486"/>
              <a:ext cx="8128002" cy="22420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84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0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7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1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Expected Pricing Policy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Neutral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Non-aggressive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41111" t="-1081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Condition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Substandard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 smtClean="0"/>
                            <a:t>17.02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22.10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16.89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Standard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62.29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80.88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61.83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Modern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54.69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71.02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54.29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3128" t="-484375" r="-36584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174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133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4605" y="238899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Independence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14.3 </a:t>
            </a:r>
            <a:r>
              <a:rPr lang="en-US" altLang="ko-KR" sz="2800" dirty="0"/>
              <a:t>Two-Way Contingency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3" y="1417637"/>
            <a:ext cx="10670223" cy="49058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We consider problems in which the data table have I rows and J columns.			</a:t>
            </a:r>
          </a:p>
          <a:p>
            <a:pPr marL="0" indent="0" algn="ctr">
              <a:buNone/>
            </a:pPr>
            <a:r>
              <a:rPr lang="en-US" sz="2200" dirty="0"/>
              <a:t>Table 14.9 A </a:t>
            </a:r>
            <a:r>
              <a:rPr lang="en-US" altLang="ko-KR" sz="2400" dirty="0"/>
              <a:t>Two-Way Contingency Tables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86878"/>
                  </p:ext>
                </p:extLst>
              </p:nvPr>
            </p:nvGraphicFramePr>
            <p:xfrm>
              <a:off x="1309708" y="2748133"/>
              <a:ext cx="8128001" cy="264407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786878"/>
                  </p:ext>
                </p:extLst>
              </p:nvPr>
            </p:nvGraphicFramePr>
            <p:xfrm>
              <a:off x="1309708" y="2748133"/>
              <a:ext cx="8128001" cy="264407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476" t="-8197" r="-300524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8197" r="-101579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J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103125" r="-503158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76" t="-103125" r="-40052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476" t="-103125" r="-30052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03125" r="-20052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03125" r="-101579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03125" r="-1047" b="-5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213115" r="-503158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213115" r="-1047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13115" r="-600000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313115" r="-503158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393750" r="-50315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76" t="-393750" r="-40052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393750" r="-20052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393750" r="-10157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18033" r="-6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518033" r="-50315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0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6" t="-598413" r="-503158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76" t="-598413" r="-400524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598413" r="-1047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9774482" y="4210078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482" y="4210078"/>
                <a:ext cx="438838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285165" y="5466222"/>
                <a:ext cx="49334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65" y="5466222"/>
                <a:ext cx="493340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5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Testing for Homogeneity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8597" y="1417637"/>
                <a:ext cx="10670223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proportion of individuals in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same for each population</a:t>
                </a:r>
              </a:p>
              <a:p>
                <a:pPr marL="0" indent="0" algn="just">
                  <a:buNone/>
                </a:pPr>
                <a:endParaRPr lang="en-US" altLang="ko-K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:  the number of sample taken from the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err="1"/>
                  <a:t>th</a:t>
                </a:r>
                <a:r>
                  <a:rPr lang="en-US" sz="2200" dirty="0"/>
                  <a:t> population	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/>
                  <a:t> : the number of individuals in the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 err="1"/>
                  <a:t>th</a:t>
                </a:r>
                <a:r>
                  <a:rPr lang="en-US" altLang="ko-KR" sz="2200" dirty="0"/>
                  <a:t> sample who fall into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dirty="0"/>
                  <a:t> : the total number of individuals who fall into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200" dirty="0"/>
                  <a:t> : the proportion of individuals in population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who fall into category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200" dirty="0"/>
                  <a:t>estimated expected count in cell (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2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  <m: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row</m:t>
                        </m:r>
                        <m: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column</m:t>
                        </m:r>
                        <m: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597" y="1417637"/>
                <a:ext cx="10670223" cy="4905889"/>
              </a:xfrm>
              <a:blipFill>
                <a:blip r:embed="rId2"/>
                <a:stretch>
                  <a:fillRect l="-742" t="-1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Homogeneity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200" dirty="0"/>
                  <a:t>Null hypothesis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2,⋯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Alternative hypothesis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not true 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Test statistic value : </a:t>
                </a:r>
              </a:p>
              <a:p>
                <a:pPr marL="0" indent="0" algn="just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𝑜𝑏𝑠𝑒𝑟𝑣𝑒𝑑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𝑒𝑠𝑡𝑖𝑚𝑎𝑡𝑒𝑑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𝑒𝑥𝑝𝑒𝑐𝑡𝑒𝑑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𝑒𝑠𝑡𝑖𝑚𝑎𝑡𝑒𝑑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𝑒𝑥𝑝𝑒𝑐𝑡𝑒𝑑</m:t>
                            </m:r>
                          </m:den>
                        </m:f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2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2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2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2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Rejection Region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:r>
                  <a:rPr lang="en-US" altLang="ko-KR" sz="2200" dirty="0"/>
                  <a:t>The test can safely be applied 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for all cells.</a:t>
                </a:r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  <a:blipFill rotWithShape="0">
                <a:blip r:embed="rId2"/>
                <a:stretch>
                  <a:fillRect l="-743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Testing for Homogeneity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1011437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2000" dirty="0"/>
                  <a:t>Example 14.13 : A company packages a product in cans of 3 different sizes using 3 production line.</a:t>
                </a:r>
              </a:p>
              <a:p>
                <a:pPr marL="0" indent="0" algn="just">
                  <a:buNone/>
                </a:pPr>
                <a:r>
                  <a:rPr lang="en-US" altLang="ko-KR" sz="2000" dirty="0"/>
                  <a:t>Non-conformance reason : Blemish on can, crack in can, improper pull tab location, </a:t>
                </a:r>
              </a:p>
              <a:p>
                <a:pPr marL="0" indent="0" algn="just">
                  <a:buNone/>
                </a:pPr>
                <a:r>
                  <a:rPr lang="en-US" altLang="ko-KR" sz="2000" dirty="0"/>
                  <a:t>			  Pull tab missing, other</a:t>
                </a:r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:endParaRPr lang="en-US" altLang="ko-KR" sz="20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2,⋯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,5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production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lines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homogeneous with respect to the categories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1011437" cy="4905889"/>
              </a:xfrm>
              <a:blipFill>
                <a:blip r:embed="rId2"/>
                <a:stretch>
                  <a:fillRect l="-609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5992"/>
              </p:ext>
            </p:extLst>
          </p:nvPr>
        </p:nvGraphicFramePr>
        <p:xfrm>
          <a:off x="1455589" y="2593439"/>
          <a:ext cx="880225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Reason</a:t>
                      </a:r>
                      <a:r>
                        <a:rPr lang="en-US" altLang="ko-KR" baseline="0" dirty="0"/>
                        <a:t> for Nonconformity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</a:t>
                      </a:r>
                    </a:p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Blemish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Crack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Production Line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Testing for Homogeneity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first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row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first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column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sample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sizes</m:t>
                          </m:r>
                        </m:den>
                      </m:f>
                      <m:r>
                        <a:rPr lang="en-US" altLang="ko-KR" sz="2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(150)(89)</m:t>
                          </m:r>
                        </m:num>
                        <m:den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375</m:t>
                          </m:r>
                        </m:den>
                      </m:f>
                      <m:r>
                        <a:rPr lang="en-US" altLang="ko-K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=35.60</m:t>
                      </m:r>
                    </m:oMath>
                  </m:oMathPara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second</m:t>
                          </m:r>
                          <m:r>
                            <a:rPr lang="en-US" altLang="ko-KR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row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first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column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sample</m:t>
                          </m:r>
                          <m: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sizes</m:t>
                          </m:r>
                        </m:den>
                      </m:f>
                      <m:r>
                        <a:rPr lang="en-US" altLang="ko-KR" sz="2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)(89)</m:t>
                          </m:r>
                        </m:num>
                        <m:den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375</m:t>
                          </m:r>
                        </m:den>
                      </m:f>
                      <m:r>
                        <a:rPr lang="en-US" altLang="ko-KR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29.67</m:t>
                      </m:r>
                    </m:oMath>
                  </m:oMathPara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417637"/>
                <a:ext cx="10670223" cy="49058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57361"/>
              </p:ext>
            </p:extLst>
          </p:nvPr>
        </p:nvGraphicFramePr>
        <p:xfrm>
          <a:off x="1473889" y="3122243"/>
          <a:ext cx="880225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Reason</a:t>
                      </a:r>
                      <a:r>
                        <a:rPr lang="en-US" altLang="ko-KR" baseline="0" dirty="0"/>
                        <a:t> for Nonconformity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</a:t>
                      </a:r>
                    </a:p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Blemish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Crack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Location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Mission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Production Line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34(35.60)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65(58.00)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17(23.20)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21(21.60)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13(11.60)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23(29.67)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52(48.33)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25(19.33)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19(18.00)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6(9.67)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32(23.73)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28(38.67)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16(15.47)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14(14.40)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10(7.73)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3921</TotalTime>
  <Words>834</Words>
  <Application>Microsoft Office PowerPoint</Application>
  <PresentationFormat>와이드스크린</PresentationFormat>
  <Paragraphs>278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Cambria Math</vt:lpstr>
      <vt:lpstr>Corbel</vt:lpstr>
      <vt:lpstr>Lucida Console</vt:lpstr>
      <vt:lpstr>Wingdings</vt:lpstr>
      <vt:lpstr>Wingdings 2</vt:lpstr>
      <vt:lpstr>New_Education03</vt:lpstr>
      <vt:lpstr>Chapter 14 – Goodness of Fit Tests and Categorical Data Analysis</vt:lpstr>
      <vt:lpstr>Outline</vt:lpstr>
      <vt:lpstr>Testing for Homogeneity</vt:lpstr>
      <vt:lpstr>Testing for Independence</vt:lpstr>
      <vt:lpstr>14.3 Two-Way Contingency Tables</vt:lpstr>
      <vt:lpstr>Testing for Homogeneity</vt:lpstr>
      <vt:lpstr>Testing for Homogeneity</vt:lpstr>
      <vt:lpstr>Testing for Homogeneity</vt:lpstr>
      <vt:lpstr>Testing for Homogeneity</vt:lpstr>
      <vt:lpstr>Testing for Homogeneity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346</cp:revision>
  <dcterms:created xsi:type="dcterms:W3CDTF">2017-06-22T04:03:47Z</dcterms:created>
  <dcterms:modified xsi:type="dcterms:W3CDTF">2022-06-02T13:38:39Z</dcterms:modified>
</cp:coreProperties>
</file>