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7"/>
  </p:notesMasterIdLst>
  <p:sldIdLst>
    <p:sldId id="331" r:id="rId2"/>
    <p:sldId id="332" r:id="rId3"/>
    <p:sldId id="327" r:id="rId4"/>
    <p:sldId id="328" r:id="rId5"/>
    <p:sldId id="33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27463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Testing for Independence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the </a:t>
                </a:r>
                <a:r>
                  <a:rPr lang="en-US" altLang="ko-KR" sz="2200" dirty="0" smtClean="0"/>
                  <a:t>proportion </a:t>
                </a:r>
                <a:r>
                  <a:rPr lang="en-US" altLang="ko-KR" sz="2200" dirty="0"/>
                  <a:t>of individuals in </a:t>
                </a:r>
                <a:r>
                  <a:rPr lang="en-US" altLang="ko-KR" sz="2200" dirty="0" smtClean="0"/>
                  <a:t>the population who belong in category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of factor 1 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and </a:t>
                </a:r>
                <a:r>
                  <a:rPr lang="en-US" altLang="ko-KR" sz="2200" dirty="0"/>
                  <a:t>category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200" dirty="0"/>
                  <a:t> of factor </a:t>
                </a:r>
                <a:r>
                  <a:rPr lang="en-US" altLang="ko-KR" sz="2200" dirty="0" smtClean="0"/>
                  <a:t>2 </a:t>
                </a:r>
              </a:p>
              <a:p>
                <a:pPr marL="0" indent="0" algn="just"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sz="2200" dirty="0" smtClean="0"/>
                  <a:t>a randomly selected individual falls in </a:t>
                </a:r>
                <a:r>
                  <a:rPr lang="en-US" altLang="ko-KR" sz="2200" dirty="0"/>
                  <a:t>category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/>
                  <a:t> of factor 1 and category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of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</a:t>
                </a:r>
                <a:r>
                  <a:rPr lang="en-US" altLang="ko-KR" sz="2200" dirty="0"/>
                  <a:t>factor </a:t>
                </a:r>
                <a:r>
                  <a:rPr lang="en-US" altLang="ko-KR" sz="2200" dirty="0" smtClean="0"/>
                  <a:t>2)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sz="2200" dirty="0"/>
                  <a:t>a randomly selected individual falls in category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/>
                  <a:t> of factor </a:t>
                </a:r>
                <a:r>
                  <a:rPr lang="en-US" altLang="ko-KR" sz="2200" dirty="0" smtClean="0"/>
                  <a:t>1)</a:t>
                </a:r>
                <a:endParaRPr lang="en-US" altLang="ko-KR" sz="2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sz="2200" dirty="0"/>
                  <a:t>a randomly selected individual falls in category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200" dirty="0"/>
                  <a:t> of factor </a:t>
                </a:r>
                <a:r>
                  <a:rPr lang="en-US" altLang="ko-KR" sz="2200" dirty="0" smtClean="0"/>
                  <a:t>2)</a:t>
                </a:r>
                <a:endParaRPr lang="en-US" altLang="ko-KR" sz="2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sample proportion for category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/>
                  <a:t> of factor </a:t>
                </a:r>
                <a:r>
                  <a:rPr lang="en-US" altLang="ko-KR" sz="2200" dirty="0" smtClean="0"/>
                  <a:t>1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sample proportion for category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200" dirty="0"/>
                  <a:t> of factor </a:t>
                </a:r>
                <a:r>
                  <a:rPr lang="en-US" altLang="ko-KR" sz="2200" dirty="0" smtClean="0"/>
                  <a:t>2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  <m:r>
                          <a:rPr lang="en-US" altLang="ko-KR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row</m:t>
                        </m:r>
                        <m:r>
                          <a:rPr lang="en-US" altLang="ko-KR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column</m:t>
                        </m:r>
                        <m:r>
                          <a:rPr lang="en-US" altLang="ko-KR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  <a:blipFill>
                <a:blip r:embed="rId2"/>
                <a:stretch>
                  <a:fillRect l="-114" t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14.3 </a:t>
            </a:r>
            <a:r>
              <a:rPr lang="en-US" altLang="ko-KR" sz="2800" dirty="0" smtClean="0"/>
              <a:t>Two-Way Contingency Tables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63" y="1417637"/>
            <a:ext cx="10670223" cy="49058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We consider problems in which the data table have I rows and J columns.			</a:t>
            </a:r>
          </a:p>
          <a:p>
            <a:pPr marL="0" indent="0" algn="ctr">
              <a:buNone/>
            </a:pPr>
            <a:r>
              <a:rPr lang="en-US" sz="2200" dirty="0" smtClean="0"/>
              <a:t>Table 14.9 A </a:t>
            </a:r>
            <a:r>
              <a:rPr lang="en-US" altLang="ko-KR" sz="2400" dirty="0"/>
              <a:t>Two-Way Contingency Tables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09708" y="2748133"/>
              <a:ext cx="8128001" cy="264407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j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J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786878"/>
                  </p:ext>
                </p:extLst>
              </p:nvPr>
            </p:nvGraphicFramePr>
            <p:xfrm>
              <a:off x="1309708" y="2748133"/>
              <a:ext cx="8128001" cy="264407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476" t="-8197" r="-300524" b="-6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j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8197" r="-101579" b="-6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J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103125" r="-503158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76" t="-103125" r="-400524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476" t="-103125" r="-300524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03125" r="-200524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03125" r="-101579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03125" r="-1047" b="-5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213115" r="-503158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213115" r="-1047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13115" r="-600000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313115" r="-503158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393750" r="-503158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76" t="-393750" r="-40052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393750" r="-20052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393750" r="-10157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518033" r="-6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518033" r="-50315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50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598413" r="-503158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76" t="-598413" r="-400524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598413" r="-1047" b="-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9774482" y="4210078"/>
                <a:ext cx="48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482" y="4210078"/>
                <a:ext cx="486928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285165" y="5466222"/>
                <a:ext cx="49334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65" y="5466222"/>
                <a:ext cx="493340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Testing for </a:t>
            </a:r>
            <a:r>
              <a:rPr lang="en-US" altLang="ko-KR" sz="2800" dirty="0" smtClean="0"/>
              <a:t>Independence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200" dirty="0" smtClean="0"/>
                  <a:t>Null hypothesis  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2,⋯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ko-KR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2,⋯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en-US" altLang="ko-KR" sz="2200" dirty="0" smtClean="0"/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Alternative </a:t>
                </a:r>
                <a:r>
                  <a:rPr lang="en-US" altLang="ko-KR" sz="2200" dirty="0"/>
                  <a:t>hypothesis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not true </a:t>
                </a:r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Test statistic value : </a:t>
                </a:r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𝑜𝑏𝑠𝑒𝑟𝑣𝑒𝑑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𝑒𝑠𝑡𝑖𝑚𝑎𝑡𝑒𝑑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𝑒𝑥𝑝𝑒𝑐𝑡𝑒𝑑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𝑒𝑠𝑡𝑖𝑚𝑎𝑡𝑒𝑑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𝑒𝑥𝑝𝑒𝑐𝑡𝑒𝑑</m:t>
                            </m:r>
                          </m:den>
                        </m:f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2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2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2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Rejection Region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test can </a:t>
                </a:r>
                <a:r>
                  <a:rPr lang="en-US" altLang="ko-KR" sz="2200" dirty="0" smtClean="0"/>
                  <a:t>safely be applied 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for all cells.</a:t>
                </a:r>
              </a:p>
              <a:p>
                <a:pPr marL="0" indent="0" algn="just">
                  <a:buNone/>
                </a:pPr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Independence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 smtClean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  <a:blipFill>
                <a:blip r:embed="rId2"/>
                <a:stretch>
                  <a:fillRect l="-743" t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05" y="1145823"/>
            <a:ext cx="11011437" cy="5593853"/>
          </a:xfrm>
        </p:spPr>
        <p:txBody>
          <a:bodyPr>
            <a:normAutofit/>
          </a:bodyPr>
          <a:lstStyle/>
          <a:p>
            <a:pPr marL="1974850" indent="-1974850" algn="just">
              <a:buNone/>
            </a:pPr>
            <a:r>
              <a:rPr lang="en-US" altLang="ko-KR" sz="2200" dirty="0" smtClean="0"/>
              <a:t>Example 14.14 : A study on the relationship between facility conditions at gasoline stations and aggressiveness in the pricing of gasoline.</a:t>
            </a:r>
          </a:p>
          <a:p>
            <a:pPr marL="0" indent="0" algn="just">
              <a:buNone/>
            </a:pPr>
            <a:endParaRPr lang="en-US" altLang="ko-KR" sz="2200" dirty="0" smtClean="0"/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endParaRPr lang="en-US" altLang="ko-KR" sz="2200" dirty="0" smtClean="0"/>
          </a:p>
          <a:p>
            <a:pPr marL="0" indent="0" algn="just">
              <a:buNone/>
            </a:pPr>
            <a:endParaRPr lang="en-US" altLang="ko-KR" sz="2200" dirty="0" smtClean="0"/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endParaRPr lang="en-US" altLang="ko-KR" sz="2200" dirty="0" smtClean="0"/>
          </a:p>
          <a:p>
            <a:pPr marL="0" indent="0" algn="just">
              <a:buNone/>
            </a:pPr>
            <a:endParaRPr lang="en-US" altLang="ko-KR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840468"/>
                  </p:ext>
                </p:extLst>
              </p:nvPr>
            </p:nvGraphicFramePr>
            <p:xfrm>
              <a:off x="1486097" y="1931428"/>
              <a:ext cx="8128002" cy="2242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8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0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7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41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Observed Pricing Policy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Neutral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Non-aggressive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Condition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Substandard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24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Modern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133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441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840468"/>
                  </p:ext>
                </p:extLst>
              </p:nvPr>
            </p:nvGraphicFramePr>
            <p:xfrm>
              <a:off x="1486097" y="1931428"/>
              <a:ext cx="8128002" cy="2242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8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0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7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41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Observed Pricing Policy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Neutral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Non-aggressive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37569" t="-1081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Condition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Substandard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24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Modern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3128" t="-484375" r="-36625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133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441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729647"/>
                  </p:ext>
                </p:extLst>
              </p:nvPr>
            </p:nvGraphicFramePr>
            <p:xfrm>
              <a:off x="1506218" y="4173486"/>
              <a:ext cx="8128002" cy="2242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8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0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7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41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Expected Pricing Policy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Neutral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Non-aggressive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Condition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Substandard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17.02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22.10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16.89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62.29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80.88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61.83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Modern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54.69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71.02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54.29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133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441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729647"/>
                  </p:ext>
                </p:extLst>
              </p:nvPr>
            </p:nvGraphicFramePr>
            <p:xfrm>
              <a:off x="1506218" y="4173486"/>
              <a:ext cx="8128002" cy="2242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8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0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7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41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Expected Pricing Policy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Neutral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Non-aggressive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111" t="-1081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Condition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Substandard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17.02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22.10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16.89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62.29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80.88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61.83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Modern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54.69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71.02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54.29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3128" t="-484375" r="-36584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133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441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4605" y="238899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Testing for </a:t>
            </a:r>
            <a:r>
              <a:rPr lang="en-US" altLang="ko-KR" sz="2800" dirty="0" smtClean="0"/>
              <a:t>Independence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487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27463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Testing for Independence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24−17.02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17.02</m:t>
                        </m:r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15−22.10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22.10</m:t>
                        </m:r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36−54.29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54.29</m:t>
                        </m:r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=22.47</m:t>
                    </m:r>
                  </m:oMath>
                </a14:m>
                <a:endParaRPr lang="en-US" altLang="ko-KR" sz="2200" dirty="0" smtClean="0"/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All estimated expected counts are at least 5. </a:t>
                </a:r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The test is based on (3-1)(3-1)=4 </a:t>
                </a:r>
                <a:r>
                  <a:rPr lang="en-US" altLang="ko-KR" sz="2200" dirty="0" err="1" smtClean="0"/>
                  <a:t>df</a:t>
                </a:r>
                <a:r>
                  <a:rPr lang="en-US" altLang="ko-KR" sz="22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=13.277</m:t>
                    </m:r>
                  </m:oMath>
                </a14:m>
                <a:endParaRPr lang="en-US" altLang="ko-KR" sz="2200" dirty="0" smtClean="0"/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Since 22.47 &gt; 13.277, the hypothesis of independence is rejected.</a:t>
                </a:r>
              </a:p>
              <a:p>
                <a:pPr marL="0" indent="0" algn="just"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/>
                  <a:t>value =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22.47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=</a:t>
                </a: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0.00016</a:t>
                </a:r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/>
                  <a:t>value = </a:t>
                </a:r>
                <a:r>
                  <a:rPr lang="en-US" altLang="ko-KR" sz="2200" dirty="0" smtClean="0"/>
                  <a:t>0.00016 &lt; 0.05, </a:t>
                </a:r>
                <a:r>
                  <a:rPr lang="en-US" altLang="ko-KR" sz="2200" dirty="0"/>
                  <a:t>the hypothesis of independence is </a:t>
                </a:r>
                <a:r>
                  <a:rPr lang="en-US" altLang="ko-KR" sz="2200" dirty="0" smtClean="0"/>
                  <a:t>rejected at 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sz="2200" dirty="0" smtClean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&gt; </a:t>
                </a:r>
                <a:r>
                  <a:rPr lang="en-US" altLang="ko-KR" sz="2200" dirty="0" smtClean="0"/>
                  <a:t>1-pchisq(22.47, 4)</a:t>
                </a:r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[</a:t>
                </a:r>
                <a:r>
                  <a:rPr lang="en-US" altLang="ko-KR" sz="2200" dirty="0" smtClean="0"/>
                  <a:t>1] </a:t>
                </a:r>
                <a:r>
                  <a:rPr lang="en-US" altLang="ko-KR" sz="2200" dirty="0"/>
                  <a:t>0.00016</a:t>
                </a:r>
              </a:p>
              <a:p>
                <a:pPr marL="0" indent="0" algn="just">
                  <a:buNone/>
                </a:pPr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  <a:blipFill>
                <a:blip r:embed="rId2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2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4245</TotalTime>
  <Words>128</Words>
  <Application>Microsoft Office PowerPoint</Application>
  <PresentationFormat>와이드스크린</PresentationFormat>
  <Paragraphs>128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Testing for Independence</vt:lpstr>
      <vt:lpstr>14.3 Two-Way Contingency Tables</vt:lpstr>
      <vt:lpstr>Testing for Independence</vt:lpstr>
      <vt:lpstr>Testing for Independence</vt:lpstr>
      <vt:lpstr>Testing for Independence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341</cp:revision>
  <dcterms:created xsi:type="dcterms:W3CDTF">2017-06-22T04:03:47Z</dcterms:created>
  <dcterms:modified xsi:type="dcterms:W3CDTF">2020-06-12T06:27:38Z</dcterms:modified>
</cp:coreProperties>
</file>