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sldIdLst>
    <p:sldId id="338" r:id="rId2"/>
    <p:sldId id="340" r:id="rId3"/>
    <p:sldId id="339" r:id="rId4"/>
    <p:sldId id="341" r:id="rId5"/>
    <p:sldId id="342" r:id="rId6"/>
    <p:sldId id="34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200" dirty="0" smtClean="0"/>
                  <a:t>The number of computer malfunctions per day is recorded for 260 days 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Does the number of </a:t>
                </a:r>
                <a:r>
                  <a:rPr lang="en-US" altLang="ko-KR" sz="2200" dirty="0"/>
                  <a:t>computer malfunctions per day </a:t>
                </a:r>
                <a:r>
                  <a:rPr lang="en-US" altLang="ko-KR" sz="2200" dirty="0" smtClean="0"/>
                  <a:t>follow Poisson distribution?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(Solution)</a:t>
                </a:r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b="0" dirty="0" smtClean="0"/>
                  <a:t>)=1.25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=1.26</m:t>
                    </m:r>
                  </m:oMath>
                </a14:m>
                <a:endParaRPr lang="en-US" altLang="ko-KR" sz="2200" b="0" dirty="0" smtClean="0"/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−1.25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1.25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Poisson Distribution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645037"/>
                  </p:ext>
                </p:extLst>
              </p:nvPr>
            </p:nvGraphicFramePr>
            <p:xfrm>
              <a:off x="1117599" y="2226733"/>
              <a:ext cx="7112001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3284">
                      <a:extLst>
                        <a:ext uri="{9D8B030D-6E8A-4147-A177-3AD203B41FA5}">
                          <a16:colId xmlns:a16="http://schemas.microsoft.com/office/drawing/2014/main" val="2919968366"/>
                        </a:ext>
                      </a:extLst>
                    </a:gridCol>
                    <a:gridCol w="4548717">
                      <a:extLst>
                        <a:ext uri="{9D8B030D-6E8A-4147-A177-3AD203B41FA5}">
                          <a16:colId xmlns:a16="http://schemas.microsoft.com/office/drawing/2014/main" val="1495659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Number</a:t>
                          </a:r>
                          <a:r>
                            <a:rPr lang="en-US" altLang="ko-KR" baseline="0" dirty="0" smtClean="0">
                              <a:solidFill>
                                <a:schemeClr val="tx1"/>
                              </a:solidFill>
                            </a:rPr>
                            <a:t> of </a:t>
                          </a:r>
                        </a:p>
                        <a:p>
                          <a:r>
                            <a:rPr lang="en-US" altLang="ko-KR" baseline="0" dirty="0" smtClean="0">
                              <a:solidFill>
                                <a:schemeClr val="tx1"/>
                              </a:solidFill>
                            </a:rPr>
                            <a:t>Malfunctions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     0            1          2          3           4         5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523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Number of days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     77          90</a:t>
                          </a:r>
                          <a:r>
                            <a:rPr lang="en-US" altLang="ko-KR" baseline="0" dirty="0" smtClean="0">
                              <a:solidFill>
                                <a:schemeClr val="tx1"/>
                              </a:solidFill>
                            </a:rPr>
                            <a:t>        55        30         5          3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753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 0.296  0.346  0.212  0.115</a:t>
                          </a:r>
                          <a:r>
                            <a:rPr lang="en-US" altLang="ko-KR" baseline="0" dirty="0" smtClean="0">
                              <a:solidFill>
                                <a:schemeClr val="tx1"/>
                              </a:solidFill>
                            </a:rPr>
                            <a:t>  0.019  0.012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484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645037"/>
                  </p:ext>
                </p:extLst>
              </p:nvPr>
            </p:nvGraphicFramePr>
            <p:xfrm>
              <a:off x="1117599" y="2226733"/>
              <a:ext cx="7112001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3284">
                      <a:extLst>
                        <a:ext uri="{9D8B030D-6E8A-4147-A177-3AD203B41FA5}">
                          <a16:colId xmlns:a16="http://schemas.microsoft.com/office/drawing/2014/main" val="2919968366"/>
                        </a:ext>
                      </a:extLst>
                    </a:gridCol>
                    <a:gridCol w="4548717">
                      <a:extLst>
                        <a:ext uri="{9D8B030D-6E8A-4147-A177-3AD203B41FA5}">
                          <a16:colId xmlns:a16="http://schemas.microsoft.com/office/drawing/2014/main" val="14956598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4762" r="-17791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0            1          2          3           4         5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523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180328" r="-1779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77          90</a:t>
                          </a:r>
                          <a:r>
                            <a:rPr lang="en-US" altLang="ko-KR" baseline="0" dirty="0" smtClean="0">
                              <a:solidFill>
                                <a:schemeClr val="tx1"/>
                              </a:solidFill>
                            </a:rPr>
                            <a:t>        55        30         5          3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753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280328" r="-1779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 0.296  0.346  0.212  0.115</a:t>
                          </a:r>
                          <a:r>
                            <a:rPr lang="en-US" altLang="ko-KR" baseline="0" dirty="0" smtClean="0">
                              <a:solidFill>
                                <a:schemeClr val="tx1"/>
                              </a:solidFill>
                            </a:rPr>
                            <a:t>  0.019  0.012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4845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79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Poisson Distribution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33" y="2067008"/>
            <a:ext cx="2595033" cy="313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84698" y="2067008"/>
                <a:ext cx="6388102" cy="2452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260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=200×0.3581=93.1</m:t>
                    </m:r>
                  </m:oMath>
                </a14:m>
                <a:r>
                  <a:rPr lang="en-US" altLang="ko-KR" sz="20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𝑐𝑒𝑙𝑙𝑠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𝑜𝑏𝑠𝑒𝑟𝑣𝑒𝑑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𝑒𝑥𝑝𝑒𝑐𝑡𝑒𝑑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𝑒𝑥𝑝𝑒𝑐𝑡𝑒𝑑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 smtClean="0"/>
                  <a:t>is approximated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distribution providing none of the expected frequencies are less than 5.</a:t>
                </a:r>
              </a:p>
              <a:p>
                <a:r>
                  <a:rPr lang="en-US" altLang="ko-KR" sz="2000" dirty="0" smtClean="0"/>
                  <a:t>When  expected frequencies fall below 5, then groups or classes must be combined.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8" y="2067008"/>
                <a:ext cx="6388102" cy="2452916"/>
              </a:xfrm>
              <a:prstGeom prst="rect">
                <a:avLst/>
              </a:prstGeom>
              <a:blipFill>
                <a:blip r:embed="rId3"/>
                <a:stretch>
                  <a:fillRect l="-954" r="-1527" b="-3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71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813143" cy="49699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000" dirty="0" smtClean="0"/>
                  <a:t>Use significance level 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=0.05, </m:t>
                    </m:r>
                  </m:oMath>
                </a14:m>
                <a:r>
                  <a:rPr lang="en-US" altLang="ko-KR" sz="2000" dirty="0" smtClean="0"/>
                  <a:t>degrees of freedom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5−2=3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(</a:t>
                </a:r>
                <a:r>
                  <a:rPr lang="en-US" altLang="ko-KR" sz="2000" dirty="0"/>
                  <a:t>five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classes , </a:t>
                </a:r>
                <a:r>
                  <a:rPr lang="en-US" altLang="ko-KR" sz="2000" dirty="0" smtClean="0"/>
                  <a:t>2  </a:t>
                </a:r>
                <a:r>
                  <a:rPr lang="en-US" altLang="ko-KR" sz="2000" dirty="0"/>
                  <a:t>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from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estimation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 smtClean="0"/>
                  <a:t>2.153&lt;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0.05, 3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=7.815</m:t>
                    </m:r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cannot be rejected. The number of </a:t>
                </a:r>
                <a:r>
                  <a:rPr lang="en-US" altLang="ko-KR" sz="2000" dirty="0"/>
                  <a:t>computer malfunctions per day </a:t>
                </a:r>
                <a:r>
                  <a:rPr lang="en-US" altLang="ko-KR" sz="2000" dirty="0" smtClean="0"/>
                  <a:t>can be considered to have Poisson distribution.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qchisq</a:t>
                </a:r>
                <a:r>
                  <a:rPr lang="en-US" altLang="ko-KR" sz="2000" dirty="0" smtClean="0"/>
                  <a:t>(0.95, 3)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[1] 7.815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813143" cy="4969932"/>
              </a:xfrm>
              <a:blipFill>
                <a:blip r:embed="rId2"/>
                <a:stretch>
                  <a:fillRect l="-564" t="-3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Poisson</a:t>
            </a:r>
            <a:r>
              <a:rPr lang="en-US" altLang="ko-KR" sz="2800" dirty="0" smtClean="0"/>
              <a:t> Distribution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21" y="2380626"/>
            <a:ext cx="4352321" cy="2532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515280"/>
            <a:ext cx="2481943" cy="15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200" dirty="0" smtClean="0"/>
                  <a:t>An analysis of the fat content, X%, of a random sample of 175 hamburgers of a particular grade resulted in the following data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Does the fat content of this grade of hamburger 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follow normal distribution?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(Solution) 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Using class mid-points of 27, 29, … , 39, we have </a:t>
                </a:r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altLang="ko-KR" sz="2200" b="0" dirty="0" smtClean="0"/>
                  <a:t>	 </a:t>
                </a:r>
                <a:endParaRPr lang="en-US" altLang="ko-KR" sz="2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)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8.411</m:t>
                    </m:r>
                  </m:oMath>
                </a14:m>
                <a:r>
                  <a:rPr lang="en-US" altLang="ko-KR" sz="2200" dirty="0"/>
                  <a:t>	</a:t>
                </a: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.91</m:t>
                    </m:r>
                  </m:oMath>
                </a14:m>
                <a:r>
                  <a:rPr lang="en-US" altLang="ko-KR" sz="22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Use </a:t>
                </a:r>
                <a:r>
                  <a:rPr lang="en-US" altLang="ko-KR" sz="2200" b="0" smtClean="0"/>
                  <a:t>the </a:t>
                </a:r>
                <a:r>
                  <a:rPr lang="en-US" altLang="ko-KR" sz="2200" b="0" smtClean="0"/>
                  <a:t>standardization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−33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2.91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1" y="165896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Normal Distribution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366" y="2298926"/>
            <a:ext cx="4390941" cy="34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7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Normal</a:t>
            </a:r>
            <a:r>
              <a:rPr lang="en-US" altLang="ko-KR" sz="2800" dirty="0" smtClean="0"/>
              <a:t> Distribution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6943120" cy="46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387212"/>
                <a:ext cx="10813143" cy="53329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1800" dirty="0" smtClean="0"/>
                  <a:t>Use significance level :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=0.10, </m:t>
                    </m:r>
                  </m:oMath>
                </a14:m>
                <a:r>
                  <a:rPr lang="en-US" altLang="ko-KR" sz="1800" dirty="0" smtClean="0"/>
                  <a:t>degrees of freedom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7−3=4</m:t>
                    </m:r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     </a:t>
                </a:r>
                <a:r>
                  <a:rPr lang="en-US" altLang="ko-KR" sz="1800" dirty="0" smtClean="0"/>
                  <a:t>(7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/>
                  <a:t>classes , </a:t>
                </a:r>
                <a:r>
                  <a:rPr lang="en-US" altLang="ko-KR" sz="1800" dirty="0" smtClean="0"/>
                  <a:t>3  </a:t>
                </a:r>
                <a:r>
                  <a:rPr lang="en-US" altLang="ko-KR" sz="1800" dirty="0"/>
                  <a:t>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</a:rPr>
                          <m:t>from</m:t>
                        </m:r>
                        <m:r>
                          <a:rPr lang="en-US" altLang="ko-KR" sz="1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</a:rPr>
                          <m:t>estimation</m:t>
                        </m:r>
                        <m:r>
                          <a:rPr lang="en-US" altLang="ko-KR" sz="1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800" i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sz="1800" i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estimation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of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 </a:t>
                </a:r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800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 smtClean="0"/>
                  <a:t>7.258 </a:t>
                </a:r>
                <a:r>
                  <a:rPr lang="en-US" altLang="ko-KR" sz="1800" dirty="0" smtClean="0"/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0.10, 4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=7.779</m:t>
                    </m:r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cannot be rejected. The fat content  of a hamburger can be considered to have normal distribution.</a:t>
                </a:r>
              </a:p>
              <a:p>
                <a:pPr marL="0" indent="0">
                  <a:buNone/>
                </a:pPr>
                <a:r>
                  <a:rPr lang="en-US" altLang="ko-KR" sz="1800" dirty="0" smtClean="0"/>
                  <a:t>&gt; </a:t>
                </a:r>
                <a:r>
                  <a:rPr lang="en-US" altLang="ko-KR" sz="1800" dirty="0" err="1" smtClean="0"/>
                  <a:t>qchisq</a:t>
                </a:r>
                <a:r>
                  <a:rPr lang="en-US" altLang="ko-KR" sz="1800" dirty="0" smtClean="0"/>
                  <a:t>(0.9, 4)</a:t>
                </a:r>
              </a:p>
              <a:p>
                <a:pPr marL="0" indent="0">
                  <a:buNone/>
                </a:pPr>
                <a:r>
                  <a:rPr lang="en-US" altLang="ko-KR" sz="1800" dirty="0" smtClean="0"/>
                  <a:t>[1] 7.779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387212"/>
                <a:ext cx="10813143" cy="5332902"/>
              </a:xfrm>
              <a:blipFill>
                <a:blip r:embed="rId2"/>
                <a:stretch>
                  <a:fillRect l="-451" t="-3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2"/>
          <p:cNvSpPr txBox="1">
            <a:spLocks/>
          </p:cNvSpPr>
          <p:nvPr/>
        </p:nvSpPr>
        <p:spPr bwMode="black">
          <a:xfrm>
            <a:off x="762000" y="24421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800" dirty="0" smtClean="0"/>
              <a:t>Normal Distribution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248" y="2436208"/>
            <a:ext cx="2773185" cy="17301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87" y="2436208"/>
            <a:ext cx="37242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4510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3846</TotalTime>
  <Words>178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Poisson Distribution</vt:lpstr>
      <vt:lpstr>Poisson Distribution</vt:lpstr>
      <vt:lpstr>Poisson Distribution</vt:lpstr>
      <vt:lpstr>Normal Distribution</vt:lpstr>
      <vt:lpstr>Normal Distribution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337</cp:revision>
  <dcterms:created xsi:type="dcterms:W3CDTF">2017-06-22T04:03:47Z</dcterms:created>
  <dcterms:modified xsi:type="dcterms:W3CDTF">2020-06-12T08:22:14Z</dcterms:modified>
</cp:coreProperties>
</file>