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382" r:id="rId2"/>
    <p:sldId id="383" r:id="rId3"/>
    <p:sldId id="364" r:id="rId4"/>
    <p:sldId id="379" r:id="rId5"/>
    <p:sldId id="380" r:id="rId6"/>
    <p:sldId id="365" r:id="rId7"/>
    <p:sldId id="366" r:id="rId8"/>
    <p:sldId id="381" r:id="rId9"/>
    <p:sldId id="367" r:id="rId10"/>
    <p:sldId id="368" r:id="rId11"/>
    <p:sldId id="384" r:id="rId12"/>
    <p:sldId id="38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895411-0011-4144-86BA-4417992507EB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107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895411-0011-4144-86BA-4417992507EB}" type="slidenum">
              <a:rPr lang="en-US" altLang="ko-KR" smtClean="0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7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5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6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9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9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7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0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58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2205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35647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7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9BBB59"/>
              </a:buClr>
              <a:buSzPct val="70000"/>
              <a:buFont typeface="Wingdings 2" panose="05020102010507070707" pitchFamily="18" charset="2"/>
              <a:buChar char="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8064A2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4BACC6"/>
              </a:buClr>
              <a:buSzPct val="100000"/>
              <a:buFont typeface="Wingdings 2" panose="05020102010507070707" pitchFamily="18" charset="2"/>
              <a:buChar char="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0CBC133B-C5D8-41DC-9C2B-6D3FCF32CED7}" type="slidenum">
              <a:rPr lang="en-US" altLang="ko-KR" sz="1400">
                <a:latin typeface="Arial" panose="020B0604020202020204" pitchFamily="34" charset="0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14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60664" y="1531887"/>
                <a:ext cx="10175421" cy="4852258"/>
              </a:xfrm>
            </p:spPr>
            <p:txBody>
              <a:bodyPr>
                <a:normAutofit fontScale="25000" lnSpcReduction="20000"/>
              </a:bodyPr>
              <a:lstStyle/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8800" dirty="0">
                    <a:ea typeface="굴림" panose="020B0600000101010101" pitchFamily="50" charset="-127"/>
                  </a:rPr>
                  <a:t>Mean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8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880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sz="8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8800" b="0" i="1" dirty="0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altLang="ko-KR" sz="88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8800" dirty="0">
                    <a:latin typeface="Corbel" panose="020B0503020204020204" pitchFamily="34" charset="0"/>
                  </a:rPr>
                  <a:t>Variance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8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8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8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8800" b="0" i="1" dirty="0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altLang="ko-KR" sz="8800" b="0" i="1" dirty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ko-KR" sz="8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8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8800" b="0" dirty="0">
                  <a:latin typeface="Corbel" panose="020B0503020204020204" pitchFamily="34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8800" dirty="0">
                    <a:ea typeface="굴림" panose="020B0600000101010101" pitchFamily="50" charset="-127"/>
                  </a:rPr>
                  <a:t>When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8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88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8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8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8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sz="8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8800" dirty="0">
                    <a:ea typeface="굴림" panose="020B0600000101010101" pitchFamily="50" charset="-127"/>
                  </a:rPr>
                  <a:t> are independent and follow Bernoulli distribution,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88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88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8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8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8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8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8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8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8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8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8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8800" dirty="0">
                    <a:ea typeface="굴림" panose="020B0600000101010101" pitchFamily="50" charset="-127"/>
                  </a:rPr>
                  <a:t>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8800" dirty="0">
                    <a:ea typeface="굴림" panose="020B0600000101010101" pitchFamily="50" charset="-127"/>
                  </a:rPr>
                  <a:t>follows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8800" b="0" i="0" dirty="0" smtClean="0"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ko-KR" sz="8800" b="0" dirty="0"/>
                  <a:t>. Since,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8800" dirty="0"/>
                  <a:t>	</a:t>
                </a:r>
                <a14:m>
                  <m:oMath xmlns:m="http://schemas.openxmlformats.org/officeDocument/2006/math">
                    <m:r>
                      <a:rPr lang="en-US" altLang="ko-KR" sz="8800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8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8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8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8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8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8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8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8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8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8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88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m:rPr>
                                  <m:nor/>
                                </m:rPr>
                                <a:rPr lang="ko-KR" altLang="en-US" sz="8800" dirty="0"/>
                                <m:t> </m:t>
                              </m:r>
                            </m:e>
                            <m:e>
                              <m:r>
                                <a:rPr lang="en-US" altLang="ko-KR" sz="8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88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8800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88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altLang="ko-KR" sz="8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8800" i="1" dirty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8800" dirty="0"/>
                  <a:t>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8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8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8800" b="0" i="1" dirty="0" smtClean="0">
                        <a:latin typeface="Cambria Math" panose="02040503050406030204" pitchFamily="18" charset="0"/>
                      </a:rPr>
                      <m:t>)=1</m:t>
                    </m:r>
                    <m:r>
                      <a:rPr lang="en-US" altLang="ko-KR" sz="8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8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8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</m:t>
                    </m:r>
                    <m:d>
                      <m:dPr>
                        <m:ctrlPr>
                          <a:rPr lang="en-US" altLang="ko-KR" sz="8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8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8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8800" b="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8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8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88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8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8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8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8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88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8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8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8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8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8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8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8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88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8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8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8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8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8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8800" dirty="0"/>
                  <a:t>		  </a:t>
                </a:r>
                <a14:m>
                  <m:oMath xmlns:m="http://schemas.openxmlformats.org/officeDocument/2006/math">
                    <m:r>
                      <a:rPr lang="en-US" altLang="ko-KR" sz="88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8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8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8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8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8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8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sz="8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8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8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8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8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8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8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8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880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/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sz="2400" b="0" dirty="0"/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ea typeface="굴림" panose="020B0600000101010101" pitchFamily="50" charset="-127"/>
                </a:endParaRP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ea typeface="굴림" panose="020B0600000101010101" pitchFamily="50" charset="-127"/>
                </a:endParaRP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664" y="1531887"/>
                <a:ext cx="10175421" cy="4852258"/>
              </a:xfrm>
              <a:blipFill>
                <a:blip r:embed="rId3"/>
                <a:stretch>
                  <a:fillRect l="-779" t="-503" b="-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821872" y="152399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>
                <a:ea typeface="굴림" panose="020B0600000101010101" pitchFamily="50" charset="-127"/>
              </a:rPr>
              <a:t>Binomial  R.V. Mean and Variance</a:t>
            </a:r>
          </a:p>
        </p:txBody>
      </p:sp>
    </p:spTree>
    <p:extLst>
      <p:ext uri="{BB962C8B-B14F-4D97-AF65-F5344CB8AC3E}">
        <p14:creationId xmlns:p14="http://schemas.microsoft.com/office/powerpoint/2010/main" val="3447814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018" y="1496215"/>
            <a:ext cx="7059398" cy="4401880"/>
          </a:xfrm>
          <a:prstGeom prst="rect">
            <a:avLst/>
          </a:prstGeom>
        </p:spPr>
      </p:pic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1003209" y="441898"/>
            <a:ext cx="10527595" cy="514350"/>
          </a:xfrm>
        </p:spPr>
        <p:txBody>
          <a:bodyPr>
            <a:noAutofit/>
          </a:bodyPr>
          <a:lstStyle/>
          <a:p>
            <a:pPr algn="l"/>
            <a:r>
              <a:rPr lang="en-US" altLang="ko-KR" sz="2800" dirty="0">
                <a:latin typeface="+mn-ea"/>
                <a:ea typeface="+mn-ea"/>
                <a:cs typeface="Tahoma" panose="020B0604030504040204" pitchFamily="34" charset="0"/>
              </a:rPr>
              <a:t>Comparison plot of binomial and Poisson approximation </a:t>
            </a:r>
            <a:endParaRPr lang="ko-KR" altLang="en-US" sz="2800" dirty="0">
              <a:latin typeface="+mn-ea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90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98431"/>
                <a:ext cx="10813143" cy="5350099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2200" dirty="0"/>
                  <a:t>https://llc.stat.purdue.edu/2014/41600/notes/prob1805.pdf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2200" dirty="0"/>
                  <a:t>Let X and Y be independent Poisson random variables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   so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   since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are independent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  <m:e>
                        <m:f>
                          <m:f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!(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)!</m:t>
                            </m:r>
                          </m:den>
                        </m:f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  <m:e>
                        <m:d>
                          <m:d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ko-KR" sz="2200" dirty="0"/>
                              <m:t> 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ko-KR" sz="2200" dirty="0"/>
                  <a:t>  using binomial expansion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2200" dirty="0"/>
                  <a:t> follows Poisson distribution.</a:t>
                </a:r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ko-KR" sz="2200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98431"/>
                <a:ext cx="10813143" cy="5350099"/>
              </a:xfrm>
              <a:blipFill>
                <a:blip r:embed="rId2"/>
                <a:stretch>
                  <a:fillRect l="-733" t="-1367" b="-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>
                <a:latin typeface="+mj-ea"/>
              </a:rPr>
              <a:t>Sums of independent Poisson random variables</a:t>
            </a:r>
            <a:endParaRPr lang="ko-KR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5457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200" dirty="0"/>
                  <a:t>When X and Y follows a uniform distribution, </a:t>
                </a:r>
              </a:p>
              <a:p>
                <a:pPr marL="0" indent="0">
                  <a:buNone/>
                </a:pPr>
                <a:r>
                  <a:rPr lang="en-US" altLang="ko-KR" sz="22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=1, 2, 3, 4, 5, 6</m:t>
                    </m:r>
                  </m:oMath>
                </a14:m>
                <a:r>
                  <a:rPr lang="en-US" altLang="ko-KR" sz="2200" b="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     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has following distribution, which is not uniform</a:t>
                </a:r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=2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=3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	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=1)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=2)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=3)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	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ko-KR" sz="22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endParaRPr lang="ko-KR" altLang="en-US" sz="2200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5" t="-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8314900"/>
                  </p:ext>
                </p:extLst>
              </p:nvPr>
            </p:nvGraphicFramePr>
            <p:xfrm>
              <a:off x="1698714" y="3283872"/>
              <a:ext cx="8127999" cy="9831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315748427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8103999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695070301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007775277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35235568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4784779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31547165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870242187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1392558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07960694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8993557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501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0776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8314900"/>
                  </p:ext>
                </p:extLst>
              </p:nvPr>
            </p:nvGraphicFramePr>
            <p:xfrm>
              <a:off x="1698714" y="3283872"/>
              <a:ext cx="8127999" cy="9831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315748427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8103999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695070301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007775277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35235568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4784779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31547165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870242187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1392558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07960694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8993557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ko-KR" altLang="en-US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501287"/>
                      </a:ext>
                    </a:extLst>
                  </a:tr>
                  <a:tr h="6123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26" t="-61386" r="-1004959" b="-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61386" r="-896721" b="-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653" t="-61386" r="-804132" b="-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653" t="-61386" r="-704132" b="-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653" t="-61386" r="-604132" b="-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7541" t="-61386" r="-499180" b="-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2479" t="-61386" r="-403306" b="-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2479" t="-61386" r="-303306" b="-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2479" t="-61386" r="-203306" b="-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5082" t="-61386" r="-101639" b="-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3306" t="-61386" r="-2479" b="-2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0776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8492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9BBB59"/>
              </a:buClr>
              <a:buSzPct val="70000"/>
              <a:buFont typeface="Wingdings 2" panose="05020102010507070707" pitchFamily="18" charset="2"/>
              <a:buChar char="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8064A2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4BACC6"/>
              </a:buClr>
              <a:buSzPct val="100000"/>
              <a:buFont typeface="Wingdings 2" panose="05020102010507070707" pitchFamily="18" charset="2"/>
              <a:buChar char="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0CBC133B-C5D8-41DC-9C2B-6D3FCF32CED7}" type="slidenum">
              <a:rPr lang="en-US" altLang="ko-KR" sz="1400">
                <a:latin typeface="Arial" panose="020B0604020202020204" pitchFamily="34" charset="0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ko-KR" sz="14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60664" y="1531887"/>
                <a:ext cx="10175421" cy="485225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Therefore, 	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sSub>
                          <m:sSub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b="0" dirty="0"/>
                  <a:t>	                 </a:t>
                </a:r>
                <a14:m>
                  <m:oMath xmlns:m="http://schemas.openxmlformats.org/officeDocument/2006/math"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sSub>
                          <m:sSub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b="0" dirty="0"/>
                  <a:t>		   </a:t>
                </a:r>
                <a14:m>
                  <m:oMath xmlns:m="http://schemas.openxmlformats.org/officeDocument/2006/math"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/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sz="2400" b="0" dirty="0"/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ea typeface="굴림" panose="020B0600000101010101" pitchFamily="50" charset="-127"/>
                </a:endParaRP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ea typeface="굴림" panose="020B0600000101010101" pitchFamily="50" charset="-127"/>
                </a:endParaRP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664" y="1531887"/>
                <a:ext cx="10175421" cy="4852258"/>
              </a:xfrm>
              <a:blipFill>
                <a:blip r:embed="rId3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821872" y="152399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>
                <a:ea typeface="굴림" panose="020B0600000101010101" pitchFamily="50" charset="-127"/>
              </a:rPr>
              <a:t>Binomial  R.V. Mean and Variance</a:t>
            </a:r>
          </a:p>
        </p:txBody>
      </p:sp>
    </p:spTree>
    <p:extLst>
      <p:ext uri="{BB962C8B-B14F-4D97-AF65-F5344CB8AC3E}">
        <p14:creationId xmlns:p14="http://schemas.microsoft.com/office/powerpoint/2010/main" val="280401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86119" y="1367896"/>
                <a:ext cx="10001755" cy="5362854"/>
              </a:xfrm>
            </p:spPr>
            <p:txBody>
              <a:bodyPr>
                <a:normAutofit/>
              </a:bodyPr>
              <a:lstStyle/>
              <a:p>
                <a:pPr marL="1797050" indent="-179705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latin typeface="+mn-ea"/>
                    <a:cs typeface="Tahoma" panose="020B0604030504040204" pitchFamily="34" charset="0"/>
                  </a:rPr>
                  <a:t>pmf :</a:t>
                </a:r>
                <a:endParaRPr lang="en-US" altLang="ko-KR" sz="2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797050" indent="-1797050">
                  <a:lnSpc>
                    <a:spcPct val="114000"/>
                  </a:lnSpc>
                  <a:buNone/>
                </a:pPr>
                <a:r>
                  <a:rPr lang="en-US" altLang="ko-KR" sz="22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2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=0, 1, 2, ⋯ 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200" dirty="0">
                    <a:latin typeface="+mn-ea"/>
                    <a:cs typeface="Tahoma" panose="020B0604030504040204" pitchFamily="34" charset="0"/>
                  </a:rPr>
                  <a:t>&gt;0</a:t>
                </a:r>
              </a:p>
              <a:p>
                <a:pPr marL="1158875" indent="-1158875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>
                    <a:latin typeface="+mn-ea"/>
                    <a:cs typeface="Tahoma" panose="020B0604030504040204" pitchFamily="34" charset="0"/>
                  </a:rPr>
                  <a:t>functions : </a:t>
                </a:r>
              </a:p>
              <a:p>
                <a:pPr marL="1158875" indent="-438150">
                  <a:lnSpc>
                    <a:spcPct val="114000"/>
                  </a:lnSpc>
                  <a:buNone/>
                </a:pPr>
                <a:r>
                  <a:rPr lang="en-US" altLang="ko-KR" sz="2200" dirty="0" err="1">
                    <a:latin typeface="+mn-ea"/>
                    <a:cs typeface="Tahoma" panose="020B0604030504040204" pitchFamily="34" charset="0"/>
                  </a:rPr>
                  <a:t>dpois</a:t>
                </a:r>
                <a:r>
                  <a:rPr lang="en-US" altLang="ko-KR" sz="2200" dirty="0">
                    <a:latin typeface="+mn-ea"/>
                    <a:cs typeface="Tahoma" panose="020B0604030504040204" pitchFamily="34" charset="0"/>
                  </a:rPr>
                  <a:t>(x, lambda, log=FALSE)</a:t>
                </a:r>
              </a:p>
              <a:p>
                <a:pPr marL="1158875" indent="-438150">
                  <a:lnSpc>
                    <a:spcPct val="114000"/>
                  </a:lnSpc>
                  <a:buNone/>
                </a:pPr>
                <a:r>
                  <a:rPr lang="en-US" altLang="ko-KR" sz="2200" dirty="0" err="1">
                    <a:latin typeface="+mn-ea"/>
                    <a:cs typeface="Tahoma" panose="020B0604030504040204" pitchFamily="34" charset="0"/>
                  </a:rPr>
                  <a:t>ppois</a:t>
                </a:r>
                <a:r>
                  <a:rPr lang="en-US" altLang="ko-KR" sz="2200" dirty="0">
                    <a:latin typeface="+mn-ea"/>
                    <a:cs typeface="Tahoma" panose="020B0604030504040204" pitchFamily="34" charset="0"/>
                  </a:rPr>
                  <a:t>(x, lambda, </a:t>
                </a:r>
                <a:r>
                  <a:rPr lang="en-US" altLang="ko-KR" sz="2200" dirty="0" err="1">
                    <a:latin typeface="+mn-ea"/>
                    <a:cs typeface="Tahoma" panose="020B0604030504040204" pitchFamily="34" charset="0"/>
                  </a:rPr>
                  <a:t>lower.tail</a:t>
                </a:r>
                <a:r>
                  <a:rPr lang="en-US" altLang="ko-KR" sz="2200" dirty="0">
                    <a:latin typeface="+mn-ea"/>
                    <a:cs typeface="Tahoma" panose="020B0604030504040204" pitchFamily="34" charset="0"/>
                  </a:rPr>
                  <a:t>=TRUE, </a:t>
                </a:r>
                <a:r>
                  <a:rPr lang="en-US" altLang="ko-KR" sz="2200" dirty="0" err="1">
                    <a:latin typeface="+mn-ea"/>
                    <a:cs typeface="Tahoma" panose="020B0604030504040204" pitchFamily="34" charset="0"/>
                  </a:rPr>
                  <a:t>log.p</a:t>
                </a:r>
                <a:r>
                  <a:rPr lang="en-US" altLang="ko-KR" sz="2200" dirty="0">
                    <a:latin typeface="+mn-ea"/>
                    <a:cs typeface="Tahoma" panose="020B0604030504040204" pitchFamily="34" charset="0"/>
                  </a:rPr>
                  <a:t>=FALSE)</a:t>
                </a:r>
                <a:endParaRPr lang="en-US" altLang="ko-KR" sz="2200" dirty="0">
                  <a:ea typeface="굴림" panose="020B0600000101010101" pitchFamily="50" charset="-127"/>
                  <a:cs typeface="Tahoma" panose="020B0604030504040204" pitchFamily="34" charset="0"/>
                </a:endParaRPr>
              </a:p>
              <a:p>
                <a:pPr marL="1158875" indent="-438150">
                  <a:lnSpc>
                    <a:spcPct val="114000"/>
                  </a:lnSpc>
                  <a:buNone/>
                </a:pPr>
                <a:r>
                  <a:rPr lang="en-US" altLang="ko-KR" sz="2200" dirty="0" err="1">
                    <a:latin typeface="+mn-ea"/>
                    <a:cs typeface="Tahoma" panose="020B0604030504040204" pitchFamily="34" charset="0"/>
                  </a:rPr>
                  <a:t>qpois</a:t>
                </a:r>
                <a:r>
                  <a:rPr lang="en-US" altLang="ko-KR" sz="2200" dirty="0">
                    <a:latin typeface="+mn-ea"/>
                    <a:cs typeface="Tahoma" panose="020B0604030504040204" pitchFamily="34" charset="0"/>
                  </a:rPr>
                  <a:t>(p, lambda, </a:t>
                </a:r>
                <a:r>
                  <a:rPr lang="en-US" altLang="ko-KR" sz="2200" dirty="0" err="1">
                    <a:latin typeface="+mn-ea"/>
                    <a:cs typeface="Tahoma" panose="020B0604030504040204" pitchFamily="34" charset="0"/>
                  </a:rPr>
                  <a:t>lower.tail</a:t>
                </a:r>
                <a:r>
                  <a:rPr lang="en-US" altLang="ko-KR" sz="2200" dirty="0">
                    <a:latin typeface="+mn-ea"/>
                    <a:cs typeface="Tahoma" panose="020B0604030504040204" pitchFamily="34" charset="0"/>
                  </a:rPr>
                  <a:t>=TRUE, </a:t>
                </a:r>
                <a:r>
                  <a:rPr lang="en-US" altLang="ko-KR" sz="2200" dirty="0" err="1">
                    <a:latin typeface="+mn-ea"/>
                    <a:cs typeface="Tahoma" panose="020B0604030504040204" pitchFamily="34" charset="0"/>
                  </a:rPr>
                  <a:t>log.p</a:t>
                </a:r>
                <a:r>
                  <a:rPr lang="en-US" altLang="ko-KR" sz="2200" dirty="0">
                    <a:latin typeface="+mn-ea"/>
                    <a:cs typeface="Tahoma" panose="020B0604030504040204" pitchFamily="34" charset="0"/>
                  </a:rPr>
                  <a:t>=FALSE)</a:t>
                </a:r>
                <a:endParaRPr lang="en-US" altLang="ko-KR" sz="2200" dirty="0">
                  <a:ea typeface="굴림" panose="020B0600000101010101" pitchFamily="50" charset="-127"/>
                  <a:cs typeface="Tahoma" panose="020B0604030504040204" pitchFamily="34" charset="0"/>
                </a:endParaRPr>
              </a:p>
              <a:p>
                <a:pPr marL="1158875" indent="-438150">
                  <a:lnSpc>
                    <a:spcPct val="114000"/>
                  </a:lnSpc>
                  <a:buNone/>
                </a:pPr>
                <a:r>
                  <a:rPr lang="en-US" altLang="ko-KR" sz="2200" dirty="0" err="1">
                    <a:latin typeface="+mn-ea"/>
                    <a:cs typeface="Tahoma" panose="020B0604030504040204" pitchFamily="34" charset="0"/>
                  </a:rPr>
                  <a:t>rpois</a:t>
                </a:r>
                <a:r>
                  <a:rPr lang="en-US" altLang="ko-KR" sz="2200" dirty="0">
                    <a:latin typeface="+mn-ea"/>
                    <a:cs typeface="Tahoma" panose="020B0604030504040204" pitchFamily="34" charset="0"/>
                  </a:rPr>
                  <a:t>(n, lambda)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latin typeface="+mn-ea"/>
                    <a:ea typeface="굴림" panose="020B0600000101010101" pitchFamily="50" charset="-127"/>
                    <a:cs typeface="Tahoma" panose="020B0604030504040204" pitchFamily="34" charset="0"/>
                  </a:rPr>
                  <a:t>Properties :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2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ko-KR" sz="2200" dirty="0">
                  <a:ea typeface="굴림" panose="020B0600000101010101" pitchFamily="50" charset="-127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4819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6119" y="1367896"/>
                <a:ext cx="10001755" cy="5362854"/>
              </a:xfrm>
              <a:blipFill>
                <a:blip r:embed="rId2"/>
                <a:stretch>
                  <a:fillRect l="-793" t="-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986119" y="305165"/>
            <a:ext cx="7772400" cy="51435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dirty="0">
                <a:latin typeface="+mn-ea"/>
                <a:ea typeface="+mn-ea"/>
                <a:cs typeface="Tahoma" panose="020B0604030504040204" pitchFamily="34" charset="0"/>
              </a:rPr>
              <a:t>Poisson distribution</a:t>
            </a:r>
            <a:endParaRPr lang="ko-KR" altLang="en-US" sz="3200" dirty="0">
              <a:latin typeface="+mn-ea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51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301896" y="1478274"/>
                <a:ext cx="10001755" cy="5177494"/>
              </a:xfrm>
            </p:spPr>
            <p:txBody>
              <a:bodyPr>
                <a:normAutofit/>
              </a:bodyPr>
              <a:lstStyle/>
              <a:p>
                <a:pPr marL="358775" indent="-358775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20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358775" indent="-358775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	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358775" indent="-358775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358775" indent="-358775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nary>
                      <m:naryPr>
                        <m:chr m:val="∑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358775" indent="-358775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nary>
                      <m:naryPr>
                        <m:chr m:val="∑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358775" indent="-358775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   	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Taylor Series Expansions of Exponential Function</a:t>
                </a:r>
              </a:p>
              <a:p>
                <a:pPr marL="358775" indent="-358775">
                  <a:lnSpc>
                    <a:spcPct val="114000"/>
                  </a:lnSpc>
                  <a:buNone/>
                </a:pPr>
                <a:r>
                  <a:rPr lang="en-US" altLang="ko-KR" sz="20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358775" indent="-358775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⋯)</m:t>
                    </m:r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358775" indent="-358775">
                  <a:lnSpc>
                    <a:spcPct val="114000"/>
                  </a:lnSpc>
                  <a:buNone/>
                </a:pPr>
                <a:endParaRPr lang="en-US" altLang="ko-KR" sz="2000" dirty="0">
                  <a:latin typeface="+mn-ea"/>
                  <a:cs typeface="Tahoma" panose="020B0604030504040204" pitchFamily="34" charset="0"/>
                </a:endParaRPr>
              </a:p>
              <a:p>
                <a:pPr marL="358775" indent="-358775">
                  <a:lnSpc>
                    <a:spcPct val="114000"/>
                  </a:lnSpc>
                  <a:buNone/>
                </a:pPr>
                <a:endParaRPr lang="en-US" altLang="ko-KR" sz="2000" dirty="0">
                  <a:latin typeface="+mn-ea"/>
                  <a:cs typeface="Tahoma" panose="020B0604030504040204" pitchFamily="34" charset="0"/>
                </a:endParaRPr>
              </a:p>
              <a:p>
                <a:pPr marL="358775" indent="-358775">
                  <a:lnSpc>
                    <a:spcPct val="114000"/>
                  </a:lnSpc>
                  <a:buNone/>
                </a:pPr>
                <a:endParaRPr lang="en-US" altLang="ko-KR" sz="2000" dirty="0">
                  <a:ea typeface="굴림" panose="020B0600000101010101" pitchFamily="50" charset="-127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4819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1896" y="1478274"/>
                <a:ext cx="10001755" cy="5177494"/>
              </a:xfrm>
              <a:blipFill>
                <a:blip r:embed="rId2"/>
                <a:stretch>
                  <a:fillRect t="-90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1116701" y="447858"/>
            <a:ext cx="7772400" cy="51435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dirty="0">
                <a:latin typeface="+mn-ea"/>
                <a:ea typeface="+mn-ea"/>
                <a:cs typeface="Tahoma" panose="020B0604030504040204" pitchFamily="34" charset="0"/>
              </a:rPr>
              <a:t>E(X) of Poisson distribution</a:t>
            </a:r>
            <a:endParaRPr lang="ko-KR" altLang="en-US" sz="3200" dirty="0">
              <a:latin typeface="+mn-ea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24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116701" y="1385676"/>
                <a:ext cx="10001755" cy="5177494"/>
              </a:xfrm>
            </p:spPr>
            <p:txBody>
              <a:bodyPr>
                <a:normAutofit/>
              </a:bodyPr>
              <a:lstStyle/>
              <a:p>
                <a:pPr marL="358775" indent="-358775">
                  <a:lnSpc>
                    <a:spcPct val="114000"/>
                  </a:lnSpc>
                  <a:buNone/>
                </a:pP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marL="358775" indent="-358775">
                  <a:lnSpc>
                    <a:spcPct val="114000"/>
                  </a:lnSpc>
                  <a:buNone/>
                </a:pPr>
                <a:r>
                  <a:rPr lang="en-US" altLang="ko-KR" sz="2000" b="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marL="358775" indent="-358775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marL="358775" indent="-358775">
                  <a:lnSpc>
                    <a:spcPct val="114000"/>
                  </a:lnSpc>
                  <a:buNone/>
                </a:pPr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marL="358775" indent="-358775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−1)∙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358775" indent="-358775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	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−1)∙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358775" indent="-358775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/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−1)∙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358775" indent="-358775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nary>
                      <m:naryPr>
                        <m:chr m:val="∑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−2)!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358775" indent="-358775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nary>
                      <m:naryPr>
                        <m:chr m:val="∑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358775" indent="-358775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>
                  <a:latin typeface="+mn-ea"/>
                  <a:cs typeface="Tahoma" panose="020B0604030504040204" pitchFamily="34" charset="0"/>
                </a:endParaRPr>
              </a:p>
              <a:p>
                <a:pPr marL="358775" indent="-358775">
                  <a:lnSpc>
                    <a:spcPct val="114000"/>
                  </a:lnSpc>
                  <a:buNone/>
                </a:pPr>
                <a:endParaRPr lang="en-US" altLang="ko-KR" sz="2000" dirty="0">
                  <a:ea typeface="굴림" panose="020B0600000101010101" pitchFamily="50" charset="-127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4819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6701" y="1385676"/>
                <a:ext cx="10001755" cy="51774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1116701" y="447858"/>
            <a:ext cx="7772400" cy="51435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dirty="0">
                <a:latin typeface="+mn-ea"/>
                <a:ea typeface="+mn-ea"/>
                <a:cs typeface="Tahoma" panose="020B0604030504040204" pitchFamily="34" charset="0"/>
              </a:rPr>
              <a:t>V(X) of Poisson distribution</a:t>
            </a:r>
            <a:endParaRPr lang="ko-KR" altLang="en-US" sz="3200" dirty="0">
              <a:latin typeface="+mn-ea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0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86119" y="1495146"/>
                <a:ext cx="10001755" cy="522762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latin typeface="+mn-ea"/>
                    <a:cs typeface="Tahoma" panose="020B0604030504040204" pitchFamily="34" charset="0"/>
                  </a:rPr>
                  <a:t>L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dirty="0">
                    <a:latin typeface="+mn-ea"/>
                    <a:cs typeface="Tahoma" panose="020B0604030504040204" pitchFamily="34" charset="0"/>
                  </a:rPr>
                  <a:t> denote the number of creatures captured in a trap. Suppose that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dirty="0">
                    <a:latin typeface="+mn-ea"/>
                    <a:cs typeface="Tahoma" panose="020B0604030504040204" pitchFamily="34" charset="0"/>
                  </a:rPr>
                  <a:t> has a Poisson distribution with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200" dirty="0">
                    <a:latin typeface="+mn-ea"/>
                    <a:cs typeface="Tahoma" panose="020B0604030504040204" pitchFamily="34" charset="0"/>
                  </a:rPr>
                  <a:t>=4.5, so on average traps will contain 4.5 creatures. </a:t>
                </a:r>
              </a:p>
              <a:p>
                <a:pPr marL="1158875" indent="-1158875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latin typeface="+mn-ea"/>
                    <a:cs typeface="Tahoma" panose="020B0604030504040204" pitchFamily="34" charset="0"/>
                  </a:rPr>
                  <a:t>The probability that a trap contains exactly five creature is</a:t>
                </a:r>
              </a:p>
              <a:p>
                <a:pPr marL="1158875" indent="-1158875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4.5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4.5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ko-KR" sz="2200" dirty="0">
                    <a:latin typeface="+mn-ea"/>
                    <a:cs typeface="Tahoma" panose="020B0604030504040204" pitchFamily="34" charset="0"/>
                  </a:rPr>
                  <a:t>=0.1708</a:t>
                </a:r>
              </a:p>
              <a:p>
                <a:pPr marL="1158875" indent="-1158875">
                  <a:lnSpc>
                    <a:spcPct val="114000"/>
                  </a:lnSpc>
                  <a:buNone/>
                </a:pPr>
                <a:r>
                  <a:rPr lang="pt-BR" altLang="ko-KR" sz="2200" dirty="0">
                    <a:latin typeface="+mn-ea"/>
                    <a:cs typeface="Tahoma" panose="020B0604030504040204" pitchFamily="34" charset="0"/>
                  </a:rPr>
                  <a:t>&gt; dpois(5, 4.5)</a:t>
                </a:r>
              </a:p>
              <a:p>
                <a:pPr marL="1158875" indent="-1158875">
                  <a:lnSpc>
                    <a:spcPct val="114000"/>
                  </a:lnSpc>
                  <a:buNone/>
                </a:pPr>
                <a:r>
                  <a:rPr lang="pt-BR" altLang="ko-KR" sz="2200" dirty="0">
                    <a:latin typeface="+mn-ea"/>
                    <a:cs typeface="Tahoma" panose="020B0604030504040204" pitchFamily="34" charset="0"/>
                  </a:rPr>
                  <a:t>[1] 0.1708269</a:t>
                </a:r>
              </a:p>
              <a:p>
                <a:pPr marL="1158875" indent="-1158875">
                  <a:lnSpc>
                    <a:spcPct val="114000"/>
                  </a:lnSpc>
                  <a:buNone/>
                </a:pPr>
                <a:r>
                  <a:rPr lang="pt-BR" altLang="ko-KR" sz="2200" dirty="0">
                    <a:latin typeface="+mn-ea"/>
                    <a:cs typeface="Tahoma" panose="020B0604030504040204" pitchFamily="34" charset="0"/>
                  </a:rPr>
                  <a:t>The probability that a trap has at most five creatures is</a:t>
                </a:r>
              </a:p>
              <a:p>
                <a:pPr marL="1158875" indent="-1158875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−4.5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e>
                              <m:sup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ko-KR" sz="2200" dirty="0">
                    <a:latin typeface="+mn-ea"/>
                    <a:cs typeface="Tahoma" panose="020B0604030504040204" pitchFamily="34" charset="0"/>
                  </a:rPr>
                  <a:t>=0.7029</a:t>
                </a:r>
              </a:p>
              <a:p>
                <a:pPr marL="1158875" indent="-1158875">
                  <a:lnSpc>
                    <a:spcPct val="114000"/>
                  </a:lnSpc>
                  <a:buNone/>
                </a:pPr>
                <a:r>
                  <a:rPr lang="pt-BR" altLang="ko-KR" sz="2200" dirty="0">
                    <a:latin typeface="+mn-ea"/>
                    <a:cs typeface="Tahoma" panose="020B0604030504040204" pitchFamily="34" charset="0"/>
                  </a:rPr>
                  <a:t>&gt; sum(dpois(0:5, 4.5))</a:t>
                </a:r>
              </a:p>
              <a:p>
                <a:pPr marL="1158875" indent="-1158875">
                  <a:lnSpc>
                    <a:spcPct val="114000"/>
                  </a:lnSpc>
                  <a:buNone/>
                </a:pPr>
                <a:r>
                  <a:rPr lang="pt-BR" altLang="ko-KR" sz="2200" dirty="0">
                    <a:latin typeface="+mn-ea"/>
                    <a:cs typeface="Tahoma" panose="020B0604030504040204" pitchFamily="34" charset="0"/>
                  </a:rPr>
                  <a:t>[1] 0.7029304</a:t>
                </a:r>
              </a:p>
              <a:p>
                <a:pPr marL="1158875" indent="-1158875">
                  <a:lnSpc>
                    <a:spcPct val="140000"/>
                  </a:lnSpc>
                  <a:buNone/>
                </a:pPr>
                <a:r>
                  <a:rPr lang="pt-BR" altLang="ko-KR" sz="2200" dirty="0">
                    <a:latin typeface="+mn-ea"/>
                    <a:cs typeface="Tahoma" panose="020B0604030504040204" pitchFamily="34" charset="0"/>
                  </a:rPr>
                  <a:t>&gt; ppois(5, 4.5)</a:t>
                </a:r>
              </a:p>
              <a:p>
                <a:pPr marL="1158875" indent="-1158875">
                  <a:lnSpc>
                    <a:spcPct val="140000"/>
                  </a:lnSpc>
                  <a:buNone/>
                </a:pPr>
                <a:r>
                  <a:rPr lang="pt-BR" altLang="ko-KR" sz="2200" dirty="0">
                    <a:latin typeface="+mn-ea"/>
                    <a:cs typeface="Tahoma" panose="020B0604030504040204" pitchFamily="34" charset="0"/>
                  </a:rPr>
                  <a:t>[1] 0.7029304</a:t>
                </a:r>
              </a:p>
              <a:p>
                <a:pPr marL="1158875" indent="-77788">
                  <a:lnSpc>
                    <a:spcPct val="114000"/>
                  </a:lnSpc>
                  <a:buNone/>
                </a:pPr>
                <a:endParaRPr lang="pt-BR" altLang="ko-KR" sz="2200" dirty="0">
                  <a:ea typeface="굴림" panose="020B0600000101010101" pitchFamily="50" charset="-127"/>
                  <a:cs typeface="Tahoma" panose="020B0604030504040204" pitchFamily="34" charset="0"/>
                </a:endParaRPr>
              </a:p>
              <a:p>
                <a:pPr marL="1158875" indent="-1158875">
                  <a:lnSpc>
                    <a:spcPct val="114000"/>
                  </a:lnSpc>
                  <a:buNone/>
                </a:pPr>
                <a:endParaRPr lang="en-US" altLang="ko-KR" sz="2200" dirty="0">
                  <a:ea typeface="굴림" panose="020B0600000101010101" pitchFamily="50" charset="-127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4819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6119" y="1495146"/>
                <a:ext cx="10001755" cy="5227626"/>
              </a:xfrm>
              <a:blipFill>
                <a:blip r:embed="rId2"/>
                <a:stretch>
                  <a:fillRect l="-671" t="-8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986119" y="421075"/>
            <a:ext cx="7772400" cy="51435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dirty="0">
                <a:latin typeface="+mn-ea"/>
                <a:ea typeface="+mn-ea"/>
                <a:cs typeface="Tahoma" panose="020B0604030504040204" pitchFamily="34" charset="0"/>
              </a:rPr>
              <a:t>Example </a:t>
            </a:r>
            <a:r>
              <a:rPr lang="en-US" altLang="ko-KR" sz="3200" dirty="0">
                <a:latin typeface="+mn-ea"/>
                <a:cs typeface="Tahoma" panose="020B0604030504040204" pitchFamily="34" charset="0"/>
              </a:rPr>
              <a:t>3.39</a:t>
            </a:r>
            <a:endParaRPr lang="ko-KR" altLang="en-US" sz="3200" dirty="0">
              <a:latin typeface="+mn-ea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6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86119" y="1343620"/>
                <a:ext cx="10001755" cy="5362854"/>
              </a:xfrm>
            </p:spPr>
            <p:txBody>
              <a:bodyPr>
                <a:normAutofit/>
              </a:bodyPr>
              <a:lstStyle/>
              <a:p>
                <a:pPr marL="1158875" indent="-1158875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solidFill>
                      <a:srgbClr val="00B0F0"/>
                    </a:solidFill>
                    <a:ea typeface="굴림" panose="020B0600000101010101" pitchFamily="50" charset="-127"/>
                    <a:cs typeface="Tahoma" panose="020B0604030504040204" pitchFamily="34" charset="0"/>
                  </a:rPr>
                  <a:t>Formal statement </a:t>
                </a:r>
                <a:r>
                  <a:rPr lang="en-US" altLang="ko-KR" sz="2200" dirty="0">
                    <a:ea typeface="굴림" panose="020B0600000101010101" pitchFamily="50" charset="-127"/>
                    <a:cs typeface="Tahoma" panose="020B0604030504040204" pitchFamily="34" charset="0"/>
                  </a:rPr>
                  <a:t>: In the binomial probability mass function if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ko-KR" sz="2200" dirty="0">
                    <a:ea typeface="굴림" panose="020B0600000101010101" pitchFamily="50" charset="-127"/>
                    <a:cs typeface="Tahom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200" dirty="0">
                    <a:ea typeface="굴림" panose="020B0600000101010101" pitchFamily="50" charset="-127"/>
                    <a:cs typeface="Tahoma" panose="020B0604030504040204" pitchFamily="34" charset="0"/>
                  </a:rPr>
                  <a:t> in such a way that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altLang="ko-KR" sz="2200" dirty="0">
                    <a:ea typeface="굴림" panose="020B0600000101010101" pitchFamily="50" charset="-127"/>
                    <a:cs typeface="Tahoma" panose="020B0604030504040204" pitchFamily="34" charset="0"/>
                  </a:rPr>
                  <a:t> approaches a finite value 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altLang="ko-KR" sz="2200" dirty="0">
                    <a:ea typeface="굴림" panose="020B0600000101010101" pitchFamily="50" charset="-127"/>
                    <a:cs typeface="Tahoma" panose="020B0604030504040204" pitchFamily="34" charset="0"/>
                  </a:rPr>
                  <a:t> then </a:t>
                </a:r>
              </a:p>
              <a:p>
                <a:pPr marL="1158875" indent="-1158875">
                  <a:lnSpc>
                    <a:spcPct val="114000"/>
                  </a:lnSpc>
                  <a:buNone/>
                </a:pPr>
                <a:r>
                  <a:rPr lang="en-US" altLang="ko-KR" sz="2200" b="0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22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 </m:t>
                        </m:r>
                        <m:r>
                          <a:rPr lang="ko-KR" alt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altLang="ko-KR" sz="2200" b="0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	</a:t>
                </a:r>
              </a:p>
              <a:p>
                <a:pPr marL="1158875" indent="-1158875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Practical application 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: For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200" b="0" dirty="0">
                    <a:ea typeface="Cambria Math" panose="02040503050406030204" pitchFamily="18" charset="0"/>
                  </a:rPr>
                  <a:t> large and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200" b="0" dirty="0">
                    <a:ea typeface="Cambria Math" panose="02040503050406030204" pitchFamily="18" charset="0"/>
                  </a:rPr>
                  <a:t> small you can approximate the binomial with the Poisson by setting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2200" b="0" i="1" dirty="0">
                    <a:ea typeface="Cambria Math" panose="02040503050406030204" pitchFamily="18" charset="0"/>
                  </a:rPr>
                  <a:t> </a:t>
                </a:r>
                <a:r>
                  <a:rPr lang="en-US" altLang="ko-KR" sz="2200" dirty="0">
                    <a:ea typeface="굴림" panose="020B0600000101010101" pitchFamily="50" charset="-127"/>
                    <a:cs typeface="Tahoma" panose="020B0604030504040204" pitchFamily="34" charset="0"/>
                  </a:rPr>
                  <a:t>(This is not necessary in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sz="2200" dirty="0">
                    <a:ea typeface="굴림" panose="020B0600000101010101" pitchFamily="50" charset="-127"/>
                    <a:cs typeface="Tahoma" panose="020B060403050404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4819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6119" y="1343620"/>
                <a:ext cx="10001755" cy="5362854"/>
              </a:xfrm>
              <a:blipFill rotWithShape="0">
                <a:blip r:embed="rId2"/>
                <a:stretch>
                  <a:fillRect l="-793" t="-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986119" y="374613"/>
            <a:ext cx="7772400" cy="51435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dirty="0">
                <a:latin typeface="+mn-ea"/>
                <a:ea typeface="+mn-ea"/>
                <a:cs typeface="Tahoma" panose="020B0604030504040204" pitchFamily="34" charset="0"/>
              </a:rPr>
              <a:t>Approximating binomials</a:t>
            </a:r>
            <a:endParaRPr lang="ko-KR" altLang="en-US" sz="3200" dirty="0">
              <a:latin typeface="+mn-ea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35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116701" y="1385676"/>
                <a:ext cx="10001755" cy="5177494"/>
              </a:xfrm>
            </p:spPr>
            <p:txBody>
              <a:bodyPr>
                <a:normAutofit/>
              </a:bodyPr>
              <a:lstStyle/>
              <a:p>
                <a:pPr marL="358775" indent="-358775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</m:m>
                          </m:e>
                        </m:d>
                      </m:e>
                    </m:func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ko-KR" sz="2000" b="0" i="1" dirty="0">
                    <a:latin typeface="Cambria Math" panose="02040503050406030204" pitchFamily="18" charset="0"/>
                  </a:rPr>
                  <a:t>   	</a:t>
                </a:r>
                <a:r>
                  <a:rPr lang="en-US" altLang="ko-KR" sz="2000" b="0" dirty="0">
                    <a:latin typeface="Cambria Math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  <m:brk m:alnAt="7"/>
                      </m:rPr>
                      <a:rPr lang="en-US" altLang="ko-KR" sz="2000" i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ko-KR" sz="2000" b="0" dirty="0">
                    <a:latin typeface="Cambria Math" panose="02040503050406030204" pitchFamily="18" charset="0"/>
                  </a:rPr>
                  <a:t>p=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sz="2000" i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ko-KR" sz="2000" b="0" dirty="0">
                  <a:latin typeface="Cambria Math" panose="02040503050406030204" pitchFamily="18" charset="0"/>
                </a:endParaRPr>
              </a:p>
              <a:p>
                <a:pPr marL="358775" indent="-358775">
                  <a:lnSpc>
                    <a:spcPct val="11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unc>
                        <m:func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−2)⋯(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ko-KR" altLang="en-US" sz="20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ko-KR" altLang="en-US" sz="20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358775" indent="-358775">
                  <a:lnSpc>
                    <a:spcPct val="11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func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ko-KR" altLang="en-US" sz="200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ko-KR" altLang="en-US" sz="20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marL="358775" indent="-358775">
                  <a:lnSpc>
                    <a:spcPct val="114000"/>
                  </a:lnSpc>
                  <a:buNone/>
                </a:pPr>
                <a:r>
                  <a:rPr lang="en-US" altLang="ko-KR" sz="2000" dirty="0">
                    <a:ea typeface="Cambria Math" panose="02040503050406030204" pitchFamily="18" charset="0"/>
                  </a:rPr>
                  <a:t> 				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358775" indent="-358775">
                  <a:lnSpc>
                    <a:spcPct val="114000"/>
                  </a:lnSpc>
                  <a:buNone/>
                </a:pPr>
                <a:r>
                  <a:rPr lang="en-US" altLang="ko-KR" sz="2000" dirty="0">
                    <a:latin typeface="Cambria Math" panose="02040503050406030204" pitchFamily="18" charset="0"/>
                  </a:rPr>
                  <a:t>Since </a:t>
                </a:r>
              </a:p>
              <a:p>
                <a:pPr marL="358775" indent="-358775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i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ko-KR" sz="2000" i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ko-KR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i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sz="2000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i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ko-KR" sz="20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ko-KR" altLang="en-US" sz="2000" i="0">
                            <a:latin typeface="Cambria Math" panose="02040503050406030204" pitchFamily="18" charset="0"/>
                          </a:rPr>
                          <m:t>λ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and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i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ko-KR" sz="2000" i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ko-KR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i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p>
                        </m:sSup>
                        <m:r>
                          <a:rPr lang="en-US" altLang="ko-KR" sz="2000" i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sz="2000" b="0" i="0" dirty="0">
                  <a:latin typeface="Cambria Math" panose="02040503050406030204" pitchFamily="18" charset="0"/>
                </a:endParaRPr>
              </a:p>
              <a:p>
                <a:pPr marL="358775" indent="-358775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</m:m>
                          </m:e>
                        </m:d>
                      </m:e>
                    </m:func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358775" indent="-358775">
                  <a:lnSpc>
                    <a:spcPct val="114000"/>
                  </a:lnSpc>
                  <a:buNone/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358775" indent="-358775">
                  <a:lnSpc>
                    <a:spcPct val="114000"/>
                  </a:lnSpc>
                  <a:buNone/>
                </a:pPr>
                <a:endParaRPr lang="en-US" altLang="ko-KR" sz="2000" dirty="0">
                  <a:ea typeface="굴림" panose="020B0600000101010101" pitchFamily="50" charset="-127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4819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6701" y="1385676"/>
                <a:ext cx="10001755" cy="5177494"/>
              </a:xfrm>
              <a:blipFill>
                <a:blip r:embed="rId2"/>
                <a:stretch>
                  <a:fillRect l="-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1116701" y="447858"/>
            <a:ext cx="7772400" cy="51435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dirty="0">
                <a:latin typeface="+mn-ea"/>
                <a:ea typeface="+mn-ea"/>
                <a:cs typeface="Tahoma" panose="020B0604030504040204" pitchFamily="34" charset="0"/>
              </a:rPr>
              <a:t>Poisson limit theorem</a:t>
            </a:r>
            <a:endParaRPr lang="ko-KR" altLang="en-US" sz="3200" dirty="0">
              <a:latin typeface="+mn-ea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50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44451" y="1397358"/>
                <a:ext cx="10001755" cy="533829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굴림" panose="020B0600000101010101" pitchFamily="50" charset="-127"/>
                    <a:cs typeface="Tahoma" panose="020B0604030504040204" pitchFamily="34" charset="0"/>
                  </a:rPr>
                  <a:t>The probability of any given page containing at least one typographical error is 0.005 and errors are independent from page to page.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굴림" panose="020B0600000101010101" pitchFamily="50" charset="-127"/>
                    <a:cs typeface="Tahoma" panose="020B0604030504040204" pitchFamily="34" charset="0"/>
                  </a:rPr>
                  <a:t>What is the probability that one of its 400-page novels will contain exactly one page with errors?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굴림" panose="020B0600000101010101" pitchFamily="50" charset="-127"/>
                    <a:cs typeface="Tahoma" panose="020B0604030504040204" pitchFamily="34" charset="0"/>
                  </a:rPr>
                  <a:t>the number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>
                    <a:ea typeface="굴림" panose="020B0600000101010101" pitchFamily="50" charset="-127"/>
                    <a:cs typeface="Tahoma" panose="020B0604030504040204" pitchFamily="34" charset="0"/>
                  </a:rPr>
                  <a:t>of pages containing at least one error is a binomial </a:t>
                </a:r>
                <a:r>
                  <a:rPr lang="en-US" altLang="ko-KR" sz="2200" dirty="0" err="1">
                    <a:ea typeface="굴림" panose="020B0600000101010101" pitchFamily="50" charset="-127"/>
                    <a:cs typeface="Tahoma" panose="020B0604030504040204" pitchFamily="34" charset="0"/>
                  </a:rPr>
                  <a:t>rv</a:t>
                </a:r>
                <a:r>
                  <a:rPr lang="en-US" altLang="ko-KR" sz="2200" dirty="0">
                    <a:ea typeface="굴림" panose="020B0600000101010101" pitchFamily="50" charset="-127"/>
                    <a:cs typeface="Tahoma" panose="020B060403050404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=400</m:t>
                    </m:r>
                  </m:oMath>
                </a14:m>
                <a:r>
                  <a:rPr lang="en-US" altLang="ko-KR" sz="2200" dirty="0">
                    <a:ea typeface="굴림" panose="020B0600000101010101" pitchFamily="50" charset="-127"/>
                    <a:cs typeface="Tahom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0.005</m:t>
                    </m:r>
                  </m:oMath>
                </a14:m>
                <a:r>
                  <a:rPr lang="en-US" altLang="ko-KR" sz="2200" dirty="0">
                    <a:ea typeface="굴림" panose="020B0600000101010101" pitchFamily="50" charset="-127"/>
                    <a:cs typeface="Tahoma" panose="020B0604030504040204" pitchFamily="34" charset="0"/>
                  </a:rPr>
                  <a:t> </a:t>
                </a:r>
              </a:p>
              <a:p>
                <a:pPr marL="1158875" indent="-438150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1;400, 0.005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1;2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nb-NO" altLang="ko-KR" sz="2200" dirty="0">
                    <a:ea typeface="굴림" panose="020B0600000101010101" pitchFamily="50" charset="-127"/>
                    <a:cs typeface="Tahoma" panose="020B0604030504040204" pitchFamily="34" charset="0"/>
                  </a:rPr>
                  <a:t>=0.270671</a:t>
                </a:r>
              </a:p>
              <a:p>
                <a:pPr marL="1158875" indent="-1158875">
                  <a:lnSpc>
                    <a:spcPct val="114000"/>
                  </a:lnSpc>
                  <a:buNone/>
                </a:pPr>
                <a:r>
                  <a:rPr lang="nb-NO" altLang="ko-KR" sz="2200" dirty="0">
                    <a:ea typeface="굴림" panose="020B0600000101010101" pitchFamily="50" charset="-127"/>
                    <a:cs typeface="Tahoma" panose="020B0604030504040204" pitchFamily="34" charset="0"/>
                  </a:rPr>
                  <a:t>&gt; dbinom(1, 400, 0.005) # 0.2706694</a:t>
                </a:r>
              </a:p>
              <a:p>
                <a:pPr marL="1158875" indent="-1158875">
                  <a:lnSpc>
                    <a:spcPct val="114000"/>
                  </a:lnSpc>
                  <a:buNone/>
                </a:pPr>
                <a:r>
                  <a:rPr lang="nb-NO" altLang="ko-KR" sz="2200" dirty="0">
                    <a:ea typeface="굴림" panose="020B0600000101010101" pitchFamily="50" charset="-127"/>
                    <a:cs typeface="Tahoma" panose="020B0604030504040204" pitchFamily="34" charset="0"/>
                  </a:rPr>
                  <a:t>&gt; dpois(1, lambda=2) # 0.2706706</a:t>
                </a:r>
              </a:p>
              <a:p>
                <a:pPr marL="1158875" indent="-1158875">
                  <a:lnSpc>
                    <a:spcPct val="114000"/>
                  </a:lnSpc>
                  <a:buNone/>
                </a:pPr>
                <a:r>
                  <a:rPr lang="nb-NO" altLang="ko-KR" sz="2200" dirty="0">
                    <a:ea typeface="굴림" panose="020B0600000101010101" pitchFamily="50" charset="-127"/>
                    <a:cs typeface="Tahoma" panose="020B0604030504040204" pitchFamily="34" charset="0"/>
                  </a:rPr>
                  <a:t>&gt; sum(dbinom(0:3, 400, 0.005)) # 0.8575767</a:t>
                </a:r>
              </a:p>
              <a:p>
                <a:pPr marL="1158875" indent="-1158875">
                  <a:lnSpc>
                    <a:spcPct val="114000"/>
                  </a:lnSpc>
                  <a:buNone/>
                </a:pPr>
                <a:r>
                  <a:rPr lang="nb-NO" altLang="ko-KR" sz="2200" dirty="0">
                    <a:ea typeface="굴림" panose="020B0600000101010101" pitchFamily="50" charset="-127"/>
                    <a:cs typeface="Tahoma" panose="020B0604030504040204" pitchFamily="34" charset="0"/>
                  </a:rPr>
                  <a:t>&gt; sum(dpois(0:3, lambda=2)) # 0.8571235</a:t>
                </a:r>
              </a:p>
              <a:p>
                <a:pPr marL="1158875" indent="-1158875">
                  <a:lnSpc>
                    <a:spcPct val="114000"/>
                  </a:lnSpc>
                  <a:buNone/>
                </a:pPr>
                <a:endParaRPr lang="en-US" altLang="ko-KR" sz="2200" dirty="0">
                  <a:ea typeface="굴림" panose="020B0600000101010101" pitchFamily="50" charset="-127"/>
                  <a:cs typeface="Tahoma" panose="020B0604030504040204" pitchFamily="34" charset="0"/>
                </a:endParaRPr>
              </a:p>
              <a:p>
                <a:pPr marL="1158875" indent="-1158875">
                  <a:lnSpc>
                    <a:spcPct val="114000"/>
                  </a:lnSpc>
                  <a:buNone/>
                </a:pPr>
                <a:endParaRPr lang="en-US" altLang="ko-KR" sz="2200" dirty="0">
                  <a:ea typeface="굴림" panose="020B0600000101010101" pitchFamily="50" charset="-127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4819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4451" y="1397358"/>
                <a:ext cx="10001755" cy="5338294"/>
              </a:xfrm>
              <a:blipFill>
                <a:blip r:embed="rId2"/>
                <a:stretch>
                  <a:fillRect l="-793" t="-342" r="-1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844451" y="411844"/>
            <a:ext cx="7772400" cy="51435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dirty="0">
                <a:latin typeface="+mn-ea"/>
                <a:ea typeface="+mn-ea"/>
                <a:cs typeface="Tahoma" panose="020B0604030504040204" pitchFamily="34" charset="0"/>
              </a:rPr>
              <a:t>Example 3.40</a:t>
            </a:r>
            <a:endParaRPr lang="ko-KR" altLang="en-US" sz="3200" dirty="0">
              <a:latin typeface="+mn-ea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684241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2826</TotalTime>
  <Words>955</Words>
  <Application>Microsoft Office PowerPoint</Application>
  <PresentationFormat>와이드스크린</PresentationFormat>
  <Paragraphs>143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Binomial  R.V. Mean and Variance</vt:lpstr>
      <vt:lpstr>Binomial  R.V. Mean and Variance</vt:lpstr>
      <vt:lpstr>Poisson distribution</vt:lpstr>
      <vt:lpstr>E(X) of Poisson distribution</vt:lpstr>
      <vt:lpstr>V(X) of Poisson distribution</vt:lpstr>
      <vt:lpstr>Example 3.39</vt:lpstr>
      <vt:lpstr>Approximating binomials</vt:lpstr>
      <vt:lpstr>Poisson limit theorem</vt:lpstr>
      <vt:lpstr>Example 3.40</vt:lpstr>
      <vt:lpstr>Comparison plot of binomial and Poisson approximation </vt:lpstr>
      <vt:lpstr>Sums of independent Poisson random variables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Kook Kwangho</cp:lastModifiedBy>
  <cp:revision>201</cp:revision>
  <dcterms:created xsi:type="dcterms:W3CDTF">2017-06-22T04:03:47Z</dcterms:created>
  <dcterms:modified xsi:type="dcterms:W3CDTF">2022-03-13T23:21:17Z</dcterms:modified>
</cp:coreProperties>
</file>