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405" r:id="rId2"/>
    <p:sldId id="408" r:id="rId3"/>
    <p:sldId id="406" r:id="rId4"/>
    <p:sldId id="396" r:id="rId5"/>
    <p:sldId id="402" r:id="rId6"/>
    <p:sldId id="397" r:id="rId7"/>
    <p:sldId id="398" r:id="rId8"/>
    <p:sldId id="407" r:id="rId9"/>
    <p:sldId id="399" r:id="rId10"/>
    <p:sldId id="400" r:id="rId11"/>
    <p:sldId id="40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895411-0011-4144-86BA-4417992507EB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5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6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2205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5647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proofwiki.org/wiki/Sum_of_Independent_Poisson_Random_Variables_is_Pois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robabilitycourse.com/chapter6/6_1_3_moment_functions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ilefoot.com/math/stat/rv-moment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online.stat.psu.edu/stat414/node/8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0CBC133B-C5D8-41DC-9C2B-6D3FCF32CED7}" type="slidenum">
              <a:rPr lang="en-US" altLang="ko-KR" sz="1400">
                <a:latin typeface="Arial" panose="020B0604020202020204" pitchFamily="34" charset="0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60664" y="1531887"/>
                <a:ext cx="10175421" cy="4852258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8800" dirty="0">
                    <a:ea typeface="굴림" panose="020B0600000101010101" pitchFamily="50" charset="-127"/>
                  </a:rPr>
                  <a:t>Mean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8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altLang="ko-KR" sz="8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8800" dirty="0">
                    <a:latin typeface="Corbel" panose="020B0503020204020204" pitchFamily="34" charset="0"/>
                  </a:rPr>
                  <a:t>Variance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8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8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8800" b="0" dirty="0">
                  <a:latin typeface="Corbel" panose="020B0503020204020204" pitchFamily="34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>
                    <a:ea typeface="굴림" panose="020B0600000101010101" pitchFamily="50" charset="-127"/>
                  </a:rPr>
                  <a:t>When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8800" dirty="0">
                    <a:ea typeface="굴림" panose="020B0600000101010101" pitchFamily="50" charset="-127"/>
                  </a:rPr>
                  <a:t> are independent and follow Bernoulli distribution,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8800" dirty="0">
                    <a:ea typeface="굴림" panose="020B0600000101010101" pitchFamily="50" charset="-127"/>
                  </a:rPr>
                  <a:t>                        1 0 1 0 0 0 1 0 0 0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>
                    <a:ea typeface="굴림" panose="020B0600000101010101" pitchFamily="50" charset="-127"/>
                  </a:rPr>
                  <a:t>follows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8800" b="0" i="0" dirty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sz="8800" b="0" dirty="0"/>
                  <a:t>. Since,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/>
                  <a:t>	</a:t>
                </a:r>
                <a14:m>
                  <m:oMath xmlns:m="http://schemas.openxmlformats.org/officeDocument/2006/math"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8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8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8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88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m:rPr>
                                  <m:nor/>
                                </m:rPr>
                                <a:rPr lang="ko-KR" altLang="en-US" sz="8800" dirty="0"/>
                                <m:t> </m:t>
                              </m:r>
                            </m:e>
                            <m:e>
                              <m:r>
                                <a:rPr lang="en-US" altLang="ko-KR" sz="8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8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8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88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ko-KR" sz="8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8800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8800" dirty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8800" b="0" i="1" dirty="0" smtClean="0">
                        <a:latin typeface="Cambria Math" panose="02040503050406030204" pitchFamily="18" charset="0"/>
                      </a:rPr>
                      <m:t>)=1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altLang="ko-KR" sz="8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8800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8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8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8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8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8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8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8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8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8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8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8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8800" dirty="0"/>
                  <a:t>		  </a:t>
                </a:r>
                <a14:m>
                  <m:oMath xmlns:m="http://schemas.openxmlformats.org/officeDocument/2006/math">
                    <m:r>
                      <a:rPr lang="en-US" altLang="ko-KR" sz="8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8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8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8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8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8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8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8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88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0" dirty="0"/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664" y="1531887"/>
                <a:ext cx="10175421" cy="4852258"/>
              </a:xfrm>
              <a:blipFill>
                <a:blip r:embed="rId3"/>
                <a:stretch>
                  <a:fillRect l="-779" t="-503" b="-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21872" y="152399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ea typeface="굴림" panose="020B0600000101010101" pitchFamily="50" charset="-127"/>
              </a:rPr>
              <a:t>Binomial  R.V. 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6338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98432"/>
                <a:ext cx="10813143" cy="4653234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are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independent random variables, and the random variable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200" dirty="0"/>
                  <a:t> is defined as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Then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2200" dirty="0"/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98432"/>
                <a:ext cx="10813143" cy="4653234"/>
              </a:xfrm>
              <a:blipFill>
                <a:blip r:embed="rId2"/>
                <a:stretch>
                  <a:fillRect l="-733" t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+mj-ea"/>
              </a:rPr>
              <a:t>Sums of independent random variables**</a:t>
            </a:r>
            <a:endParaRPr lang="ko-KR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52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98431"/>
                <a:ext cx="10813143" cy="5350099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hlinkClick r:id="rId2"/>
                  </a:rPr>
                  <a:t>https://proofwiki.org/wiki/Sum_of_Independent_Poisson_Random_Variables_is_Poisson</a:t>
                </a:r>
                <a:endParaRPr lang="en-US" altLang="ko-KR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Let X and Y be independent Poisson random variables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  	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	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2200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This is the moment generating function of a random variable with distribution Poisson(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 sz="2200" dirty="0"/>
                  <a:t> Poisson(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98431"/>
                <a:ext cx="10813143" cy="5350099"/>
              </a:xfrm>
              <a:blipFill>
                <a:blip r:embed="rId3"/>
                <a:stretch>
                  <a:fillRect l="-733" t="-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+mj-ea"/>
              </a:rPr>
              <a:t>Sums of independent Poisson random variables**</a:t>
            </a:r>
            <a:endParaRPr lang="ko-KR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69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116701" y="1367554"/>
                <a:ext cx="10001755" cy="4911866"/>
              </a:xfrm>
            </p:spPr>
            <p:txBody>
              <a:bodyPr>
                <a:normAutofit lnSpcReduction="10000"/>
              </a:bodyPr>
              <a:lstStyle/>
              <a:p>
                <a:pPr marL="1343025" indent="-1343025">
                  <a:lnSpc>
                    <a:spcPct val="114000"/>
                  </a:lnSpc>
                  <a:buNone/>
                </a:pPr>
                <a:r>
                  <a:rPr lang="en-US" altLang="ko-KR" sz="2000" dirty="0">
                    <a:solidFill>
                      <a:srgbClr val="00B0F0"/>
                    </a:solidFill>
                    <a:latin typeface="+mn-ea"/>
                    <a:cs typeface="Tahoma" panose="020B0604030504040204" pitchFamily="34" charset="0"/>
                  </a:rPr>
                  <a:t>Definition</a:t>
                </a:r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 : A </a:t>
                </a:r>
                <a:r>
                  <a:rPr lang="en-US" altLang="ko-KR" sz="2000" dirty="0">
                    <a:solidFill>
                      <a:srgbClr val="00B0F0"/>
                    </a:solidFill>
                    <a:latin typeface="+mn-ea"/>
                    <a:cs typeface="Tahoma" panose="020B0604030504040204" pitchFamily="34" charset="0"/>
                  </a:rPr>
                  <a:t>binomial experiment </a:t>
                </a:r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satisfies the following conditions</a:t>
                </a:r>
              </a:p>
              <a:p>
                <a:pPr marL="1076325" indent="-355600">
                  <a:lnSpc>
                    <a:spcPct val="114000"/>
                  </a:lnSpc>
                  <a:buFont typeface="+mj-ea"/>
                  <a:buAutoNum type="circleNumDbPlain"/>
                </a:pPr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The experiment consists of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 trials </a:t>
                </a:r>
              </a:p>
              <a:p>
                <a:pPr marL="1076325" indent="-355600">
                  <a:lnSpc>
                    <a:spcPct val="114000"/>
                  </a:lnSpc>
                  <a:buFont typeface="+mj-ea"/>
                  <a:buAutoNum type="circleNumDbPlain"/>
                </a:pPr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The trials are identical, and each trial can result in one of two possible outcomes called success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𝑆</m:t>
                    </m:r>
                  </m:oMath>
                </a14:m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) or failure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𝐹</m:t>
                    </m:r>
                  </m:oMath>
                </a14:m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).</a:t>
                </a:r>
              </a:p>
              <a:p>
                <a:pPr marL="1076325" indent="-355600">
                  <a:lnSpc>
                    <a:spcPct val="114000"/>
                  </a:lnSpc>
                  <a:buFont typeface="+mj-ea"/>
                  <a:buAutoNum type="circleNumDbPlain"/>
                </a:pPr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The trials are independent, so the outcome on any particular trial does not affect the other outcomes.</a:t>
                </a:r>
              </a:p>
              <a:p>
                <a:pPr marL="1076325" indent="-355600">
                  <a:lnSpc>
                    <a:spcPct val="114000"/>
                  </a:lnSpc>
                  <a:buFont typeface="+mj-ea"/>
                  <a:buAutoNum type="circleNumDbPlain"/>
                </a:pPr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The probability of success, called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𝑝</m:t>
                    </m:r>
                  </m:oMath>
                </a14:m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, does not vary from trial to trial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A count of the total number of successes in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n-US" altLang="ko-KR" sz="2000" dirty="0">
                    <a:latin typeface="+mn-ea"/>
                    <a:cs typeface="Tahoma" panose="020B0604030504040204" pitchFamily="34" charset="0"/>
                  </a:rPr>
                  <a:t> trials of a binomial experiment is a binomial random variable with </a:t>
                </a:r>
                <a:r>
                  <a:rPr lang="en-US" altLang="ko-KR" sz="2000" dirty="0" err="1">
                    <a:latin typeface="+mn-ea"/>
                    <a:cs typeface="Tahoma" panose="020B0604030504040204" pitchFamily="34" charset="0"/>
                  </a:rPr>
                  <a:t>pmf</a:t>
                </a:r>
                <a:endParaRPr lang="en-US" altLang="ko-KR" sz="2000" dirty="0">
                  <a:latin typeface="+mn-ea"/>
                  <a:cs typeface="Tahoma" panose="020B0604030504040204" pitchFamily="34" charset="0"/>
                </a:endParaRPr>
              </a:p>
              <a:p>
                <a:pPr marL="720725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=0, 1, 2, ⋯,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720725" indent="0">
                  <a:lnSpc>
                    <a:spcPct val="114000"/>
                  </a:lnSpc>
                  <a:buNone/>
                </a:pPr>
                <a:r>
                  <a:rPr lang="en-US" altLang="ko-KR" sz="2000" dirty="0">
                    <a:ea typeface="굴림" panose="020B0600000101010101" pitchFamily="50" charset="-127"/>
                  </a:rPr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ea typeface="굴림" panose="020B0600000101010101" pitchFamily="50" charset="-127"/>
                  </a:rPr>
                  <a:t>  :  number of possible </a:t>
                </a:r>
                <a:r>
                  <a:rPr lang="en-US" altLang="ko-KR" sz="2000" dirty="0" err="1">
                    <a:ea typeface="굴림" panose="020B0600000101010101" pitchFamily="50" charset="-127"/>
                  </a:rPr>
                  <a:t>occurances</a:t>
                </a:r>
                <a:r>
                  <a:rPr lang="en-US" altLang="ko-KR" sz="2000" dirty="0">
                    <a:ea typeface="굴림" panose="020B0600000101010101" pitchFamily="50" charset="-127"/>
                  </a:rPr>
                  <a:t>     </a:t>
                </a:r>
                <a:r>
                  <a:rPr lang="en-US" altLang="ko-KR" sz="2000" dirty="0" err="1">
                    <a:ea typeface="굴림" panose="020B0600000101010101" pitchFamily="50" charset="-127"/>
                  </a:rPr>
                  <a:t>xoxxoxoxxo</a:t>
                </a:r>
                <a:r>
                  <a:rPr lang="en-US" altLang="ko-KR" sz="2000" dirty="0">
                    <a:ea typeface="굴림" panose="020B0600000101010101" pitchFamily="50" charset="-127"/>
                  </a:rPr>
                  <a:t>,   </a:t>
                </a:r>
                <a:r>
                  <a:rPr lang="en-US" altLang="ko-KR" sz="2000" dirty="0" err="1">
                    <a:ea typeface="굴림" panose="020B0600000101010101" pitchFamily="50" charset="-127"/>
                  </a:rPr>
                  <a:t>oxxxoxoxxo</a:t>
                </a:r>
                <a:endParaRPr lang="en-US" altLang="ko-KR" sz="2000" dirty="0">
                  <a:ea typeface="굴림" panose="020B0600000101010101" pitchFamily="50" charset="-127"/>
                </a:endParaRPr>
              </a:p>
              <a:p>
                <a:pPr marL="720725" indent="0">
                  <a:lnSpc>
                    <a:spcPct val="114000"/>
                  </a:lnSpc>
                  <a:buNone/>
                </a:pPr>
                <a:endParaRPr lang="en-US" altLang="ko-KR" sz="2000" dirty="0">
                  <a:ea typeface="굴림" panose="020B0600000101010101" pitchFamily="50" charset="-127"/>
                </a:endParaRPr>
              </a:p>
              <a:p>
                <a:pPr marL="720725" indent="0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720725" indent="0">
                  <a:lnSpc>
                    <a:spcPct val="114000"/>
                  </a:lnSpc>
                  <a:buNone/>
                </a:pPr>
                <a:endParaRPr lang="en-US" altLang="ko-KR" sz="2000" dirty="0">
                  <a:ea typeface="굴림" panose="020B0600000101010101" pitchFamily="50" charset="-127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81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701" y="1367554"/>
                <a:ext cx="10001755" cy="4911866"/>
              </a:xfrm>
              <a:blipFill>
                <a:blip r:embed="rId2"/>
                <a:stretch>
                  <a:fillRect l="-609" t="-868" r="-1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050856" y="423582"/>
            <a:ext cx="7772400" cy="514350"/>
          </a:xfrm>
        </p:spPr>
        <p:txBody>
          <a:bodyPr>
            <a:normAutofit fontScale="90000"/>
          </a:bodyPr>
          <a:lstStyle/>
          <a:p>
            <a:pPr marL="1343025" indent="-1343025" algn="l"/>
            <a:r>
              <a:rPr lang="en-US" altLang="ko-KR" sz="3200" dirty="0">
                <a:latin typeface="+mn-ea"/>
                <a:ea typeface="+mn-ea"/>
                <a:cs typeface="Tahoma" panose="020B0604030504040204" pitchFamily="34" charset="0"/>
              </a:rPr>
              <a:t>Binomial Probability Distribution</a:t>
            </a:r>
            <a:endParaRPr lang="ko-KR" altLang="en-US" sz="3200" dirty="0"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98431"/>
                <a:ext cx="10813143" cy="5350099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https://llc.stat.purdue.edu/2014/41600/notes/prob1805.pdf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Let X and Y be independent Poisson random variables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  so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  since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are independent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)!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2200" dirty="0"/>
                              <m:t> 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2200" dirty="0"/>
                  <a:t>  using binomial expansion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200" dirty="0"/>
                  <a:t> follows Poisson distribution.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98431"/>
                <a:ext cx="10813143" cy="5350099"/>
              </a:xfrm>
              <a:blipFill>
                <a:blip r:embed="rId2"/>
                <a:stretch>
                  <a:fillRect l="-733" t="-1367" b="-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+mj-ea"/>
              </a:rPr>
              <a:t>Sums of independent Poisson random variables</a:t>
            </a:r>
            <a:endParaRPr lang="ko-KR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640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98432"/>
                <a:ext cx="11157959" cy="4653234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hlinkClick r:id="rId2"/>
                  </a:rPr>
                  <a:t>https://www.probabilitycourse.com/chapter6/6_1_3_moment_functions.php</a:t>
                </a:r>
                <a:r>
                  <a:rPr lang="en-US" altLang="ko-KR" sz="2200" dirty="0"/>
                  <a:t> (example 6.6)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Theorem. Moment generating function of a Poisson random variable X is</a:t>
                </a:r>
              </a:p>
              <a:p>
                <a:pPr marL="0" indent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𝑡𝑋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−∞&lt;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Proof)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𝑡𝑋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 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 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98432"/>
                <a:ext cx="11157959" cy="4653234"/>
              </a:xfrm>
              <a:blipFill>
                <a:blip r:embed="rId3"/>
                <a:stretch>
                  <a:fillRect l="-710" t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+mj-ea"/>
              </a:rPr>
              <a:t>Moment generating function of independent Poisson random variables**</a:t>
            </a:r>
            <a:endParaRPr lang="ko-KR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303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244" y="1552478"/>
            <a:ext cx="7629525" cy="397192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5607" y="348953"/>
            <a:ext cx="10972800" cy="84745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https://en.wikipedia.org/wiki/Moment-generating_function**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005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98432"/>
                <a:ext cx="10813143" cy="4653234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https://stats.stackexchange.com/questions/34956/proof-that-moment-generating-functions-uniquely-determine-probability-distributi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If two distributions have the same moment generating function, then they are identical at almost all points. That is, if for all values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2200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Then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for all values of x (or equivalently X and Y have the same distribution)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98432"/>
                <a:ext cx="10813143" cy="4653234"/>
              </a:xfrm>
              <a:blipFill>
                <a:blip r:embed="rId2"/>
                <a:stretch>
                  <a:fillRect l="-733" t="-785" r="-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+mj-ea"/>
              </a:rPr>
              <a:t>Important Properties of moment generating function**</a:t>
            </a:r>
            <a:endParaRPr lang="ko-KR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826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98432"/>
                <a:ext cx="10813143" cy="4653234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hlinkClick r:id="rId2"/>
                  </a:rPr>
                  <a:t>http://www.milefoot.com/math/stat/rv-moments.htm</a:t>
                </a:r>
                <a:endParaRPr lang="en-US" altLang="ko-KR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Calculations of moments</a:t>
                </a:r>
              </a:p>
              <a:p>
                <a:pPr marL="0" indent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altLang="ko-KR" sz="2200" b="0" dirty="0"/>
              </a:p>
              <a:p>
                <a:pPr marL="0" indent="0">
                  <a:buNone/>
                </a:pPr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𝑡𝑋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3!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+⋯+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+⋯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𝑡𝐸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𝑡𝐸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98432"/>
                <a:ext cx="10813143" cy="4653234"/>
              </a:xfrm>
              <a:blipFill>
                <a:blip r:embed="rId3"/>
                <a:stretch>
                  <a:fillRect l="-338" t="-10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+mj-ea"/>
              </a:rPr>
              <a:t>Important Properties of moment generating function**</a:t>
            </a:r>
            <a:endParaRPr lang="ko-KR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260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98432"/>
                <a:ext cx="10813143" cy="4653234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Calculations of moments</a:t>
                </a:r>
              </a:p>
              <a:p>
                <a:pPr marL="0" indent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altLang="ko-KR" sz="2200" b="0" dirty="0"/>
              </a:p>
              <a:p>
                <a:pPr marL="0" indent="0">
                  <a:buNone/>
                </a:pPr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𝑡𝑥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+⋯+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𝑡𝐸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𝑡𝐸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98432"/>
                <a:ext cx="10813143" cy="4653234"/>
              </a:xfrm>
              <a:blipFill>
                <a:blip r:embed="rId2"/>
                <a:stretch>
                  <a:fillRect l="-225" t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+mj-ea"/>
              </a:rPr>
              <a:t>Important Properties of moment generating function**</a:t>
            </a:r>
            <a:endParaRPr lang="ko-KR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339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98431"/>
                <a:ext cx="10813143" cy="5218499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hlinkClick r:id="rId2"/>
                  </a:rPr>
                  <a:t>https://online.stat.psu.edu/stat414/node/83/</a:t>
                </a:r>
                <a:endParaRPr lang="en-US" altLang="ko-KR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The mean of a Poisson random variable X is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b="0" dirty="0"/>
                  <a:t>	     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The variance  of a Poisson random variable X is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ko-KR" altLang="en-US" sz="2200" dirty="0"/>
                  <a:t> </a:t>
                </a: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98431"/>
                <a:ext cx="10813143" cy="5218499"/>
              </a:xfrm>
              <a:blipFill>
                <a:blip r:embed="rId3"/>
                <a:stretch>
                  <a:fillRect l="-225" t="-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+mj-ea"/>
              </a:rPr>
              <a:t>Mean and variance of Poisson distribution**</a:t>
            </a:r>
            <a:endParaRPr lang="ko-KR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971317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3074</TotalTime>
  <Words>943</Words>
  <Application>Microsoft Office PowerPoint</Application>
  <PresentationFormat>와이드스크린</PresentationFormat>
  <Paragraphs>116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Binomial  R.V. Mean and Variance</vt:lpstr>
      <vt:lpstr>Binomial Probability Distribution</vt:lpstr>
      <vt:lpstr>Sums of independent Poisson random variables</vt:lpstr>
      <vt:lpstr>Moment generating function of independent Poisson random variables**</vt:lpstr>
      <vt:lpstr>https://en.wikipedia.org/wiki/Moment-generating_function**</vt:lpstr>
      <vt:lpstr>Important Properties of moment generating function**</vt:lpstr>
      <vt:lpstr>Important Properties of moment generating function**</vt:lpstr>
      <vt:lpstr>Important Properties of moment generating function**</vt:lpstr>
      <vt:lpstr>Mean and variance of Poisson distribution**</vt:lpstr>
      <vt:lpstr>Sums of independent random variables**</vt:lpstr>
      <vt:lpstr>Sums of independent Poisson random variables**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224</cp:revision>
  <dcterms:created xsi:type="dcterms:W3CDTF">2017-06-22T04:03:47Z</dcterms:created>
  <dcterms:modified xsi:type="dcterms:W3CDTF">2022-03-13T23:21:36Z</dcterms:modified>
</cp:coreProperties>
</file>