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
  </p:notesMasterIdLst>
  <p:sldIdLst>
    <p:sldId id="369" r:id="rId2"/>
    <p:sldId id="382" r:id="rId3"/>
    <p:sldId id="383" r:id="rId4"/>
    <p:sldId id="404" r:id="rId5"/>
    <p:sldId id="384" r:id="rId6"/>
    <p:sldId id="385" r:id="rId7"/>
    <p:sldId id="386"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varScale="1">
        <p:scale>
          <a:sx n="75" d="100"/>
          <a:sy n="75" d="100"/>
        </p:scale>
        <p:origin x="66" y="84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31019-3A3A-42AD-B17A-34D09AF9C749}" type="datetimeFigureOut">
              <a:rPr lang="ko-KR" altLang="en-US" smtClean="0"/>
              <a:t>2022-03-14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DD68D-3BE2-477E-95F4-4FA8BA1368C0}" type="slidenum">
              <a:rPr lang="ko-KR" altLang="en-US" smtClean="0"/>
              <a:t>‹#›</a:t>
            </a:fld>
            <a:endParaRPr lang="ko-KR" altLang="en-US"/>
          </a:p>
        </p:txBody>
      </p:sp>
    </p:spTree>
    <p:extLst>
      <p:ext uri="{BB962C8B-B14F-4D97-AF65-F5344CB8AC3E}">
        <p14:creationId xmlns:p14="http://schemas.microsoft.com/office/powerpoint/2010/main" val="2367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36" name="Rectangle 35"/>
          <p:cNvSpPr/>
          <p:nvPr/>
        </p:nvSpPr>
        <p:spPr bwMode="gray">
          <a:xfrm>
            <a:off x="0" y="1929384"/>
            <a:ext cx="12192000" cy="49286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8" name="Picture 46" descr="2.png"/>
          <p:cNvPicPr>
            <a:picLocks noChangeAspect="1"/>
          </p:cNvPicPr>
          <p:nvPr/>
        </p:nvPicPr>
        <p:blipFill>
          <a:blip r:embed="rId2">
            <a:duotone>
              <a:schemeClr val="bg2">
                <a:shade val="45000"/>
                <a:satMod val="135000"/>
              </a:schemeClr>
              <a:prstClr val="white"/>
            </a:duotone>
          </a:blip>
          <a:srcRect r="165" b="15496"/>
          <a:stretch>
            <a:fillRect/>
          </a:stretch>
        </p:blipFill>
        <p:spPr bwMode="gray">
          <a:xfrm>
            <a:off x="6762756" y="3571876"/>
            <a:ext cx="4956121" cy="3286124"/>
          </a:xfrm>
          <a:prstGeom prst="rect">
            <a:avLst/>
          </a:prstGeom>
          <a:noFill/>
          <a:ln>
            <a:noFill/>
          </a:ln>
        </p:spPr>
      </p:pic>
      <p:sp>
        <p:nvSpPr>
          <p:cNvPr id="3" name="Subtitle 2"/>
          <p:cNvSpPr>
            <a:spLocks noGrp="1"/>
          </p:cNvSpPr>
          <p:nvPr>
            <p:ph type="subTitle" idx="1"/>
          </p:nvPr>
        </p:nvSpPr>
        <p:spPr bwMode="black">
          <a:xfrm>
            <a:off x="1011936" y="786384"/>
            <a:ext cx="8534400" cy="841248"/>
          </a:xfrm>
        </p:spPr>
        <p:txBody>
          <a:bodyPr anchor="ctr">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20"/>
          <p:cNvGrpSpPr/>
          <p:nvPr/>
        </p:nvGrpSpPr>
        <p:grpSpPr bwMode="gray">
          <a:xfrm>
            <a:off x="9790176" y="740664"/>
            <a:ext cx="984069" cy="1640146"/>
            <a:chOff x="6869341" y="609600"/>
            <a:chExt cx="738052" cy="1640146"/>
          </a:xfrm>
        </p:grpSpPr>
        <p:sp>
          <p:nvSpPr>
            <p:cNvPr id="20" name="Rectangle 19"/>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userDrawn="1"/>
          </p:nvGrpSpPr>
          <p:grpSpPr bwMode="gray">
            <a:xfrm>
              <a:off x="6869341" y="609600"/>
              <a:ext cx="586829" cy="1640146"/>
              <a:chOff x="6850291" y="609600"/>
              <a:chExt cx="586829" cy="1640146"/>
            </a:xfrm>
          </p:grpSpPr>
          <p:sp>
            <p:nvSpPr>
              <p:cNvPr id="17" name="Rectangle 16"/>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9" name="Group 26"/>
          <p:cNvGrpSpPr/>
          <p:nvPr/>
        </p:nvGrpSpPr>
        <p:grpSpPr bwMode="gray">
          <a:xfrm>
            <a:off x="10594849" y="1106424"/>
            <a:ext cx="1005068" cy="1637570"/>
            <a:chOff x="7946136" y="1106424"/>
            <a:chExt cx="753801" cy="1637570"/>
          </a:xfrm>
        </p:grpSpPr>
        <p:sp>
          <p:nvSpPr>
            <p:cNvPr id="23" name="Rectangle 2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41"/>
          <p:cNvGrpSpPr/>
          <p:nvPr/>
        </p:nvGrpSpPr>
        <p:grpSpPr bwMode="gray">
          <a:xfrm>
            <a:off x="0" y="1810512"/>
            <a:ext cx="12192000" cy="120460"/>
            <a:chOff x="0" y="1810512"/>
            <a:chExt cx="9144000" cy="120460"/>
          </a:xfrm>
        </p:grpSpPr>
        <p:cxnSp>
          <p:nvCxnSpPr>
            <p:cNvPr id="32" name="Straight Connector 3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778718" y="2100960"/>
            <a:ext cx="1500199" cy="1889313"/>
            <a:chOff x="42" y="4085"/>
            <a:chExt cx="224" cy="224"/>
          </a:xfrm>
          <a:solidFill>
            <a:srgbClr val="F8F7F3">
              <a:alpha val="30196"/>
            </a:srgbClr>
          </a:solidFill>
        </p:grpSpPr>
        <p:sp>
          <p:nvSpPr>
            <p:cNvPr id="4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4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ctrTitle"/>
          </p:nvPr>
        </p:nvSpPr>
        <p:spPr>
          <a:xfrm>
            <a:off x="914400" y="3273552"/>
            <a:ext cx="10363200" cy="1470025"/>
          </a:xfrm>
        </p:spPr>
        <p:txBody>
          <a:bodyPr>
            <a:normAutofit/>
          </a:bodyPr>
          <a:lstStyle>
            <a:lvl1pPr>
              <a:defRPr sz="4400"/>
            </a:lvl1pPr>
          </a:lstStyle>
          <a:p>
            <a:r>
              <a:rPr lang="ko-KR" altLang="en-US"/>
              <a:t>마스터 제목 스타일 편집</a:t>
            </a:r>
            <a:endParaRPr lang="en-US"/>
          </a:p>
        </p:txBody>
      </p:sp>
    </p:spTree>
    <p:extLst>
      <p:ext uri="{BB962C8B-B14F-4D97-AF65-F5344CB8AC3E}">
        <p14:creationId xmlns:p14="http://schemas.microsoft.com/office/powerpoint/2010/main" val="337095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
        <p:nvSpPr>
          <p:cNvPr id="7" name="Rectangle 6"/>
          <p:cNvSpPr/>
          <p:nvPr/>
        </p:nvSpPr>
        <p:spPr bwMode="gray">
          <a:xfrm>
            <a:off x="0" y="0"/>
            <a:ext cx="12192000" cy="13898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7"/>
          <p:cNvGrpSpPr/>
          <p:nvPr/>
        </p:nvGrpSpPr>
        <p:grpSpPr bwMode="gray">
          <a:xfrm>
            <a:off x="0" y="1380744"/>
            <a:ext cx="12192000" cy="120460"/>
            <a:chOff x="0" y="1810512"/>
            <a:chExt cx="9144000" cy="120460"/>
          </a:xfrm>
        </p:grpSpPr>
        <p:cxnSp>
          <p:nvCxnSpPr>
            <p:cNvPr id="9" name="Straight Connector 8"/>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Vertical Text Placeholder 14"/>
          <p:cNvSpPr>
            <a:spLocks noGrp="1"/>
          </p:cNvSpPr>
          <p:nvPr>
            <p:ph type="body" orient="vert" sz="quarter" idx="13"/>
          </p:nvPr>
        </p:nvSpPr>
        <p:spPr>
          <a:xfrm>
            <a:off x="609600" y="1719072"/>
            <a:ext cx="10972800" cy="452628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2" name="Title 11"/>
          <p:cNvSpPr>
            <a:spLocks noGrp="1"/>
          </p:cNvSpPr>
          <p:nvPr>
            <p:ph type="title"/>
          </p:nvPr>
        </p:nvSpPr>
        <p:spPr>
          <a:xfrm>
            <a:off x="609600" y="2286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44586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bg>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3" name="Group 8"/>
          <p:cNvGrpSpPr/>
          <p:nvPr/>
        </p:nvGrpSpPr>
        <p:grpSpPr bwMode="gray">
          <a:xfrm>
            <a:off x="10692384" y="246889"/>
            <a:ext cx="1426464" cy="490035"/>
            <a:chOff x="8019288" y="246888"/>
            <a:chExt cx="1069848" cy="490035"/>
          </a:xfrm>
        </p:grpSpPr>
        <p:sp>
          <p:nvSpPr>
            <p:cNvPr id="10" name="Freeform 9"/>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2" name="Vertical Title 1"/>
          <p:cNvSpPr>
            <a:spLocks noGrp="1"/>
          </p:cNvSpPr>
          <p:nvPr>
            <p:ph type="title" orient="vert"/>
          </p:nvPr>
        </p:nvSpPr>
        <p:spPr bwMode="gray">
          <a:xfrm>
            <a:off x="9339072" y="429768"/>
            <a:ext cx="1999488" cy="5824728"/>
          </a:xfrm>
        </p:spPr>
        <p:txBody>
          <a:bodyPr vert="eaVert"/>
          <a:lstStyle/>
          <a:p>
            <a:r>
              <a:rPr lang="ko-KR" altLang="en-US"/>
              <a:t>마스터 제목 스타일 편집</a:t>
            </a:r>
            <a:endParaRPr lang="en-US"/>
          </a:p>
        </p:txBody>
      </p:sp>
      <p:sp>
        <p:nvSpPr>
          <p:cNvPr id="4" name="Date Placeholder 3"/>
          <p:cNvSpPr>
            <a:spLocks noGrp="1"/>
          </p:cNvSpPr>
          <p:nvPr>
            <p:ph type="dt" sz="half" idx="10"/>
          </p:nvPr>
        </p:nvSpPr>
        <p:spPr bwMode="gray"/>
        <p:txBody>
          <a:body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355EBF62-9323-4D59-9AF8-529A6203A8EB}" type="slidenum">
              <a:rPr lang="ko-KR" altLang="en-US" smtClean="0"/>
              <a:t>‹#›</a:t>
            </a:fld>
            <a:endParaRPr lang="ko-KR" altLang="en-US"/>
          </a:p>
        </p:txBody>
      </p:sp>
      <p:sp>
        <p:nvSpPr>
          <p:cNvPr id="14" name="Vertical Text Placeholder 13"/>
          <p:cNvSpPr>
            <a:spLocks noGrp="1"/>
          </p:cNvSpPr>
          <p:nvPr>
            <p:ph type="body" orient="vert" sz="quarter" idx="13"/>
          </p:nvPr>
        </p:nvSpPr>
        <p:spPr bwMode="gray">
          <a:xfrm>
            <a:off x="609600" y="429768"/>
            <a:ext cx="8534400" cy="58247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Tree>
    <p:extLst>
      <p:ext uri="{BB962C8B-B14F-4D97-AF65-F5344CB8AC3E}">
        <p14:creationId xmlns:p14="http://schemas.microsoft.com/office/powerpoint/2010/main" val="325549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11"/>
          </p:nvPr>
        </p:nvSpPr>
        <p:spPr/>
        <p:txBody>
          <a:bodyPr/>
          <a:lstStyle/>
          <a:p>
            <a:endParaRPr lang="ko-KR" altLang="en-US"/>
          </a:p>
        </p:txBody>
      </p:sp>
      <p:cxnSp>
        <p:nvCxnSpPr>
          <p:cNvPr id="7" name="Straight Connector 6"/>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nvGrpSpPr>
          <p:cNvPr id="2" name="Group 277"/>
          <p:cNvGrpSpPr>
            <a:grpSpLocks/>
          </p:cNvGrpSpPr>
          <p:nvPr/>
        </p:nvGrpSpPr>
        <p:grpSpPr bwMode="gray">
          <a:xfrm rot="5400000">
            <a:off x="568452" y="67056"/>
            <a:ext cx="996696" cy="1292352"/>
            <a:chOff x="42" y="4085"/>
            <a:chExt cx="224" cy="224"/>
          </a:xfrm>
          <a:solidFill>
            <a:schemeClr val="bg2">
              <a:lumMod val="75000"/>
              <a:alpha val="30196"/>
            </a:schemeClr>
          </a:solidFill>
        </p:grpSpPr>
        <p:sp>
          <p:nvSpPr>
            <p:cNvPr id="10"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1"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2" name="Rectangle 11"/>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8"/>
          <p:cNvGrpSpPr/>
          <p:nvPr/>
        </p:nvGrpSpPr>
        <p:grpSpPr bwMode="gray">
          <a:xfrm>
            <a:off x="10692384" y="246889"/>
            <a:ext cx="1426464" cy="490035"/>
            <a:chOff x="8019288" y="246888"/>
            <a:chExt cx="1069848" cy="490035"/>
          </a:xfrm>
        </p:grpSpPr>
        <p:sp>
          <p:nvSpPr>
            <p:cNvPr id="15" name="Freeform 14"/>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3" name="Content Placeholder 2"/>
          <p:cNvSpPr>
            <a:spLocks noGrp="1"/>
          </p:cNvSpPr>
          <p:nvPr>
            <p:ph idx="1"/>
          </p:nvPr>
        </p:nvSpPr>
        <p:spPr>
          <a:xfrm>
            <a:off x="609601" y="1600201"/>
            <a:ext cx="10813143" cy="452596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9" name="Title 18"/>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424139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19" name="Rectangle 18"/>
          <p:cNvSpPr/>
          <p:nvPr/>
        </p:nvSpPr>
        <p:spPr bwMode="gray">
          <a:xfrm>
            <a:off x="0" y="4718304"/>
            <a:ext cx="12192000" cy="17282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2999232"/>
            <a:ext cx="8388096" cy="1499616"/>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7" name="Group 6"/>
          <p:cNvGrpSpPr/>
          <p:nvPr/>
        </p:nvGrpSpPr>
        <p:grpSpPr bwMode="gray">
          <a:xfrm>
            <a:off x="9448800" y="3465576"/>
            <a:ext cx="984069" cy="1640146"/>
            <a:chOff x="6869341" y="609600"/>
            <a:chExt cx="738052" cy="1640146"/>
          </a:xfrm>
        </p:grpSpPr>
        <p:sp>
          <p:nvSpPr>
            <p:cNvPr id="8" name="Rectangle 7"/>
            <p:cNvSpPr/>
            <p:nvPr userDrawn="1"/>
          </p:nvSpPr>
          <p:spPr bwMode="gray">
            <a:xfrm rot="360000">
              <a:off x="7397081" y="748488"/>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Group 18"/>
            <p:cNvGrpSpPr/>
            <p:nvPr userDrawn="1"/>
          </p:nvGrpSpPr>
          <p:grpSpPr bwMode="gray">
            <a:xfrm>
              <a:off x="6869341" y="609600"/>
              <a:ext cx="586829" cy="1640146"/>
              <a:chOff x="6850291" y="609600"/>
              <a:chExt cx="586829" cy="1640146"/>
            </a:xfrm>
          </p:grpSpPr>
          <p:sp>
            <p:nvSpPr>
              <p:cNvPr id="10" name="Rectangle 9"/>
              <p:cNvSpPr/>
              <p:nvPr userDrawn="1"/>
            </p:nvSpPr>
            <p:spPr bwMode="gray">
              <a:xfrm rot="360000">
                <a:off x="6934200" y="609600"/>
                <a:ext cx="502920"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userDrawn="1"/>
            </p:nvSpPr>
            <p:spPr bwMode="gray">
              <a:xfrm rot="360000">
                <a:off x="6850291" y="1179898"/>
                <a:ext cx="502920" cy="1069848"/>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2" name="Group 11"/>
          <p:cNvGrpSpPr/>
          <p:nvPr/>
        </p:nvGrpSpPr>
        <p:grpSpPr bwMode="gray">
          <a:xfrm>
            <a:off x="10277857" y="3831336"/>
            <a:ext cx="1005068" cy="1637570"/>
            <a:chOff x="7946136" y="1106424"/>
            <a:chExt cx="753801" cy="1637570"/>
          </a:xfrm>
        </p:grpSpPr>
        <p:sp>
          <p:nvSpPr>
            <p:cNvPr id="13" name="Rectangle 12"/>
            <p:cNvSpPr/>
            <p:nvPr userDrawn="1"/>
          </p:nvSpPr>
          <p:spPr bwMode="gray">
            <a:xfrm rot="600000">
              <a:off x="8489625" y="1245312"/>
              <a:ext cx="210312" cy="1444752"/>
            </a:xfrm>
            <a:prstGeom prst="rect">
              <a:avLst/>
            </a:prstGeom>
            <a:gradFill>
              <a:gsLst>
                <a:gs pos="0">
                  <a:schemeClr val="bg1">
                    <a:lumMod val="50000"/>
                  </a:schemeClr>
                </a:gs>
                <a:gs pos="35000">
                  <a:schemeClr val="bg1">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600000">
              <a:off x="8083296" y="1106424"/>
              <a:ext cx="502920"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bwMode="gray">
            <a:xfrm rot="600000">
              <a:off x="7946136" y="1674146"/>
              <a:ext cx="502920" cy="1069848"/>
            </a:xfrm>
            <a:prstGeom prst="rect">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9"/>
          <p:cNvGrpSpPr/>
          <p:nvPr/>
        </p:nvGrpSpPr>
        <p:grpSpPr bwMode="gray">
          <a:xfrm>
            <a:off x="0" y="4575048"/>
            <a:ext cx="12192000" cy="120460"/>
            <a:chOff x="0" y="1810512"/>
            <a:chExt cx="9144000" cy="120460"/>
          </a:xfrm>
        </p:grpSpPr>
        <p:cxnSp>
          <p:nvCxnSpPr>
            <p:cNvPr id="16" name="Straight Connector 15"/>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21" name="Group 277"/>
          <p:cNvGrpSpPr>
            <a:grpSpLocks/>
          </p:cNvGrpSpPr>
          <p:nvPr/>
        </p:nvGrpSpPr>
        <p:grpSpPr bwMode="gray">
          <a:xfrm rot="5400000">
            <a:off x="605028" y="4872228"/>
            <a:ext cx="1069848" cy="1328928"/>
            <a:chOff x="42" y="4085"/>
            <a:chExt cx="224" cy="224"/>
          </a:xfrm>
          <a:solidFill>
            <a:schemeClr val="bg2">
              <a:alpha val="70000"/>
            </a:schemeClr>
          </a:solidFill>
        </p:grpSpPr>
        <p:sp>
          <p:nvSpPr>
            <p:cNvPr id="22"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23"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2" name="Title 1"/>
          <p:cNvSpPr>
            <a:spLocks noGrp="1"/>
          </p:cNvSpPr>
          <p:nvPr>
            <p:ph type="title"/>
          </p:nvPr>
        </p:nvSpPr>
        <p:spPr>
          <a:xfrm>
            <a:off x="1999488" y="4855465"/>
            <a:ext cx="9314688" cy="1362075"/>
          </a:xfrm>
        </p:spPr>
        <p:txBody>
          <a:bodyPr anchor="ctr"/>
          <a:lstStyle>
            <a:lvl1pPr algn="l">
              <a:defRPr sz="4000" b="1" cap="all"/>
            </a:lvl1pPr>
          </a:lstStyle>
          <a:p>
            <a:r>
              <a:rPr lang="ko-KR" altLang="en-US"/>
              <a:t>마스터 제목 스타일 편집</a:t>
            </a:r>
            <a:endParaRPr lang="en-US"/>
          </a:p>
        </p:txBody>
      </p:sp>
    </p:spTree>
    <p:extLst>
      <p:ext uri="{BB962C8B-B14F-4D97-AF65-F5344CB8AC3E}">
        <p14:creationId xmlns:p14="http://schemas.microsoft.com/office/powerpoint/2010/main" val="11058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0560"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5998464" y="1600199"/>
            <a:ext cx="5145024"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cxnSp>
        <p:nvCxnSpPr>
          <p:cNvPr id="14" name="Straight Connector 13"/>
          <p:cNvCxnSpPr/>
          <p:nvPr/>
        </p:nvCxnSpPr>
        <p:spPr bwMode="gray">
          <a:xfrm>
            <a:off x="0" y="1316736"/>
            <a:ext cx="11436096"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15" name="Title 14"/>
          <p:cNvSpPr>
            <a:spLocks noGrp="1"/>
          </p:cNvSpPr>
          <p:nvPr>
            <p:ph type="title"/>
          </p:nvPr>
        </p:nvSpPr>
        <p:spPr>
          <a:xfrm>
            <a:off x="609600" y="152400"/>
            <a:ext cx="10972800" cy="1143000"/>
          </a:xfrm>
        </p:spPr>
        <p:txBody>
          <a:bodyPr/>
          <a:lstStyle/>
          <a:p>
            <a:r>
              <a:rPr lang="ko-KR" altLang="en-US"/>
              <a:t>마스터 제목 스타일 편집</a:t>
            </a:r>
            <a:endParaRPr lang="en-US"/>
          </a:p>
        </p:txBody>
      </p:sp>
    </p:spTree>
    <p:extLst>
      <p:ext uri="{BB962C8B-B14F-4D97-AF65-F5344CB8AC3E}">
        <p14:creationId xmlns:p14="http://schemas.microsoft.com/office/powerpoint/2010/main" val="256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0" name="Rectangle 9"/>
          <p:cNvSpPr/>
          <p:nvPr/>
        </p:nvSpPr>
        <p:spPr bwMode="gray">
          <a:xfrm>
            <a:off x="0" y="0"/>
            <a:ext cx="12192000" cy="1143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573024" y="1535113"/>
            <a:ext cx="5242560" cy="639762"/>
          </a:xfrm>
          <a:solidFill>
            <a:srgbClr val="77933C">
              <a:alpha val="20000"/>
            </a:srgbClr>
          </a:solidFill>
          <a:ln>
            <a:solidFill>
              <a:schemeClr val="accent3">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73024"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a:xfrm>
            <a:off x="6376416" y="1535113"/>
            <a:ext cx="5242560" cy="639762"/>
          </a:xfrm>
          <a:solidFill>
            <a:srgbClr val="E46C0A">
              <a:alpha val="20000"/>
            </a:srgbClr>
          </a:solidFill>
          <a:ln>
            <a:solidFill>
              <a:schemeClr val="accent6">
                <a:lumMod val="60000"/>
                <a:lumOff val="40000"/>
              </a:schemeClr>
            </a:solidFill>
          </a:ln>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376416" y="2267712"/>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55EBF62-9323-4D59-9AF8-529A6203A8EB}" type="slidenum">
              <a:rPr lang="ko-KR" altLang="en-US" smtClean="0"/>
              <a:t>‹#›</a:t>
            </a:fld>
            <a:endParaRPr lang="ko-KR" altLang="en-US"/>
          </a:p>
        </p:txBody>
      </p:sp>
      <p:grpSp>
        <p:nvGrpSpPr>
          <p:cNvPr id="2" name="Group 10"/>
          <p:cNvGrpSpPr/>
          <p:nvPr/>
        </p:nvGrpSpPr>
        <p:grpSpPr bwMode="gray">
          <a:xfrm>
            <a:off x="0" y="1143000"/>
            <a:ext cx="12192000" cy="120460"/>
            <a:chOff x="0" y="1810512"/>
            <a:chExt cx="9144000" cy="120460"/>
          </a:xfrm>
        </p:grpSpPr>
        <p:cxnSp>
          <p:nvCxnSpPr>
            <p:cNvPr id="12" name="Straight Connector 11"/>
            <p:cNvCxnSpPr/>
            <p:nvPr userDrawn="1"/>
          </p:nvCxnSpPr>
          <p:spPr bwMode="gray">
            <a:xfrm>
              <a:off x="0" y="1810512"/>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1865376"/>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0" y="1929384"/>
              <a:ext cx="9144000" cy="1588"/>
            </a:xfrm>
            <a:prstGeom prst="line">
              <a:avLst/>
            </a:prstGeom>
            <a:ln w="9525">
              <a:solidFill>
                <a:schemeClr val="bg2">
                  <a:lumMod val="75000"/>
                </a:schemeClr>
              </a:solidFill>
            </a:ln>
            <a:effectLst>
              <a:outerShdw dist="25400" dir="5400000" algn="ctr" rotWithShape="0">
                <a:srgbClr val="000000">
                  <a:alpha val="22000"/>
                </a:srgbClr>
              </a:outerShdw>
            </a:effectLst>
          </p:spPr>
          <p:style>
            <a:lnRef idx="1">
              <a:schemeClr val="accent1"/>
            </a:lnRef>
            <a:fillRef idx="0">
              <a:schemeClr val="accent1"/>
            </a:fillRef>
            <a:effectRef idx="0">
              <a:schemeClr val="accent1"/>
            </a:effectRef>
            <a:fontRef idx="minor">
              <a:schemeClr val="tx1"/>
            </a:fontRef>
          </p:style>
        </p:cxnSp>
      </p:grpSp>
      <p:grpSp>
        <p:nvGrpSpPr>
          <p:cNvPr id="11" name="Group 277"/>
          <p:cNvGrpSpPr>
            <a:grpSpLocks/>
          </p:cNvGrpSpPr>
          <p:nvPr/>
        </p:nvGrpSpPr>
        <p:grpSpPr bwMode="gray">
          <a:xfrm rot="5400000">
            <a:off x="484632" y="39624"/>
            <a:ext cx="932688" cy="1146048"/>
            <a:chOff x="42" y="4085"/>
            <a:chExt cx="224" cy="224"/>
          </a:xfrm>
          <a:solidFill>
            <a:schemeClr val="bg2">
              <a:alpha val="70000"/>
            </a:schemeClr>
          </a:solidFill>
        </p:grpSpPr>
        <p:sp>
          <p:nvSpPr>
            <p:cNvPr id="16" name="Freeform 278"/>
            <p:cNvSpPr>
              <a:spLocks/>
            </p:cNvSpPr>
            <p:nvPr userDrawn="1"/>
          </p:nvSpPr>
          <p:spPr bwMode="gray">
            <a:xfrm>
              <a:off x="89" y="4127"/>
              <a:ext cx="136" cy="142"/>
            </a:xfrm>
            <a:custGeom>
              <a:avLst/>
              <a:gdLst/>
              <a:ahLst/>
              <a:cxnLst>
                <a:cxn ang="0">
                  <a:pos x="226" y="24"/>
                </a:cxn>
                <a:cxn ang="0">
                  <a:pos x="7" y="311"/>
                </a:cxn>
                <a:cxn ang="0">
                  <a:pos x="30" y="389"/>
                </a:cxn>
                <a:cxn ang="0">
                  <a:pos x="124" y="402"/>
                </a:cxn>
                <a:cxn ang="0">
                  <a:pos x="193" y="317"/>
                </a:cxn>
                <a:cxn ang="0">
                  <a:pos x="193" y="524"/>
                </a:cxn>
                <a:cxn ang="0">
                  <a:pos x="276" y="585"/>
                </a:cxn>
                <a:cxn ang="0">
                  <a:pos x="363" y="522"/>
                </a:cxn>
                <a:cxn ang="0">
                  <a:pos x="363" y="305"/>
                </a:cxn>
                <a:cxn ang="0">
                  <a:pos x="447" y="405"/>
                </a:cxn>
                <a:cxn ang="0">
                  <a:pos x="534" y="398"/>
                </a:cxn>
                <a:cxn ang="0">
                  <a:pos x="562" y="320"/>
                </a:cxn>
                <a:cxn ang="0">
                  <a:pos x="331" y="17"/>
                </a:cxn>
                <a:cxn ang="0">
                  <a:pos x="280" y="2"/>
                </a:cxn>
                <a:cxn ang="0">
                  <a:pos x="226" y="24"/>
                </a:cxn>
              </a:cxnLst>
              <a:rect l="0" t="0" r="r" b="b"/>
              <a:pathLst>
                <a:path w="562" h="587">
                  <a:moveTo>
                    <a:pt x="226" y="24"/>
                  </a:moveTo>
                  <a:cubicBezTo>
                    <a:pt x="181" y="76"/>
                    <a:pt x="40" y="250"/>
                    <a:pt x="7" y="311"/>
                  </a:cubicBezTo>
                  <a:cubicBezTo>
                    <a:pt x="0" y="350"/>
                    <a:pt x="11" y="361"/>
                    <a:pt x="30" y="389"/>
                  </a:cubicBezTo>
                  <a:cubicBezTo>
                    <a:pt x="49" y="417"/>
                    <a:pt x="87" y="422"/>
                    <a:pt x="124" y="402"/>
                  </a:cubicBezTo>
                  <a:lnTo>
                    <a:pt x="193" y="317"/>
                  </a:lnTo>
                  <a:lnTo>
                    <a:pt x="193" y="524"/>
                  </a:lnTo>
                  <a:cubicBezTo>
                    <a:pt x="207" y="569"/>
                    <a:pt x="248" y="585"/>
                    <a:pt x="276" y="585"/>
                  </a:cubicBezTo>
                  <a:cubicBezTo>
                    <a:pt x="315" y="587"/>
                    <a:pt x="350" y="568"/>
                    <a:pt x="363" y="522"/>
                  </a:cubicBezTo>
                  <a:lnTo>
                    <a:pt x="363" y="305"/>
                  </a:lnTo>
                  <a:lnTo>
                    <a:pt x="447" y="405"/>
                  </a:lnTo>
                  <a:cubicBezTo>
                    <a:pt x="475" y="420"/>
                    <a:pt x="515" y="412"/>
                    <a:pt x="534" y="398"/>
                  </a:cubicBezTo>
                  <a:cubicBezTo>
                    <a:pt x="553" y="384"/>
                    <a:pt x="562" y="357"/>
                    <a:pt x="562" y="320"/>
                  </a:cubicBezTo>
                  <a:cubicBezTo>
                    <a:pt x="446" y="168"/>
                    <a:pt x="331" y="17"/>
                    <a:pt x="331" y="17"/>
                  </a:cubicBezTo>
                  <a:cubicBezTo>
                    <a:pt x="303" y="0"/>
                    <a:pt x="296" y="2"/>
                    <a:pt x="280" y="2"/>
                  </a:cubicBezTo>
                  <a:cubicBezTo>
                    <a:pt x="264" y="2"/>
                    <a:pt x="247" y="6"/>
                    <a:pt x="226" y="24"/>
                  </a:cubicBezTo>
                  <a:close/>
                </a:path>
              </a:pathLst>
            </a:custGeom>
            <a:grpFill/>
            <a:ln w="9525" cap="flat" cmpd="sng">
              <a:noFill/>
              <a:prstDash val="solid"/>
              <a:round/>
              <a:headEnd/>
              <a:tailEnd/>
            </a:ln>
            <a:effectLst/>
          </p:spPr>
          <p:txBody>
            <a:bodyPr/>
            <a:lstStyle/>
            <a:p>
              <a:endParaRPr lang="en-US" sz="1800"/>
            </a:p>
          </p:txBody>
        </p:sp>
        <p:sp>
          <p:nvSpPr>
            <p:cNvPr id="17" name="AutoShape 279"/>
            <p:cNvSpPr>
              <a:spLocks noChangeArrowheads="1"/>
            </p:cNvSpPr>
            <p:nvPr userDrawn="1"/>
          </p:nvSpPr>
          <p:spPr bwMode="gray">
            <a:xfrm>
              <a:off x="42" y="4085"/>
              <a:ext cx="224" cy="224"/>
            </a:xfrm>
            <a:custGeom>
              <a:avLst/>
              <a:gdLst>
                <a:gd name="G0" fmla="+- 2121 0 0"/>
                <a:gd name="G1" fmla="+- 21600 0 2121"/>
                <a:gd name="G2" fmla="+- 21600 0 21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21" y="10800"/>
                  </a:moveTo>
                  <a:cubicBezTo>
                    <a:pt x="2121" y="15593"/>
                    <a:pt x="6007" y="19479"/>
                    <a:pt x="10800" y="19479"/>
                  </a:cubicBezTo>
                  <a:cubicBezTo>
                    <a:pt x="15593" y="19479"/>
                    <a:pt x="19479" y="15593"/>
                    <a:pt x="19479" y="10800"/>
                  </a:cubicBezTo>
                  <a:cubicBezTo>
                    <a:pt x="19479" y="6007"/>
                    <a:pt x="15593" y="2121"/>
                    <a:pt x="10800" y="2121"/>
                  </a:cubicBezTo>
                  <a:cubicBezTo>
                    <a:pt x="6007" y="2121"/>
                    <a:pt x="2121" y="6007"/>
                    <a:pt x="2121" y="10800"/>
                  </a:cubicBezTo>
                  <a:close/>
                </a:path>
              </a:pathLst>
            </a:custGeom>
            <a:grpFill/>
            <a:ln w="9525" algn="ctr">
              <a:noFill/>
              <a:round/>
              <a:headEnd/>
              <a:tailEnd/>
            </a:ln>
            <a:effectLst/>
          </p:spPr>
          <p:txBody>
            <a:bodyPr wrap="none" anchor="ctr"/>
            <a:lstStyle/>
            <a:p>
              <a:endParaRPr lang="en-US" sz="1800"/>
            </a:p>
          </p:txBody>
        </p:sp>
      </p:grpSp>
      <p:sp>
        <p:nvSpPr>
          <p:cNvPr id="18" name="Title 17"/>
          <p:cNvSpPr>
            <a:spLocks noGrp="1"/>
          </p:cNvSpPr>
          <p:nvPr>
            <p:ph type="title"/>
          </p:nvPr>
        </p:nvSpPr>
        <p:spPr>
          <a:xfrm>
            <a:off x="1426464" y="146304"/>
            <a:ext cx="9241536" cy="996696"/>
          </a:xfrm>
        </p:spPr>
        <p:txBody>
          <a:bodyPr/>
          <a:lstStyle/>
          <a:p>
            <a:r>
              <a:rPr lang="ko-KR" altLang="en-US"/>
              <a:t>마스터 제목 스타일 편집</a:t>
            </a:r>
            <a:endParaRPr lang="en-US"/>
          </a:p>
        </p:txBody>
      </p:sp>
    </p:spTree>
    <p:extLst>
      <p:ext uri="{BB962C8B-B14F-4D97-AF65-F5344CB8AC3E}">
        <p14:creationId xmlns:p14="http://schemas.microsoft.com/office/powerpoint/2010/main" val="320577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4123901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87558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377952" y="356616"/>
            <a:ext cx="10863072" cy="713232"/>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4535424" y="1216152"/>
            <a:ext cx="6705600" cy="5074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377953" y="1216152"/>
            <a:ext cx="4011084" cy="5074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8" name="Rectangle 7"/>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 name="Group 9"/>
          <p:cNvGrpSpPr/>
          <p:nvPr/>
        </p:nvGrpSpPr>
        <p:grpSpPr bwMode="gray">
          <a:xfrm>
            <a:off x="10692384" y="246889"/>
            <a:ext cx="1426464" cy="490035"/>
            <a:chOff x="8019288" y="246888"/>
            <a:chExt cx="1069848" cy="490035"/>
          </a:xfrm>
        </p:grpSpPr>
        <p:sp>
          <p:nvSpPr>
            <p:cNvPr id="11" name="Freeform 10"/>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02205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1743456" y="1143000"/>
            <a:ext cx="8217408" cy="5029200"/>
          </a:xfrm>
          <a:solidFill>
            <a:srgbClr val="FFFFFF"/>
          </a:solidFill>
          <a:ln w="92075" cap="sq">
            <a:solidFill>
              <a:srgbClr val="FFFFFF"/>
            </a:solidFill>
            <a:miter lim="800000"/>
          </a:ln>
          <a:effectLst>
            <a:outerShdw blurRad="65000" dist="50800" dir="12900000" kx="195000" ky="145000" algn="tl" rotWithShape="0">
              <a:srgbClr val="000000">
                <a:alpha val="30000"/>
              </a:srgbClr>
            </a:outerShdw>
          </a:effectLst>
          <a:scene3d>
            <a:camera prst="orthographicFront"/>
            <a:lightRig rig="twoPt" dir="t">
              <a:rot lat="0" lon="0" rev="7200000"/>
            </a:lightRig>
          </a:scene3d>
          <a:sp3d contourW="12700">
            <a:bevelT w="25400" h="19050"/>
            <a:contourClr>
              <a:srgbClr val="969696"/>
            </a:contourClr>
          </a:sp3d>
        </p:spPr>
        <p:txBody>
          <a:bodyPr anchor="b">
            <a:normAutofit/>
          </a:bodyPr>
          <a:lstStyle>
            <a:lvl1pPr marL="0" indent="0">
              <a:buFont typeface="Arial" pitchFamily="34"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 Click to edit Master text styles</a:t>
            </a:r>
          </a:p>
        </p:txBody>
      </p:sp>
      <p:sp>
        <p:nvSpPr>
          <p:cNvPr id="2" name="Title 1"/>
          <p:cNvSpPr>
            <a:spLocks noGrp="1"/>
          </p:cNvSpPr>
          <p:nvPr>
            <p:ph type="title"/>
          </p:nvPr>
        </p:nvSpPr>
        <p:spPr bwMode="gray">
          <a:xfrm>
            <a:off x="1621536" y="384048"/>
            <a:ext cx="8400288" cy="566738"/>
          </a:xfrm>
        </p:spPr>
        <p:txBody>
          <a:bodyPr anchor="b"/>
          <a:lstStyle>
            <a:lvl1pPr algn="l">
              <a:defRPr sz="2000" b="1">
                <a:effectLst>
                  <a:outerShdw blurRad="50800" dist="38100" dir="5400000" algn="t"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55648" y="1143000"/>
            <a:ext cx="8144256" cy="3867912"/>
          </a:xfrm>
          <a:solidFill>
            <a:srgbClr val="F8F8F8"/>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5" name="Date Placeholder 4"/>
          <p:cNvSpPr>
            <a:spLocks noGrp="1"/>
          </p:cNvSpPr>
          <p:nvPr>
            <p:ph type="dt" sz="half" idx="10"/>
          </p:nvPr>
        </p:nvSpPr>
        <p:spPr/>
        <p:txBody>
          <a:bodyPr/>
          <a:lstStyle/>
          <a:p>
            <a:fld id="{0041FB73-D2D5-448A-9177-1A16D5DF1F9F}" type="datetimeFigureOut">
              <a:rPr lang="ko-KR" altLang="en-US" smtClean="0"/>
              <a:t>2022-03-14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55EBF62-9323-4D59-9AF8-529A6203A8EB}" type="slidenum">
              <a:rPr lang="ko-KR" altLang="en-US" smtClean="0"/>
              <a:t>‹#›</a:t>
            </a:fld>
            <a:endParaRPr lang="ko-KR" altLang="en-US"/>
          </a:p>
        </p:txBody>
      </p:sp>
      <p:sp>
        <p:nvSpPr>
          <p:cNvPr id="9" name="Rectangle 8"/>
          <p:cNvSpPr/>
          <p:nvPr/>
        </p:nvSpPr>
        <p:spPr bwMode="gray">
          <a:xfrm>
            <a:off x="11472672" y="0"/>
            <a:ext cx="71932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bwMode="gray">
          <a:xfrm>
            <a:off x="11460480" y="0"/>
            <a:ext cx="52425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0"/>
          <p:cNvGrpSpPr/>
          <p:nvPr/>
        </p:nvGrpSpPr>
        <p:grpSpPr bwMode="gray">
          <a:xfrm>
            <a:off x="10692384" y="246889"/>
            <a:ext cx="1426464" cy="490035"/>
            <a:chOff x="8019288" y="246888"/>
            <a:chExt cx="1069848" cy="490035"/>
          </a:xfrm>
        </p:grpSpPr>
        <p:sp>
          <p:nvSpPr>
            <p:cNvPr id="12" name="Freeform 11"/>
            <p:cNvSpPr/>
            <p:nvPr userDrawn="1"/>
          </p:nvSpPr>
          <p:spPr bwMode="gray">
            <a:xfrm rot="4680000">
              <a:off x="8513063" y="174567"/>
              <a:ext cx="137160" cy="987552"/>
            </a:xfrm>
            <a:custGeom>
              <a:avLst/>
              <a:gdLst>
                <a:gd name="connsiteX0" fmla="*/ 0 w 210312"/>
                <a:gd name="connsiteY0" fmla="*/ 0 h 4233101"/>
                <a:gd name="connsiteX1" fmla="*/ 210312 w 210312"/>
                <a:gd name="connsiteY1" fmla="*/ 0 h 4233101"/>
                <a:gd name="connsiteX2" fmla="*/ 210312 w 210312"/>
                <a:gd name="connsiteY2" fmla="*/ 4233101 h 4233101"/>
                <a:gd name="connsiteX3" fmla="*/ 0 w 210312"/>
                <a:gd name="connsiteY3" fmla="*/ 4233101 h 4233101"/>
                <a:gd name="connsiteX4" fmla="*/ 0 w 210312"/>
                <a:gd name="connsiteY4" fmla="*/ 0 h 4233101"/>
                <a:gd name="connsiteX0" fmla="*/ 0 w 210312"/>
                <a:gd name="connsiteY0" fmla="*/ 0 h 4233101"/>
                <a:gd name="connsiteX1" fmla="*/ 210312 w 210312"/>
                <a:gd name="connsiteY1" fmla="*/ 0 h 4233101"/>
                <a:gd name="connsiteX2" fmla="*/ 0 w 210312"/>
                <a:gd name="connsiteY2" fmla="*/ 4233101 h 4233101"/>
                <a:gd name="connsiteX3" fmla="*/ 0 w 210312"/>
                <a:gd name="connsiteY3" fmla="*/ 0 h 4233101"/>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0 w 91050"/>
                <a:gd name="connsiteY0" fmla="*/ 27578 h 4260679"/>
                <a:gd name="connsiteX1" fmla="*/ 91050 w 91050"/>
                <a:gd name="connsiteY1" fmla="*/ 0 h 4260679"/>
                <a:gd name="connsiteX2" fmla="*/ 0 w 91050"/>
                <a:gd name="connsiteY2" fmla="*/ 4260679 h 4260679"/>
                <a:gd name="connsiteX3" fmla="*/ 0 w 91050"/>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6703 w 97753"/>
                <a:gd name="connsiteY0" fmla="*/ 27578 h 4260679"/>
                <a:gd name="connsiteX1" fmla="*/ 97753 w 97753"/>
                <a:gd name="connsiteY1" fmla="*/ 0 h 4260679"/>
                <a:gd name="connsiteX2" fmla="*/ 6703 w 97753"/>
                <a:gd name="connsiteY2" fmla="*/ 4260679 h 4260679"/>
                <a:gd name="connsiteX3" fmla="*/ 6703 w 97753"/>
                <a:gd name="connsiteY3" fmla="*/ 27578 h 4260679"/>
                <a:gd name="connsiteX0" fmla="*/ 25745 w 97753"/>
                <a:gd name="connsiteY0" fmla="*/ 1 h 4233102"/>
                <a:gd name="connsiteX1" fmla="*/ 97753 w 97753"/>
                <a:gd name="connsiteY1" fmla="*/ 61420 h 4233102"/>
                <a:gd name="connsiteX2" fmla="*/ 25745 w 97753"/>
                <a:gd name="connsiteY2" fmla="*/ 4233102 h 4233102"/>
                <a:gd name="connsiteX3" fmla="*/ 25745 w 97753"/>
                <a:gd name="connsiteY3" fmla="*/ 1 h 42331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24478 w 97753"/>
                <a:gd name="connsiteY0" fmla="*/ 8201 h 4241302"/>
                <a:gd name="connsiteX1" fmla="*/ 97753 w 97753"/>
                <a:gd name="connsiteY1" fmla="*/ 0 h 4241302"/>
                <a:gd name="connsiteX2" fmla="*/ 24478 w 97753"/>
                <a:gd name="connsiteY2" fmla="*/ 4241302 h 4241302"/>
                <a:gd name="connsiteX3" fmla="*/ 24478 w 97753"/>
                <a:gd name="connsiteY3" fmla="*/ 8201 h 4241302"/>
                <a:gd name="connsiteX0" fmla="*/ 14176 w 87451"/>
                <a:gd name="connsiteY0" fmla="*/ 8201 h 4241302"/>
                <a:gd name="connsiteX1" fmla="*/ 87451 w 87451"/>
                <a:gd name="connsiteY1" fmla="*/ 0 h 4241302"/>
                <a:gd name="connsiteX2" fmla="*/ 14176 w 87451"/>
                <a:gd name="connsiteY2" fmla="*/ 4241302 h 4241302"/>
                <a:gd name="connsiteX3" fmla="*/ 14176 w 87451"/>
                <a:gd name="connsiteY3" fmla="*/ 8201 h 4241302"/>
                <a:gd name="connsiteX0" fmla="*/ 14176 w 87451"/>
                <a:gd name="connsiteY0" fmla="*/ 8201 h 4001504"/>
                <a:gd name="connsiteX1" fmla="*/ 87451 w 87451"/>
                <a:gd name="connsiteY1" fmla="*/ 0 h 4001504"/>
                <a:gd name="connsiteX2" fmla="*/ 18941 w 87451"/>
                <a:gd name="connsiteY2" fmla="*/ 4001504 h 4001504"/>
                <a:gd name="connsiteX3" fmla="*/ 14176 w 87451"/>
                <a:gd name="connsiteY3" fmla="*/ 8201 h 4001504"/>
                <a:gd name="connsiteX0" fmla="*/ 14176 w 87451"/>
                <a:gd name="connsiteY0" fmla="*/ 8201 h 3875955"/>
                <a:gd name="connsiteX1" fmla="*/ 87451 w 87451"/>
                <a:gd name="connsiteY1" fmla="*/ 0 h 3875955"/>
                <a:gd name="connsiteX2" fmla="*/ 7278 w 87451"/>
                <a:gd name="connsiteY2" fmla="*/ 3875955 h 3875955"/>
                <a:gd name="connsiteX3" fmla="*/ 14176 w 87451"/>
                <a:gd name="connsiteY3" fmla="*/ 8201 h 3875955"/>
                <a:gd name="connsiteX0" fmla="*/ 14176 w 87451"/>
                <a:gd name="connsiteY0" fmla="*/ 8201 h 3961135"/>
                <a:gd name="connsiteX1" fmla="*/ 87451 w 87451"/>
                <a:gd name="connsiteY1" fmla="*/ 0 h 3961135"/>
                <a:gd name="connsiteX2" fmla="*/ 16239 w 87451"/>
                <a:gd name="connsiteY2" fmla="*/ 3961135 h 3961135"/>
                <a:gd name="connsiteX3" fmla="*/ 14176 w 87451"/>
                <a:gd name="connsiteY3" fmla="*/ 8201 h 3961135"/>
              </a:gdLst>
              <a:ahLst/>
              <a:cxnLst>
                <a:cxn ang="0">
                  <a:pos x="connsiteX0" y="connsiteY0"/>
                </a:cxn>
                <a:cxn ang="0">
                  <a:pos x="connsiteX1" y="connsiteY1"/>
                </a:cxn>
                <a:cxn ang="0">
                  <a:pos x="connsiteX2" y="connsiteY2"/>
                </a:cxn>
                <a:cxn ang="0">
                  <a:pos x="connsiteX3" y="connsiteY3"/>
                </a:cxn>
              </a:cxnLst>
              <a:rect l="l" t="t" r="r" b="b"/>
              <a:pathLst>
                <a:path w="87451" h="3961135">
                  <a:moveTo>
                    <a:pt x="14176" y="8201"/>
                  </a:moveTo>
                  <a:lnTo>
                    <a:pt x="87451" y="0"/>
                  </a:lnTo>
                  <a:cubicBezTo>
                    <a:pt x="0" y="2301293"/>
                    <a:pt x="31791" y="2848354"/>
                    <a:pt x="16239" y="3961135"/>
                  </a:cubicBezTo>
                  <a:cubicBezTo>
                    <a:pt x="14651" y="2630034"/>
                    <a:pt x="15764" y="1339302"/>
                    <a:pt x="14176" y="8201"/>
                  </a:cubicBezTo>
                  <a:close/>
                </a:path>
              </a:pathLst>
            </a:custGeom>
            <a:gradFill flip="none" rotWithShape="1">
              <a:gsLst>
                <a:gs pos="0">
                  <a:schemeClr val="bg1">
                    <a:lumMod val="50000"/>
                  </a:schemeClr>
                </a:gs>
                <a:gs pos="100000">
                  <a:schemeClr val="bg1">
                    <a:lumMod val="50000"/>
                    <a:alpha val="56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bwMode="gray">
            <a:xfrm rot="4680000">
              <a:off x="8750808" y="210312"/>
              <a:ext cx="301752" cy="37490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bwMode="gray">
            <a:xfrm rot="4680000">
              <a:off x="8220456" y="155448"/>
              <a:ext cx="301752" cy="704088"/>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35647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09600" y="274638"/>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2"/>
          </p:nvPr>
        </p:nvSpPr>
        <p:spPr>
          <a:xfrm>
            <a:off x="609600" y="6473952"/>
            <a:ext cx="2844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fld id="{0041FB73-D2D5-448A-9177-1A16D5DF1F9F}" type="datetimeFigureOut">
              <a:rPr lang="ko-KR" altLang="en-US" smtClean="0"/>
              <a:t>2022-03-14</a:t>
            </a:fld>
            <a:endParaRPr lang="ko-KR" altLang="en-US"/>
          </a:p>
        </p:txBody>
      </p:sp>
      <p:sp>
        <p:nvSpPr>
          <p:cNvPr id="5" name="Footer Placeholder 4"/>
          <p:cNvSpPr>
            <a:spLocks noGrp="1"/>
          </p:cNvSpPr>
          <p:nvPr>
            <p:ph type="ftr" sz="quarter" idx="3"/>
          </p:nvPr>
        </p:nvSpPr>
        <p:spPr>
          <a:xfrm>
            <a:off x="4165600" y="6473952"/>
            <a:ext cx="3860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31936" y="6473952"/>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355EBF62-9323-4D59-9AF8-529A6203A8EB}" type="slidenum">
              <a:rPr lang="ko-KR" altLang="en-US" smtClean="0"/>
              <a:t>‹#›</a:t>
            </a:fld>
            <a:endParaRPr lang="ko-KR" altLang="en-US"/>
          </a:p>
        </p:txBody>
      </p:sp>
    </p:spTree>
    <p:extLst>
      <p:ext uri="{BB962C8B-B14F-4D97-AF65-F5344CB8AC3E}">
        <p14:creationId xmlns:p14="http://schemas.microsoft.com/office/powerpoint/2010/main" val="9330781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1" hangingPunct="1">
        <a:spcBef>
          <a:spcPct val="0"/>
        </a:spcBef>
        <a:buNone/>
        <a:defRPr sz="4000" b="1"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buClr>
        <a:buSzPct val="75000"/>
        <a:buFont typeface="Wingdings" pitchFamily="2" charset="2"/>
        <a:buChar char="q"/>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buClr>
        <a:buSzPct val="7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buClr>
        <a:buSzPct val="70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buClr>
        <a:buSzPct val="100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buClr>
        <a:buSzPct val="10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stanford.edu/class/archive/cs/cs109/cs109.1178/lectures/08-poisson.pdf%20p.31" TargetMode="External"/><Relationship Id="rId2" Type="http://schemas.openxmlformats.org/officeDocument/2006/relationships/hyperlink" Target="https://www.probabilitycourse.com/chapter11/11_1_2_basic_concepts_of_the_poisson_process.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내용 개체 틀 2"/>
              <p:cNvSpPr>
                <a:spLocks noGrp="1"/>
              </p:cNvSpPr>
              <p:nvPr>
                <p:ph idx="1"/>
              </p:nvPr>
            </p:nvSpPr>
            <p:spPr>
              <a:xfrm>
                <a:off x="1042764" y="1307205"/>
                <a:ext cx="10001755" cy="5550795"/>
              </a:xfrm>
            </p:spPr>
            <p:txBody>
              <a:bodyPr>
                <a:normAutofit/>
              </a:bodyPr>
              <a:lstStyle/>
              <a:p>
                <a:pPr marL="0" indent="0">
                  <a:lnSpc>
                    <a:spcPct val="114000"/>
                  </a:lnSpc>
                  <a:buNone/>
                </a:pPr>
                <a:r>
                  <a:rPr lang="en-US" altLang="ko-KR" sz="2200" dirty="0">
                    <a:ea typeface="굴림" panose="020B0600000101010101" pitchFamily="50" charset="-127"/>
                    <a:cs typeface="Tahoma" panose="020B0604030504040204" pitchFamily="34" charset="0"/>
                  </a:rPr>
                  <a:t>A </a:t>
                </a:r>
                <a:r>
                  <a:rPr lang="en-US" altLang="ko-KR" sz="2200" dirty="0">
                    <a:solidFill>
                      <a:srgbClr val="00B0F0"/>
                    </a:solidFill>
                    <a:ea typeface="굴림" panose="020B0600000101010101" pitchFamily="50" charset="-127"/>
                    <a:cs typeface="Tahoma" panose="020B0604030504040204" pitchFamily="34" charset="0"/>
                  </a:rPr>
                  <a:t>Poisson process </a:t>
                </a:r>
                <a:r>
                  <a:rPr lang="en-US" altLang="ko-KR" sz="2200" dirty="0">
                    <a:ea typeface="굴림" panose="020B0600000101010101" pitchFamily="50" charset="-127"/>
                    <a:cs typeface="Tahoma" panose="020B0604030504040204" pitchFamily="34" charset="0"/>
                  </a:rPr>
                  <a:t>is generated by discrete events that occur over time (or some other continuum such as distance) subject to the conditions</a:t>
                </a:r>
              </a:p>
              <a:p>
                <a:pPr marL="444500" indent="-444500">
                  <a:lnSpc>
                    <a:spcPct val="114000"/>
                  </a:lnSpc>
                  <a:buFont typeface="+mj-ea"/>
                  <a:buAutoNum type="circleNumDbPlain"/>
                </a:pPr>
                <a:r>
                  <a:rPr lang="en-US" altLang="ko-KR" sz="2200" dirty="0">
                    <a:ea typeface="굴림" panose="020B0600000101010101" pitchFamily="50" charset="-127"/>
                    <a:cs typeface="Tahoma" panose="020B0604030504040204" pitchFamily="34" charset="0"/>
                  </a:rPr>
                  <a:t>There exists a parameter</a:t>
                </a:r>
                <a14:m>
                  <m:oMath xmlns:m="http://schemas.openxmlformats.org/officeDocument/2006/math">
                    <m:r>
                      <a:rPr lang="ko-KR" altLang="el-GR" sz="2200" i="1">
                        <a:latin typeface="Cambria Math" panose="02040503050406030204" pitchFamily="18" charset="0"/>
                      </a:rPr>
                      <m:t>𝜆</m:t>
                    </m:r>
                  </m:oMath>
                </a14:m>
                <a:r>
                  <a:rPr lang="en-US" altLang="ko-KR" sz="2200" dirty="0">
                    <a:ea typeface="굴림" panose="020B0600000101010101" pitchFamily="50" charset="-127"/>
                    <a:cs typeface="Tahoma" panose="020B0604030504040204" pitchFamily="34" charset="0"/>
                  </a:rPr>
                  <a:t>&gt;0 such that, for short time intervals of length </a:t>
                </a:r>
                <a14:m>
                  <m:oMath xmlns:m="http://schemas.openxmlformats.org/officeDocument/2006/math">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𝑡</m:t>
                    </m:r>
                    <m:r>
                      <a:rPr lang="en-US" altLang="ko-KR" sz="2200" b="0" i="1" smtClean="0">
                        <a:latin typeface="Cambria Math" panose="02040503050406030204" pitchFamily="18" charset="0"/>
                        <a:ea typeface="Cambria Math" panose="02040503050406030204" pitchFamily="18" charset="0"/>
                      </a:rPr>
                      <m:t>,  </m:t>
                    </m:r>
                  </m:oMath>
                </a14:m>
                <a:r>
                  <a:rPr lang="en-US" altLang="ko-KR" sz="2200" dirty="0">
                    <a:ea typeface="굴림" panose="020B0600000101010101" pitchFamily="50" charset="-127"/>
                    <a:cs typeface="Tahoma" panose="020B0604030504040204" pitchFamily="34" charset="0"/>
                  </a:rPr>
                  <a:t>the probability of exactly one event is approximately </a:t>
                </a:r>
                <a14:m>
                  <m:oMath xmlns:m="http://schemas.openxmlformats.org/officeDocument/2006/math">
                    <m:r>
                      <a:rPr lang="ko-KR" altLang="el-GR" sz="2200" i="1">
                        <a:latin typeface="Cambria Math" panose="02040503050406030204" pitchFamily="18" charset="0"/>
                      </a:rPr>
                      <m:t>𝜆</m:t>
                    </m:r>
                    <m:r>
                      <a:rPr lang="el-GR" altLang="ko-KR" sz="2200" i="1" smtClean="0">
                        <a:latin typeface="Cambria Math" panose="02040503050406030204" pitchFamily="18" charset="0"/>
                        <a:ea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𝑡</m:t>
                    </m:r>
                  </m:oMath>
                </a14:m>
                <a:r>
                  <a:rPr lang="en-US" altLang="ko-KR" sz="2200" i="1" dirty="0">
                    <a:latin typeface="Cambria Math" panose="02040503050406030204" pitchFamily="18" charset="0"/>
                    <a:ea typeface="Cambria Math" panose="02040503050406030204" pitchFamily="18" charset="0"/>
                  </a:rPr>
                  <a:t>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                  </m:t>
                    </m:r>
                    <m:r>
                      <a:rPr lang="en-US" altLang="ko-KR" sz="2200" i="1">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𝑡</m:t>
                    </m:r>
                  </m:oMath>
                </a14:m>
                <a:endParaRPr lang="en-US" altLang="ko-KR" sz="2200" dirty="0">
                  <a:ea typeface="굴림" panose="020B0600000101010101" pitchFamily="50" charset="-127"/>
                  <a:cs typeface="Tahoma" panose="020B0604030504040204" pitchFamily="34" charset="0"/>
                </a:endParaRPr>
              </a:p>
              <a:p>
                <a:pPr marL="444500" indent="-444500">
                  <a:lnSpc>
                    <a:spcPct val="114000"/>
                  </a:lnSpc>
                  <a:buFont typeface="+mj-ea"/>
                  <a:buAutoNum type="circleNumDbPlain"/>
                </a:pPr>
                <a:r>
                  <a:rPr lang="en-US" altLang="ko-KR" sz="2200" dirty="0">
                    <a:ea typeface="굴림" panose="020B0600000101010101" pitchFamily="50" charset="-127"/>
                    <a:cs typeface="Tahoma" panose="020B0604030504040204" pitchFamily="34" charset="0"/>
                  </a:rPr>
                  <a:t>The probability of more than one event in very short intervals is approximately zero. 						          </a:t>
                </a:r>
              </a:p>
              <a:p>
                <a:pPr marL="444500" indent="-444500">
                  <a:lnSpc>
                    <a:spcPct val="114000"/>
                  </a:lnSpc>
                  <a:buFont typeface="+mj-ea"/>
                  <a:buAutoNum type="circleNumDbPlain"/>
                </a:pPr>
                <a:r>
                  <a:rPr lang="en-US" altLang="ko-KR" sz="2200" dirty="0">
                    <a:ea typeface="굴림" panose="020B0600000101010101" pitchFamily="50" charset="-127"/>
                    <a:cs typeface="Tahoma" panose="020B0604030504040204" pitchFamily="34" charset="0"/>
                  </a:rPr>
                  <a:t>The number of event in an interval is independent of the number of events prior to this interval. That is, the process has “no memory”. We also say that the process is </a:t>
                </a:r>
                <a:r>
                  <a:rPr lang="en-US" altLang="ko-KR" sz="2200" dirty="0" err="1">
                    <a:ea typeface="굴림" panose="020B0600000101010101" pitchFamily="50" charset="-127"/>
                    <a:cs typeface="Tahoma" panose="020B0604030504040204" pitchFamily="34" charset="0"/>
                  </a:rPr>
                  <a:t>restartable</a:t>
                </a:r>
                <a:r>
                  <a:rPr lang="en-US" altLang="ko-KR" sz="2200" dirty="0">
                    <a:ea typeface="굴림" panose="020B0600000101010101" pitchFamily="50" charset="-127"/>
                    <a:cs typeface="Tahoma" panose="020B0604030504040204" pitchFamily="34" charset="0"/>
                  </a:rPr>
                  <a:t>.</a:t>
                </a:r>
              </a:p>
              <a:p>
                <a:pPr marL="0" indent="0">
                  <a:lnSpc>
                    <a:spcPct val="114000"/>
                  </a:lnSpc>
                  <a:buNone/>
                </a:pPr>
                <a:r>
                  <a:rPr lang="en-US" altLang="ko-KR" sz="2200" dirty="0">
                    <a:latin typeface="+mn-ea"/>
                    <a:cs typeface="Tahoma" panose="020B0604030504040204" pitchFamily="34" charset="0"/>
                  </a:rPr>
                  <a:t>The parameter </a:t>
                </a:r>
                <a14:m>
                  <m:oMath xmlns:m="http://schemas.openxmlformats.org/officeDocument/2006/math">
                    <m:r>
                      <a:rPr lang="ko-KR" altLang="el-GR" sz="2200" i="1">
                        <a:latin typeface="Cambria Math" panose="02040503050406030204" pitchFamily="18" charset="0"/>
                      </a:rPr>
                      <m:t>𝜆</m:t>
                    </m:r>
                  </m:oMath>
                </a14:m>
                <a:r>
                  <a:rPr lang="en-US" altLang="ko-KR" sz="2200" dirty="0">
                    <a:latin typeface="+mn-ea"/>
                  </a:rPr>
                  <a:t> is called the rate of the process. The number of events in an interval of length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𝑡</m:t>
                    </m:r>
                  </m:oMath>
                </a14:m>
                <a:r>
                  <a:rPr lang="en-US" altLang="ko-KR" sz="2200" dirty="0">
                    <a:latin typeface="+mn-ea"/>
                  </a:rPr>
                  <a:t> has a Poisson distribution with parameter </a:t>
                </a:r>
                <a14:m>
                  <m:oMath xmlns:m="http://schemas.openxmlformats.org/officeDocument/2006/math">
                    <m:r>
                      <a:rPr lang="ko-KR" altLang="el-GR" sz="2200" i="1" smtClean="0">
                        <a:latin typeface="Cambria Math" panose="02040503050406030204" pitchFamily="18" charset="0"/>
                        <a:ea typeface="Cambria Math" panose="02040503050406030204" pitchFamily="18" charset="0"/>
                      </a:rPr>
                      <m:t>𝜆</m:t>
                    </m:r>
                    <m:r>
                      <a:rPr lang="en-US" altLang="ko-KR" sz="2200" b="0" i="1" smtClean="0">
                        <a:latin typeface="Cambria Math" panose="02040503050406030204" pitchFamily="18" charset="0"/>
                        <a:ea typeface="Cambria Math" panose="02040503050406030204" pitchFamily="18" charset="0"/>
                      </a:rPr>
                      <m:t>𝑡</m:t>
                    </m:r>
                    <m:r>
                      <a:rPr lang="en-US" altLang="ko-KR" sz="2200" b="0" i="1" smtClean="0">
                        <a:latin typeface="Cambria Math" panose="02040503050406030204" pitchFamily="18" charset="0"/>
                        <a:ea typeface="Cambria Math" panose="02040503050406030204" pitchFamily="18" charset="0"/>
                      </a:rPr>
                      <m:t>.</m:t>
                    </m:r>
                  </m:oMath>
                </a14:m>
                <a:endParaRPr lang="en-US" altLang="ko-KR" sz="2200" dirty="0">
                  <a:latin typeface="+mn-ea"/>
                </a:endParaRPr>
              </a:p>
              <a:p>
                <a:pPr marL="1158875" indent="-1158875">
                  <a:lnSpc>
                    <a:spcPct val="114000"/>
                  </a:lnSpc>
                  <a:buNone/>
                </a:pPr>
                <a14:m>
                  <m:oMathPara xmlns:m="http://schemas.openxmlformats.org/officeDocument/2006/math">
                    <m:oMathParaPr>
                      <m:jc m:val="centerGroup"/>
                    </m:oMathParaPr>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𝑃</m:t>
                          </m:r>
                        </m:e>
                        <m:sub>
                          <m:r>
                            <a:rPr lang="en-US" altLang="ko-KR" sz="2200" i="1">
                              <a:latin typeface="Cambria Math" panose="02040503050406030204" pitchFamily="18" charset="0"/>
                            </a:rPr>
                            <m:t>𝑘</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ko-KR" altLang="el-GR" sz="2200" i="1">
                                  <a:latin typeface="Cambria Math" panose="02040503050406030204" pitchFamily="18" charset="0"/>
                                </a:rPr>
                                <m:t>𝜆</m:t>
                              </m:r>
                              <m:r>
                                <a:rPr lang="en-US" altLang="ko-KR" sz="2200" i="1">
                                  <a:latin typeface="Cambria Math" panose="02040503050406030204" pitchFamily="18" charset="0"/>
                                </a:rPr>
                                <m:t>𝑡</m:t>
                              </m:r>
                            </m:sup>
                          </m:s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m:t>
                              </m:r>
                              <m:r>
                                <a:rPr lang="ko-KR" altLang="el-GR" sz="2200" i="1">
                                  <a:latin typeface="Cambria Math" panose="02040503050406030204" pitchFamily="18" charset="0"/>
                                </a:rPr>
                                <m:t>𝜆</m:t>
                              </m:r>
                              <m:r>
                                <a:rPr lang="en-US" altLang="ko-KR" sz="2200" i="1">
                                  <a:latin typeface="Cambria Math" panose="02040503050406030204" pitchFamily="18" charset="0"/>
                                </a:rPr>
                                <m:t>𝑡</m:t>
                              </m:r>
                              <m:r>
                                <a:rPr lang="en-US" altLang="ko-KR" sz="2200" b="0" i="1" smtClean="0">
                                  <a:latin typeface="Cambria Math" panose="02040503050406030204" pitchFamily="18" charset="0"/>
                                </a:rPr>
                                <m:t>)</m:t>
                              </m:r>
                            </m:e>
                            <m:sup>
                              <m:r>
                                <a:rPr lang="en-US" altLang="ko-KR" sz="2200" i="1">
                                  <a:latin typeface="Cambria Math" panose="02040503050406030204" pitchFamily="18" charset="0"/>
                                </a:rPr>
                                <m:t>𝑘</m:t>
                              </m:r>
                            </m:sup>
                          </m:sSup>
                        </m:num>
                        <m:den>
                          <m:r>
                            <a:rPr lang="en-US" altLang="ko-KR" sz="2200" i="1">
                              <a:latin typeface="Cambria Math" panose="02040503050406030204" pitchFamily="18" charset="0"/>
                            </a:rPr>
                            <m:t>𝑘</m:t>
                          </m:r>
                          <m:r>
                            <a:rPr lang="en-US" altLang="ko-KR" sz="2200" i="1">
                              <a:latin typeface="Cambria Math" panose="02040503050406030204" pitchFamily="18" charset="0"/>
                            </a:rPr>
                            <m:t>!</m:t>
                          </m:r>
                        </m:den>
                      </m:f>
                    </m:oMath>
                  </m:oMathPara>
                </a14:m>
                <a:endParaRPr lang="en-US" altLang="ko-KR" sz="2200" dirty="0">
                  <a:ea typeface="굴림" panose="020B0600000101010101" pitchFamily="50" charset="-127"/>
                  <a:cs typeface="Tahoma" panose="020B0604030504040204" pitchFamily="34" charset="0"/>
                </a:endParaRPr>
              </a:p>
              <a:p>
                <a:pPr marL="1158875" indent="-1158875">
                  <a:lnSpc>
                    <a:spcPct val="114000"/>
                  </a:lnSpc>
                  <a:buNone/>
                </a:pPr>
                <a:endParaRPr lang="en-US" altLang="ko-KR" sz="2200" dirty="0">
                  <a:ea typeface="굴림" panose="020B0600000101010101" pitchFamily="50" charset="-127"/>
                  <a:cs typeface="Tahoma" panose="020B0604030504040204" pitchFamily="34" charset="0"/>
                </a:endParaRPr>
              </a:p>
            </p:txBody>
          </p:sp>
        </mc:Choice>
        <mc:Fallback xmlns="">
          <p:sp>
            <p:nvSpPr>
              <p:cNvPr id="34819" name="내용 개체 틀 2"/>
              <p:cNvSpPr>
                <a:spLocks noGrp="1" noRot="1" noChangeAspect="1" noMove="1" noResize="1" noEditPoints="1" noAdjustHandles="1" noChangeArrowheads="1" noChangeShapeType="1" noTextEdit="1"/>
              </p:cNvSpPr>
              <p:nvPr>
                <p:ph idx="1"/>
              </p:nvPr>
            </p:nvSpPr>
            <p:spPr>
              <a:xfrm>
                <a:off x="1042764" y="1307205"/>
                <a:ext cx="10001755" cy="5550795"/>
              </a:xfrm>
              <a:blipFill>
                <a:blip r:embed="rId2"/>
                <a:stretch>
                  <a:fillRect l="-792" t="-220" r="-975"/>
                </a:stretch>
              </a:blipFill>
            </p:spPr>
            <p:txBody>
              <a:bodyPr/>
              <a:lstStyle/>
              <a:p>
                <a:r>
                  <a:rPr lang="ko-KR" altLang="en-US">
                    <a:noFill/>
                  </a:rPr>
                  <a:t> </a:t>
                </a:r>
              </a:p>
            </p:txBody>
          </p:sp>
        </mc:Fallback>
      </mc:AlternateContent>
      <p:sp>
        <p:nvSpPr>
          <p:cNvPr id="34818" name="제목 1"/>
          <p:cNvSpPr>
            <a:spLocks noGrp="1"/>
          </p:cNvSpPr>
          <p:nvPr>
            <p:ph type="title"/>
          </p:nvPr>
        </p:nvSpPr>
        <p:spPr>
          <a:xfrm>
            <a:off x="1042763" y="196553"/>
            <a:ext cx="10391509" cy="1110652"/>
          </a:xfrm>
        </p:spPr>
        <p:txBody>
          <a:bodyPr>
            <a:normAutofit/>
          </a:bodyPr>
          <a:lstStyle/>
          <a:p>
            <a:pPr algn="l"/>
            <a:r>
              <a:rPr lang="en-US" altLang="ko-KR" sz="3200" dirty="0">
                <a:latin typeface="+mn-ea"/>
                <a:ea typeface="+mn-ea"/>
                <a:cs typeface="Tahoma" panose="020B0604030504040204" pitchFamily="34" charset="0"/>
              </a:rPr>
              <a:t>Poisson process </a:t>
            </a:r>
            <a:br>
              <a:rPr lang="en-US" altLang="ko-KR" sz="3200" dirty="0">
                <a:latin typeface="+mn-ea"/>
                <a:ea typeface="+mn-ea"/>
                <a:cs typeface="Tahoma" panose="020B0604030504040204" pitchFamily="34" charset="0"/>
              </a:rPr>
            </a:br>
            <a:r>
              <a:rPr lang="en-US" altLang="ko-KR" sz="2200" dirty="0">
                <a:latin typeface="+mn-ea"/>
                <a:ea typeface="+mn-ea"/>
                <a:cs typeface="Tahoma" panose="020B0604030504040204" pitchFamily="34" charset="0"/>
              </a:rPr>
              <a:t>(https://www.pp.rhul.ac.uk/~cowan/stat/notes/PoissonNote.pdf)</a:t>
            </a:r>
            <a:endParaRPr lang="ko-KR" altLang="en-US" sz="2200" dirty="0">
              <a:latin typeface="+mn-ea"/>
              <a:ea typeface="+mn-ea"/>
              <a:cs typeface="Tahoma" panose="020B0604030504040204" pitchFamily="34" charset="0"/>
            </a:endParaRPr>
          </a:p>
        </p:txBody>
      </p:sp>
      <p:cxnSp>
        <p:nvCxnSpPr>
          <p:cNvPr id="3" name="직선 연결선 2"/>
          <p:cNvCxnSpPr/>
          <p:nvPr/>
        </p:nvCxnSpPr>
        <p:spPr>
          <a:xfrm>
            <a:off x="8152688" y="2867114"/>
            <a:ext cx="2640650" cy="25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직선 연결선 4"/>
          <p:cNvCxnSpPr/>
          <p:nvPr/>
        </p:nvCxnSpPr>
        <p:spPr>
          <a:xfrm>
            <a:off x="8913263" y="2687652"/>
            <a:ext cx="0" cy="384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9364766" y="2674833"/>
            <a:ext cx="0" cy="3845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26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p:txBody>
              <a:bodyPr>
                <a:normAutofit fontScale="92500" lnSpcReduction="10000"/>
              </a:bodyPr>
              <a:lstStyle/>
              <a:p>
                <a:r>
                  <a:rPr lang="en-US" altLang="ko-KR" sz="2200" dirty="0">
                    <a:hlinkClick r:id="rId2"/>
                  </a:rPr>
                  <a:t>https://www.probabilitycourse.com/chapter11/11_1_2_basic_concepts_of_the_poisson_process.php</a:t>
                </a:r>
                <a:endParaRPr lang="en-US" altLang="ko-KR" sz="2200" dirty="0"/>
              </a:p>
              <a:p>
                <a:r>
                  <a:rPr lang="en-US" altLang="ko-KR" sz="2200" dirty="0"/>
                  <a:t>When certain events happen at a certain rate, but completely at random</a:t>
                </a:r>
              </a:p>
              <a:p>
                <a:pPr marL="0" indent="0">
                  <a:buNone/>
                </a:pPr>
                <a:r>
                  <a:rPr lang="en-US" altLang="ko-KR" sz="2200" dirty="0"/>
                  <a:t>Example</a:t>
                </a:r>
              </a:p>
              <a:p>
                <a:pPr>
                  <a:buFont typeface="Arial" panose="020B0604020202020204" pitchFamily="34" charset="0"/>
                  <a:buChar char="•"/>
                </a:pPr>
                <a:r>
                  <a:rPr lang="en-US" altLang="ko-KR" sz="2200" dirty="0"/>
                  <a:t> The</a:t>
                </a:r>
                <a:r>
                  <a:rPr lang="ko-KR" altLang="en-US" sz="2200" dirty="0"/>
                  <a:t> </a:t>
                </a:r>
                <a:r>
                  <a:rPr lang="en-US" altLang="ko-KR" sz="2200" dirty="0"/>
                  <a:t>number</a:t>
                </a:r>
                <a:r>
                  <a:rPr lang="ko-KR" altLang="en-US" sz="2200" dirty="0"/>
                  <a:t> </a:t>
                </a:r>
                <a:r>
                  <a:rPr lang="en-US" altLang="ko-KR" sz="2200" dirty="0"/>
                  <a:t>of car accidents at a site or in an area</a:t>
                </a:r>
              </a:p>
              <a:p>
                <a:pPr>
                  <a:buFont typeface="Arial" panose="020B0604020202020204" pitchFamily="34" charset="0"/>
                  <a:buChar char="•"/>
                </a:pPr>
                <a:r>
                  <a:rPr lang="en-US" altLang="ko-KR" sz="2200" dirty="0"/>
                  <a:t>The number of earthquakes in a certain area</a:t>
                </a:r>
              </a:p>
              <a:p>
                <a:pPr>
                  <a:buFont typeface="Arial" panose="020B0604020202020204" pitchFamily="34" charset="0"/>
                  <a:buChar char="•"/>
                </a:pPr>
                <a:r>
                  <a:rPr lang="en-US" altLang="ko-KR" sz="2200" dirty="0"/>
                  <a:t> The requests for individual documents on a web server</a:t>
                </a:r>
              </a:p>
              <a:p>
                <a:pPr marL="0" indent="0">
                  <a:buNone/>
                </a:pPr>
                <a:r>
                  <a:rPr lang="en-US" altLang="ko-KR" sz="2200" dirty="0"/>
                  <a:t>   ex)    Your web server gets an average of 2 requests each second</a:t>
                </a:r>
              </a:p>
              <a:p>
                <a:pPr marL="0" indent="0">
                  <a:buNone/>
                </a:pPr>
                <a:r>
                  <a:rPr lang="en-US" altLang="ko-KR" sz="2200" dirty="0"/>
                  <a:t>       What’s the probability of exactly 5 requests in a second?</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b="0" i="1" smtClean="0">
                            <a:latin typeface="Cambria Math" panose="02040503050406030204" pitchFamily="18" charset="0"/>
                          </a:rPr>
                          <m:t>𝑋</m:t>
                        </m:r>
                        <m:r>
                          <a:rPr lang="en-US" altLang="ko-KR" sz="2200" b="0" i="1" smtClean="0">
                            <a:latin typeface="Cambria Math" panose="02040503050406030204" pitchFamily="18" charset="0"/>
                          </a:rPr>
                          <m:t>=5</m:t>
                        </m:r>
                      </m:e>
                    </m:d>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en-US" altLang="ko-KR" sz="2200" b="0" i="1" smtClean="0">
                                <a:latin typeface="Cambria Math" panose="02040503050406030204" pitchFamily="18" charset="0"/>
                              </a:rPr>
                              <m:t>2</m:t>
                            </m:r>
                          </m:sup>
                        </m:s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2</m:t>
                            </m:r>
                          </m:e>
                          <m:sup>
                            <m:r>
                              <a:rPr lang="en-US" altLang="ko-KR" sz="2200" b="0" i="1" smtClean="0">
                                <a:latin typeface="Cambria Math" panose="02040503050406030204" pitchFamily="18" charset="0"/>
                              </a:rPr>
                              <m:t>5</m:t>
                            </m:r>
                          </m:sup>
                        </m:sSup>
                      </m:num>
                      <m:den>
                        <m:r>
                          <a:rPr lang="en-US" altLang="ko-KR" sz="2200" b="0" i="1" smtClean="0">
                            <a:latin typeface="Cambria Math" panose="02040503050406030204" pitchFamily="18" charset="0"/>
                          </a:rPr>
                          <m:t>5</m:t>
                        </m:r>
                        <m:r>
                          <a:rPr lang="en-US" altLang="ko-KR" sz="2200" i="1">
                            <a:latin typeface="Cambria Math" panose="02040503050406030204" pitchFamily="18" charset="0"/>
                          </a:rPr>
                          <m:t>!</m:t>
                        </m:r>
                      </m:den>
                    </m:f>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0.0361</m:t>
                    </m:r>
                  </m:oMath>
                </a14:m>
                <a:endParaRPr lang="en-US" altLang="ko-KR" sz="2200" dirty="0"/>
              </a:p>
              <a:p>
                <a:pPr>
                  <a:buFontTx/>
                  <a:buChar char="-"/>
                </a:pPr>
                <a:r>
                  <a:rPr lang="en-US" altLang="ko-KR" sz="2200" dirty="0">
                    <a:hlinkClick r:id="rId3"/>
                  </a:rPr>
                  <a:t>https://web.stanford.edu/class/archive/cs/cs109/cs109.1178/lectures/08-poisson.pdf  </a:t>
                </a:r>
                <a:endParaRPr lang="en-US" altLang="ko-KR" sz="2200" dirty="0"/>
              </a:p>
              <a:p>
                <a:pPr marL="0" indent="0">
                  <a:buNone/>
                </a:pPr>
                <a:r>
                  <a:rPr lang="en-US" altLang="ko-KR" sz="2200" dirty="0"/>
                  <a:t>      p.31, p.32</a:t>
                </a:r>
              </a:p>
              <a:p>
                <a:endParaRPr lang="en-US" altLang="ko-KR" dirty="0"/>
              </a:p>
              <a:p>
                <a:endParaRPr lang="ko-KR" altLang="en-US"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blipFill>
                <a:blip r:embed="rId4"/>
                <a:stretch>
                  <a:fillRect l="-564" t="-1482"/>
                </a:stretch>
              </a:blipFill>
            </p:spPr>
            <p:txBody>
              <a:bodyPr/>
              <a:lstStyle/>
              <a:p>
                <a:r>
                  <a:rPr lang="ko-KR" altLang="en-US">
                    <a:noFill/>
                  </a:rPr>
                  <a:t> </a:t>
                </a:r>
              </a:p>
            </p:txBody>
          </p:sp>
        </mc:Fallback>
      </mc:AlternateContent>
      <p:sp>
        <p:nvSpPr>
          <p:cNvPr id="3" name="제목 2"/>
          <p:cNvSpPr>
            <a:spLocks noGrp="1"/>
          </p:cNvSpPr>
          <p:nvPr>
            <p:ph type="title"/>
          </p:nvPr>
        </p:nvSpPr>
        <p:spPr/>
        <p:txBody>
          <a:bodyPr>
            <a:normAutofit/>
          </a:bodyPr>
          <a:lstStyle/>
          <a:p>
            <a:pPr algn="l"/>
            <a:r>
              <a:rPr lang="en-US" altLang="ko-KR" sz="2800" dirty="0"/>
              <a:t>Poisson</a:t>
            </a:r>
            <a:r>
              <a:rPr lang="ko-KR" altLang="en-US" sz="2800" dirty="0"/>
              <a:t> </a:t>
            </a:r>
            <a:r>
              <a:rPr lang="en-US" altLang="ko-KR" sz="2800" dirty="0"/>
              <a:t>Process</a:t>
            </a:r>
            <a:endParaRPr lang="ko-KR" altLang="en-US" sz="2800" dirty="0"/>
          </a:p>
        </p:txBody>
      </p:sp>
    </p:spTree>
    <p:extLst>
      <p:ext uri="{BB962C8B-B14F-4D97-AF65-F5344CB8AC3E}">
        <p14:creationId xmlns:p14="http://schemas.microsoft.com/office/powerpoint/2010/main" val="238523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609601" y="1600201"/>
                <a:ext cx="10813143" cy="4852114"/>
              </a:xfrm>
            </p:spPr>
            <p:txBody>
              <a:bodyPr>
                <a:normAutofit/>
              </a:bodyPr>
              <a:lstStyle/>
              <a:p>
                <a:pPr>
                  <a:buFont typeface="Arial" panose="020B0604020202020204" pitchFamily="34" charset="0"/>
                  <a:buChar char="•"/>
                </a:pPr>
                <a:r>
                  <a:rPr lang="en-US" altLang="ko-KR" sz="2200" dirty="0"/>
                  <a:t>ex) The earthquake</a:t>
                </a:r>
              </a:p>
              <a:p>
                <a:pPr marL="0" indent="0">
                  <a:buNone/>
                </a:pPr>
                <a:r>
                  <a:rPr lang="en-US" altLang="ko-KR" sz="2200" dirty="0"/>
                  <a:t>      There are an average of 2.8 major earthquakes in the world each year.</a:t>
                </a:r>
              </a:p>
              <a:p>
                <a:pPr marL="0" indent="0">
                  <a:buNone/>
                </a:pPr>
                <a:r>
                  <a:rPr lang="en-US" altLang="ko-KR" sz="2200" dirty="0"/>
                  <a:t>      What’s the probability of &gt;1 major earthquakes next year?</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𝑋</m:t>
                        </m:r>
                        <m:r>
                          <a:rPr lang="en-US" altLang="ko-KR" sz="2200" b="0" i="1" smtClean="0">
                            <a:latin typeface="Cambria Math" panose="02040503050406030204" pitchFamily="18" charset="0"/>
                          </a:rPr>
                          <m:t>&gt;1</m:t>
                        </m:r>
                      </m:e>
                    </m:d>
                    <m:r>
                      <a:rPr lang="en-US" altLang="ko-KR" sz="2200" i="1">
                        <a:latin typeface="Cambria Math" panose="02040503050406030204" pitchFamily="18" charset="0"/>
                      </a:rPr>
                      <m:t>=</m:t>
                    </m:r>
                    <m:r>
                      <a:rPr lang="en-US" altLang="ko-KR" sz="2200" b="0" i="1" smtClean="0">
                        <a:latin typeface="Cambria Math" panose="02040503050406030204" pitchFamily="18" charset="0"/>
                      </a:rPr>
                      <m:t>1−</m:t>
                    </m:r>
                    <m:r>
                      <a:rPr lang="en-US" altLang="ko-KR" sz="2200" b="0" i="1" smtClean="0">
                        <a:latin typeface="Cambria Math" panose="02040503050406030204" pitchFamily="18" charset="0"/>
                      </a:rPr>
                      <m:t>𝑃</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𝑋</m:t>
                        </m:r>
                        <m:r>
                          <a:rPr lang="en-US" altLang="ko-KR" sz="2200" b="0" i="1" smtClean="0">
                            <a:latin typeface="Cambria Math" panose="02040503050406030204" pitchFamily="18" charset="0"/>
                          </a:rPr>
                          <m:t>=0</m:t>
                        </m:r>
                      </m:e>
                    </m:d>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𝑃</m:t>
                    </m:r>
                    <m:d>
                      <m:dPr>
                        <m:ctrlPr>
                          <a:rPr lang="en-US" altLang="ko-KR" sz="2200" b="0" i="1" smtClean="0">
                            <a:latin typeface="Cambria Math" panose="02040503050406030204" pitchFamily="18" charset="0"/>
                          </a:rPr>
                        </m:ctrlPr>
                      </m:dPr>
                      <m:e>
                        <m:r>
                          <a:rPr lang="en-US" altLang="ko-KR" sz="2200" b="0" i="1" smtClean="0">
                            <a:latin typeface="Cambria Math" panose="02040503050406030204" pitchFamily="18" charset="0"/>
                          </a:rPr>
                          <m:t>𝑋</m:t>
                        </m:r>
                        <m:r>
                          <a:rPr lang="en-US" altLang="ko-KR" sz="2200" b="0" i="1" smtClean="0">
                            <a:latin typeface="Cambria Math" panose="02040503050406030204" pitchFamily="18" charset="0"/>
                          </a:rPr>
                          <m:t>=1</m:t>
                        </m:r>
                      </m:e>
                    </m:d>
                  </m:oMath>
                </a14:m>
                <a:endParaRPr lang="en-US" altLang="ko-KR" sz="2200" b="0" i="1" dirty="0">
                  <a:latin typeface="Cambria Math" panose="02040503050406030204" pitchFamily="18" charset="0"/>
                </a:endParaRPr>
              </a:p>
              <a:p>
                <a:pPr marL="0" indent="0">
                  <a:buNone/>
                </a:pPr>
                <a:r>
                  <a:rPr lang="en-US" altLang="ko-KR" sz="2200" b="0" dirty="0"/>
                  <a:t>		      </a:t>
                </a:r>
                <a14:m>
                  <m:oMath xmlns:m="http://schemas.openxmlformats.org/officeDocument/2006/math">
                    <m:r>
                      <a:rPr lang="en-US" altLang="ko-KR" sz="2200" b="0" i="1" smtClean="0">
                        <a:latin typeface="Cambria Math" panose="02040503050406030204" pitchFamily="18" charset="0"/>
                      </a:rPr>
                      <m:t>=1−</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en-US" altLang="ko-KR" sz="2200" b="0" i="1" smtClean="0">
                                <a:latin typeface="Cambria Math" panose="02040503050406030204" pitchFamily="18" charset="0"/>
                              </a:rPr>
                              <m:t>2.8</m:t>
                            </m:r>
                          </m:sup>
                        </m:s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2.8</m:t>
                            </m:r>
                          </m:e>
                          <m:sup>
                            <m:r>
                              <a:rPr lang="en-US" altLang="ko-KR" sz="2200" b="0" i="1" smtClean="0">
                                <a:latin typeface="Cambria Math" panose="02040503050406030204" pitchFamily="18" charset="0"/>
                              </a:rPr>
                              <m:t>0</m:t>
                            </m:r>
                          </m:sup>
                        </m:sSup>
                      </m:num>
                      <m:den>
                        <m:r>
                          <a:rPr lang="en-US" altLang="ko-KR" sz="2200" b="0" i="1" smtClean="0">
                            <a:latin typeface="Cambria Math" panose="02040503050406030204" pitchFamily="18" charset="0"/>
                          </a:rPr>
                          <m:t>0</m:t>
                        </m:r>
                        <m:r>
                          <a:rPr lang="en-US" altLang="ko-KR" sz="2200" i="1">
                            <a:latin typeface="Cambria Math" panose="02040503050406030204" pitchFamily="18" charset="0"/>
                          </a:rPr>
                          <m:t>!</m:t>
                        </m:r>
                      </m:den>
                    </m:f>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−2.8</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2.8</m:t>
                            </m:r>
                          </m:e>
                          <m:sup>
                            <m:r>
                              <a:rPr lang="en-US" altLang="ko-KR" sz="2200" b="0" i="1" smtClean="0">
                                <a:latin typeface="Cambria Math" panose="02040503050406030204" pitchFamily="18" charset="0"/>
                              </a:rPr>
                              <m:t>1</m:t>
                            </m:r>
                          </m:sup>
                        </m:sSup>
                      </m:num>
                      <m:den>
                        <m:r>
                          <a:rPr lang="en-US" altLang="ko-KR" sz="2200" b="0" i="1" smtClean="0">
                            <a:latin typeface="Cambria Math" panose="02040503050406030204" pitchFamily="18" charset="0"/>
                          </a:rPr>
                          <m:t>1</m:t>
                        </m:r>
                        <m:r>
                          <a:rPr lang="en-US" altLang="ko-KR" sz="2200" i="1">
                            <a:latin typeface="Cambria Math" panose="02040503050406030204" pitchFamily="18" charset="0"/>
                          </a:rPr>
                          <m:t>!</m:t>
                        </m:r>
                      </m:den>
                    </m:f>
                    <m:r>
                      <a:rPr lang="en-US" altLang="ko-KR" sz="2200" b="0" i="1" smtClean="0">
                        <a:latin typeface="Cambria Math" panose="02040503050406030204" pitchFamily="18" charset="0"/>
                      </a:rPr>
                      <m:t>=1−0.06−0.17=0.77</m:t>
                    </m:r>
                  </m:oMath>
                </a14:m>
                <a:r>
                  <a:rPr lang="en-US" altLang="ko-KR" sz="2200" dirty="0"/>
                  <a:t> </a:t>
                </a:r>
              </a:p>
              <a:p>
                <a:pPr>
                  <a:buFont typeface="Arial" panose="020B0604020202020204" pitchFamily="34" charset="0"/>
                  <a:buChar char="•"/>
                </a:pPr>
                <a:r>
                  <a:rPr lang="en-US" altLang="ko-KR" sz="2200" dirty="0"/>
                  <a:t>ex) The number of customers arriving at a grocery store can be modeled by a Poisson process with intensity </a:t>
                </a:r>
                <a14:m>
                  <m:oMath xmlns:m="http://schemas.openxmlformats.org/officeDocument/2006/math">
                    <m:r>
                      <a:rPr lang="ko-KR" altLang="en-US" sz="2200" i="1" smtClean="0">
                        <a:latin typeface="Cambria Math" panose="02040503050406030204" pitchFamily="18" charset="0"/>
                      </a:rPr>
                      <m:t>𝜆</m:t>
                    </m:r>
                    <m:r>
                      <a:rPr lang="en-US" altLang="ko-KR" sz="2200" b="0" i="1" smtClean="0">
                        <a:latin typeface="Cambria Math" panose="02040503050406030204" pitchFamily="18" charset="0"/>
                      </a:rPr>
                      <m:t>=10</m:t>
                    </m:r>
                  </m:oMath>
                </a14:m>
                <a:r>
                  <a:rPr lang="en-US" altLang="ko-KR" sz="2200" dirty="0"/>
                  <a:t> customers per hour.</a:t>
                </a:r>
              </a:p>
              <a:p>
                <a:pPr marL="0" indent="0">
                  <a:buNone/>
                </a:pPr>
                <a:r>
                  <a:rPr lang="en-US" altLang="ko-KR" sz="2200" dirty="0"/>
                  <a:t>      Find the probability that there are 2 customers between 10:0 and 10:20.</a:t>
                </a:r>
              </a:p>
              <a:p>
                <a:pPr marL="0" indent="0">
                  <a:buNone/>
                </a:pPr>
                <a:r>
                  <a:rPr lang="en-US" altLang="ko-KR" sz="2200" dirty="0"/>
                  <a:t>Sol) 10 </a:t>
                </a:r>
                <a:r>
                  <a:rPr lang="en-US" altLang="ko-KR" sz="2200" dirty="0" err="1"/>
                  <a:t>cutomers</a:t>
                </a:r>
                <a:r>
                  <a:rPr lang="en-US" altLang="ko-KR" sz="2200" dirty="0"/>
                  <a:t>/hour </a:t>
                </a:r>
                <a14:m>
                  <m:oMath xmlns:m="http://schemas.openxmlformats.org/officeDocument/2006/math">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 </m:t>
                    </m:r>
                  </m:oMath>
                </a14:m>
                <a:r>
                  <a:rPr lang="en-US" altLang="ko-KR" sz="2200" dirty="0"/>
                  <a:t>10/3 customers/(1/3 hour) </a:t>
                </a:r>
                <a14:m>
                  <m:oMath xmlns:m="http://schemas.openxmlformats.org/officeDocument/2006/math">
                    <m:r>
                      <a:rPr lang="en-US" altLang="ko-KR" sz="2200" i="1">
                        <a:latin typeface="Cambria Math" panose="02040503050406030204" pitchFamily="18" charset="0"/>
                      </a:rPr>
                      <m:t>𝑋</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𝑃𝑜𝑖𝑠𝑠𝑜𝑛</m:t>
                    </m:r>
                    <m:r>
                      <a:rPr lang="en-US" altLang="ko-KR" sz="2200" b="0" i="1" smtClean="0">
                        <a:latin typeface="Cambria Math" panose="02040503050406030204" pitchFamily="18" charset="0"/>
                      </a:rPr>
                      <m:t>(</m:t>
                    </m:r>
                    <m:f>
                      <m:fPr>
                        <m:ctrlPr>
                          <a:rPr lang="en-US" altLang="ko-KR" sz="2200" b="0" i="1" smtClean="0">
                            <a:latin typeface="Cambria Math" panose="02040503050406030204" pitchFamily="18" charset="0"/>
                          </a:rPr>
                        </m:ctrlPr>
                      </m:fPr>
                      <m:num>
                        <m:r>
                          <a:rPr lang="en-US" altLang="ko-KR" sz="2200" b="0" i="1" smtClean="0">
                            <a:latin typeface="Cambria Math" panose="02040503050406030204" pitchFamily="18" charset="0"/>
                          </a:rPr>
                          <m:t>10</m:t>
                        </m:r>
                      </m:num>
                      <m:den>
                        <m:r>
                          <a:rPr lang="en-US" altLang="ko-KR" sz="2200" b="0" i="1" smtClean="0">
                            <a:latin typeface="Cambria Math" panose="02040503050406030204" pitchFamily="18" charset="0"/>
                          </a:rPr>
                          <m:t>3</m:t>
                        </m:r>
                      </m:den>
                    </m:f>
                    <m:r>
                      <a:rPr lang="en-US" altLang="ko-KR" sz="2200" b="0" i="1" smtClean="0">
                        <a:latin typeface="Cambria Math" panose="02040503050406030204" pitchFamily="18" charset="0"/>
                      </a:rPr>
                      <m:t>)</m:t>
                    </m:r>
                  </m:oMath>
                </a14:m>
                <a:endParaRPr lang="en-US" altLang="ko-KR" sz="2200" dirty="0"/>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𝑋</m:t>
                        </m:r>
                        <m:r>
                          <a:rPr lang="en-US" altLang="ko-KR" sz="2200" b="0" i="1" smtClean="0">
                            <a:latin typeface="Cambria Math" panose="02040503050406030204" pitchFamily="18" charset="0"/>
                          </a:rPr>
                          <m:t>=2</m:t>
                        </m:r>
                      </m:e>
                    </m:d>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en-US" altLang="ko-KR" sz="2200" b="0" i="1" smtClean="0">
                                <a:latin typeface="Cambria Math" panose="02040503050406030204" pitchFamily="18" charset="0"/>
                              </a:rPr>
                              <m:t>10/3</m:t>
                            </m:r>
                          </m:sup>
                        </m:sSup>
                        <m:sSup>
                          <m:sSupPr>
                            <m:ctrlPr>
                              <a:rPr lang="en-US" altLang="ko-KR" sz="2200" i="1" smtClean="0">
                                <a:latin typeface="Cambria Math" panose="02040503050406030204" pitchFamily="18" charset="0"/>
                              </a:rPr>
                            </m:ctrlPr>
                          </m:sSupPr>
                          <m:e>
                            <m:r>
                              <a:rPr lang="en-US" altLang="ko-KR" sz="2200" b="0" i="1" smtClean="0">
                                <a:latin typeface="Cambria Math" panose="02040503050406030204" pitchFamily="18" charset="0"/>
                              </a:rPr>
                              <m:t>(</m:t>
                            </m:r>
                            <m:f>
                              <m:fPr>
                                <m:ctrlPr>
                                  <a:rPr lang="en-US" altLang="ko-KR" sz="2200" b="0" i="1" smtClean="0">
                                    <a:latin typeface="Cambria Math" panose="02040503050406030204" pitchFamily="18" charset="0"/>
                                  </a:rPr>
                                </m:ctrlPr>
                              </m:fPr>
                              <m:num>
                                <m:r>
                                  <a:rPr lang="en-US" altLang="ko-KR" sz="2200" b="0" i="1" smtClean="0">
                                    <a:latin typeface="Cambria Math" panose="02040503050406030204" pitchFamily="18" charset="0"/>
                                  </a:rPr>
                                  <m:t>10</m:t>
                                </m:r>
                              </m:num>
                              <m:den>
                                <m:r>
                                  <a:rPr lang="en-US" altLang="ko-KR" sz="2200" b="0" i="1" smtClean="0">
                                    <a:latin typeface="Cambria Math" panose="02040503050406030204" pitchFamily="18" charset="0"/>
                                  </a:rPr>
                                  <m:t>3</m:t>
                                </m:r>
                              </m:den>
                            </m:f>
                            <m:r>
                              <a:rPr lang="en-US" altLang="ko-KR" sz="2200" b="0" i="1" smtClean="0">
                                <a:latin typeface="Cambria Math" panose="02040503050406030204" pitchFamily="18" charset="0"/>
                              </a:rPr>
                              <m:t>)</m:t>
                            </m:r>
                          </m:e>
                          <m:sup>
                            <m:r>
                              <a:rPr lang="en-US" altLang="ko-KR" sz="2200" b="0" i="1" smtClean="0">
                                <a:latin typeface="Cambria Math" panose="02040503050406030204" pitchFamily="18" charset="0"/>
                              </a:rPr>
                              <m:t>2</m:t>
                            </m:r>
                          </m:sup>
                        </m:sSup>
                      </m:num>
                      <m:den>
                        <m:r>
                          <a:rPr lang="en-US" altLang="ko-KR" sz="2200" b="0" i="1" smtClean="0">
                            <a:latin typeface="Cambria Math" panose="02040503050406030204" pitchFamily="18" charset="0"/>
                          </a:rPr>
                          <m:t>2</m:t>
                        </m:r>
                        <m:r>
                          <a:rPr lang="en-US" altLang="ko-KR" sz="2200" i="1">
                            <a:latin typeface="Cambria Math" panose="02040503050406030204" pitchFamily="18" charset="0"/>
                          </a:rPr>
                          <m:t>!</m:t>
                        </m:r>
                      </m:den>
                    </m:f>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0.2</m:t>
                    </m:r>
                  </m:oMath>
                </a14:m>
                <a:r>
                  <a:rPr lang="en-US" altLang="ko-KR" sz="2200" dirty="0"/>
                  <a:t> </a:t>
                </a:r>
              </a:p>
              <a:p>
                <a:pPr>
                  <a:buFont typeface="Arial" panose="020B0604020202020204" pitchFamily="34" charset="0"/>
                  <a:buChar char="•"/>
                </a:pPr>
                <a:endParaRPr lang="en-US" altLang="ko-KR" sz="2200" dirty="0"/>
              </a:p>
              <a:p>
                <a:endParaRPr lang="en-US" altLang="ko-KR" dirty="0"/>
              </a:p>
              <a:p>
                <a:endParaRPr lang="ko-KR" altLang="en-US"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609601" y="1600201"/>
                <a:ext cx="10813143" cy="4852114"/>
              </a:xfrm>
              <a:blipFill>
                <a:blip r:embed="rId2"/>
                <a:stretch>
                  <a:fillRect l="-733" t="-881"/>
                </a:stretch>
              </a:blipFill>
            </p:spPr>
            <p:txBody>
              <a:bodyPr/>
              <a:lstStyle/>
              <a:p>
                <a:r>
                  <a:rPr lang="ko-KR" altLang="en-US">
                    <a:noFill/>
                  </a:rPr>
                  <a:t> </a:t>
                </a:r>
              </a:p>
            </p:txBody>
          </p:sp>
        </mc:Fallback>
      </mc:AlternateContent>
      <p:sp>
        <p:nvSpPr>
          <p:cNvPr id="3" name="제목 2"/>
          <p:cNvSpPr>
            <a:spLocks noGrp="1"/>
          </p:cNvSpPr>
          <p:nvPr>
            <p:ph type="title"/>
          </p:nvPr>
        </p:nvSpPr>
        <p:spPr/>
        <p:txBody>
          <a:bodyPr>
            <a:normAutofit/>
          </a:bodyPr>
          <a:lstStyle/>
          <a:p>
            <a:pPr algn="l"/>
            <a:r>
              <a:rPr lang="en-US" altLang="ko-KR" sz="2800" dirty="0"/>
              <a:t>Poisson</a:t>
            </a:r>
            <a:r>
              <a:rPr lang="ko-KR" altLang="en-US" sz="2800" dirty="0"/>
              <a:t> </a:t>
            </a:r>
            <a:r>
              <a:rPr lang="en-US" altLang="ko-KR" sz="2800" dirty="0"/>
              <a:t>Process</a:t>
            </a:r>
            <a:endParaRPr lang="ko-KR" altLang="en-US" sz="2800" dirty="0"/>
          </a:p>
        </p:txBody>
      </p:sp>
    </p:spTree>
    <p:extLst>
      <p:ext uri="{BB962C8B-B14F-4D97-AF65-F5344CB8AC3E}">
        <p14:creationId xmlns:p14="http://schemas.microsoft.com/office/powerpoint/2010/main" val="203060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9" name="내용 개체 틀 2"/>
              <p:cNvSpPr>
                <a:spLocks noGrp="1"/>
              </p:cNvSpPr>
              <p:nvPr>
                <p:ph idx="1"/>
              </p:nvPr>
            </p:nvSpPr>
            <p:spPr>
              <a:xfrm>
                <a:off x="986119" y="1399580"/>
                <a:ext cx="10001755" cy="5550795"/>
              </a:xfrm>
            </p:spPr>
            <p:txBody>
              <a:bodyPr>
                <a:normAutofit/>
              </a:bodyPr>
              <a:lstStyle/>
              <a:p>
                <a:pPr marL="0" indent="0">
                  <a:lnSpc>
                    <a:spcPct val="114000"/>
                  </a:lnSpc>
                  <a:buNone/>
                </a:pPr>
                <a:r>
                  <a:rPr lang="en-US" altLang="ko-KR" sz="2200" dirty="0">
                    <a:ea typeface="굴림" panose="020B0600000101010101" pitchFamily="50" charset="-127"/>
                    <a:cs typeface="Tahoma" panose="020B0604030504040204" pitchFamily="34" charset="0"/>
                  </a:rPr>
                  <a:t>Suppose pulses arrive at a counter at an average rate of six per minute, so that </a:t>
                </a:r>
                <a14:m>
                  <m:oMath xmlns:m="http://schemas.openxmlformats.org/officeDocument/2006/math">
                    <m:r>
                      <a:rPr lang="ko-KR" altLang="en-US" sz="2200" i="1">
                        <a:latin typeface="Cambria Math" panose="02040503050406030204" pitchFamily="18" charset="0"/>
                      </a:rPr>
                      <m:t>𝜆</m:t>
                    </m:r>
                  </m:oMath>
                </a14:m>
                <a:r>
                  <a:rPr lang="en-US" altLang="ko-KR" sz="2200" dirty="0">
                    <a:ea typeface="굴림" panose="020B0600000101010101" pitchFamily="50" charset="-127"/>
                    <a:cs typeface="Tahoma" panose="020B0604030504040204" pitchFamily="34" charset="0"/>
                  </a:rPr>
                  <a:t>=6. </a:t>
                </a:r>
              </a:p>
              <a:p>
                <a:pPr marL="0" indent="0">
                  <a:lnSpc>
                    <a:spcPct val="114000"/>
                  </a:lnSpc>
                  <a:buNone/>
                </a:pPr>
                <a:r>
                  <a:rPr lang="en-US" altLang="ko-KR" sz="2200" dirty="0">
                    <a:ea typeface="굴림" panose="020B0600000101010101" pitchFamily="50" charset="-127"/>
                    <a:cs typeface="Tahoma" panose="020B0604030504040204" pitchFamily="34" charset="0"/>
                  </a:rPr>
                  <a:t>To find the probability that in a 0.5-min interval at least one pulse is received, note that the number of pulses in such an interval has a Poisson distribution with parameter </a:t>
                </a:r>
                <a14:m>
                  <m:oMath xmlns:m="http://schemas.openxmlformats.org/officeDocument/2006/math">
                    <m:r>
                      <a:rPr lang="ko-KR" altLang="en-US" sz="2200" i="1">
                        <a:latin typeface="Cambria Math" panose="02040503050406030204" pitchFamily="18" charset="0"/>
                      </a:rPr>
                      <m:t>𝜆</m:t>
                    </m:r>
                    <m:r>
                      <a:rPr lang="en-US" altLang="ko-KR" sz="2200" b="0" i="1" smtClean="0">
                        <a:latin typeface="Cambria Math" panose="02040503050406030204" pitchFamily="18" charset="0"/>
                        <a:ea typeface="Cambria Math" panose="02040503050406030204" pitchFamily="18" charset="0"/>
                      </a:rPr>
                      <m:t>𝑡</m:t>
                    </m:r>
                    <m:r>
                      <a:rPr lang="en-US" altLang="ko-KR" sz="2200" b="0" i="1" smtClean="0">
                        <a:latin typeface="Cambria Math" panose="02040503050406030204" pitchFamily="18" charset="0"/>
                        <a:ea typeface="Cambria Math" panose="02040503050406030204" pitchFamily="18" charset="0"/>
                      </a:rPr>
                      <m:t>=6</m:t>
                    </m:r>
                    <m:d>
                      <m:dPr>
                        <m:ctrlPr>
                          <a:rPr lang="en-US" altLang="ko-KR" sz="2200" b="0" i="1" smtClean="0">
                            <a:latin typeface="Cambria Math" panose="02040503050406030204" pitchFamily="18" charset="0"/>
                            <a:ea typeface="Cambria Math" panose="02040503050406030204" pitchFamily="18" charset="0"/>
                          </a:rPr>
                        </m:ctrlPr>
                      </m:dPr>
                      <m:e>
                        <m:r>
                          <a:rPr lang="en-US" altLang="ko-KR" sz="2200" b="0" i="1" smtClean="0">
                            <a:latin typeface="Cambria Math" panose="02040503050406030204" pitchFamily="18" charset="0"/>
                            <a:ea typeface="Cambria Math" panose="02040503050406030204" pitchFamily="18" charset="0"/>
                          </a:rPr>
                          <m:t>0.5</m:t>
                        </m:r>
                      </m:e>
                    </m:d>
                    <m:r>
                      <a:rPr lang="en-US" altLang="ko-KR" sz="2200" b="0" i="1" smtClean="0">
                        <a:latin typeface="Cambria Math" panose="02040503050406030204" pitchFamily="18" charset="0"/>
                        <a:ea typeface="Cambria Math" panose="02040503050406030204" pitchFamily="18" charset="0"/>
                      </a:rPr>
                      <m:t>=3. </m:t>
                    </m:r>
                  </m:oMath>
                </a14:m>
                <a:endParaRPr lang="en-US" altLang="ko-KR" sz="2200" dirty="0">
                  <a:ea typeface="굴림" panose="020B0600000101010101" pitchFamily="50" charset="-127"/>
                  <a:cs typeface="Tahoma" panose="020B0604030504040204" pitchFamily="34" charset="0"/>
                </a:endParaRPr>
              </a:p>
              <a:p>
                <a:pPr marL="0" indent="0">
                  <a:lnSpc>
                    <a:spcPct val="114000"/>
                  </a:lnSpc>
                  <a:buNone/>
                </a:pPr>
                <a:r>
                  <a:rPr lang="en-US" altLang="ko-KR" sz="2200" dirty="0">
                    <a:ea typeface="굴림" panose="020B0600000101010101" pitchFamily="50" charset="-127"/>
                    <a:cs typeface="Tahoma" panose="020B0604030504040204" pitchFamily="34" charset="0"/>
                  </a:rPr>
                  <a:t>Then with </a:t>
                </a:r>
                <a14:m>
                  <m:oMath xmlns:m="http://schemas.openxmlformats.org/officeDocument/2006/math">
                    <m:r>
                      <a:rPr lang="en-US" altLang="ko-KR" sz="2200" i="1">
                        <a:latin typeface="Cambria Math" panose="02040503050406030204" pitchFamily="18" charset="0"/>
                        <a:ea typeface="Cambria Math" panose="02040503050406030204" pitchFamily="18" charset="0"/>
                      </a:rPr>
                      <m:t>𝑋</m:t>
                    </m:r>
                    <m:r>
                      <a:rPr lang="en-US" altLang="ko-KR" sz="2200" b="0" i="1" smtClean="0">
                        <a:latin typeface="Cambria Math" panose="02040503050406030204" pitchFamily="18" charset="0"/>
                        <a:ea typeface="Cambria Math" panose="02040503050406030204" pitchFamily="18" charset="0"/>
                      </a:rPr>
                      <m:t>=</m:t>
                    </m:r>
                  </m:oMath>
                </a14:m>
                <a:r>
                  <a:rPr lang="en-US" altLang="ko-KR" sz="2200" dirty="0">
                    <a:ea typeface="굴림" panose="020B0600000101010101" pitchFamily="50" charset="-127"/>
                    <a:cs typeface="Tahoma" panose="020B0604030504040204" pitchFamily="34" charset="0"/>
                  </a:rPr>
                  <a:t> the number of pulses received in the 30-sec interval</a:t>
                </a:r>
              </a:p>
              <a:p>
                <a:pPr marL="1158875" indent="-1158875">
                  <a:lnSpc>
                    <a:spcPct val="114000"/>
                  </a:lnSpc>
                  <a:buNone/>
                </a:pPr>
                <a:r>
                  <a:rPr lang="en-US" altLang="ko-KR" sz="2200" dirty="0">
                    <a:latin typeface="Cambria Math" panose="02040503050406030204" pitchFamily="18" charset="0"/>
                    <a:ea typeface="Cambria Math" panose="02040503050406030204" pitchFamily="18" charset="0"/>
                  </a:rPr>
                  <a:t>Sol)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𝑃</m:t>
                    </m:r>
                    <m:d>
                      <m:dPr>
                        <m:ctrlPr>
                          <a:rPr lang="en-US" altLang="ko-KR" sz="2200" b="0" i="1" smtClean="0">
                            <a:latin typeface="Cambria Math" panose="02040503050406030204" pitchFamily="18" charset="0"/>
                            <a:ea typeface="Cambria Math" panose="02040503050406030204" pitchFamily="18" charset="0"/>
                          </a:rPr>
                        </m:ctrlPr>
                      </m:dPr>
                      <m:e>
                        <m:r>
                          <a:rPr lang="en-US" altLang="ko-KR" sz="2200" b="0" i="1" smtClean="0">
                            <a:latin typeface="Cambria Math" panose="02040503050406030204" pitchFamily="18" charset="0"/>
                            <a:ea typeface="Cambria Math" panose="02040503050406030204" pitchFamily="18" charset="0"/>
                          </a:rPr>
                          <m:t>1</m:t>
                        </m:r>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𝑋</m:t>
                        </m:r>
                      </m:e>
                    </m:d>
                    <m:r>
                      <a:rPr lang="en-US" altLang="ko-KR" sz="2200" b="0" i="1" smtClean="0">
                        <a:latin typeface="Cambria Math" panose="02040503050406030204" pitchFamily="18" charset="0"/>
                        <a:ea typeface="Cambria Math" panose="02040503050406030204" pitchFamily="18" charset="0"/>
                      </a:rPr>
                      <m:t>=1−</m:t>
                    </m:r>
                    <m:r>
                      <a:rPr lang="en-US" altLang="ko-KR" sz="2200" b="0" i="1" smtClean="0">
                        <a:latin typeface="Cambria Math" panose="02040503050406030204" pitchFamily="18" charset="0"/>
                        <a:ea typeface="Cambria Math" panose="02040503050406030204" pitchFamily="18" charset="0"/>
                      </a:rPr>
                      <m:t>𝑃</m:t>
                    </m:r>
                    <m:d>
                      <m:dPr>
                        <m:ctrlPr>
                          <a:rPr lang="en-US" altLang="ko-KR" sz="2200" b="0" i="1" smtClean="0">
                            <a:latin typeface="Cambria Math" panose="02040503050406030204" pitchFamily="18" charset="0"/>
                            <a:ea typeface="Cambria Math" panose="02040503050406030204" pitchFamily="18" charset="0"/>
                          </a:rPr>
                        </m:ctrlPr>
                      </m:dPr>
                      <m:e>
                        <m:r>
                          <a:rPr lang="en-US" altLang="ko-KR" sz="2200" b="0" i="1" smtClean="0">
                            <a:latin typeface="Cambria Math" panose="02040503050406030204" pitchFamily="18" charset="0"/>
                            <a:ea typeface="Cambria Math" panose="02040503050406030204" pitchFamily="18" charset="0"/>
                          </a:rPr>
                          <m:t>𝑋</m:t>
                        </m:r>
                        <m:r>
                          <a:rPr lang="en-US" altLang="ko-KR" sz="2200" b="0" i="1" smtClean="0">
                            <a:latin typeface="Cambria Math" panose="02040503050406030204" pitchFamily="18" charset="0"/>
                            <a:ea typeface="Cambria Math" panose="02040503050406030204" pitchFamily="18" charset="0"/>
                          </a:rPr>
                          <m:t>=0</m:t>
                        </m:r>
                      </m:e>
                    </m:d>
                    <m:r>
                      <a:rPr lang="en-US" altLang="ko-KR" sz="2200" b="0" i="1" smtClean="0">
                        <a:latin typeface="Cambria Math" panose="02040503050406030204" pitchFamily="18" charset="0"/>
                        <a:ea typeface="Cambria Math" panose="02040503050406030204" pitchFamily="18" charset="0"/>
                      </a:rPr>
                      <m:t>=1−</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en-US" altLang="ko-KR" sz="2200" b="0" i="1" smtClean="0">
                                <a:latin typeface="Cambria Math" panose="02040503050406030204" pitchFamily="18" charset="0"/>
                              </a:rPr>
                              <m:t>3</m:t>
                            </m:r>
                          </m:sup>
                        </m:s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3</m:t>
                            </m:r>
                          </m:e>
                          <m:sup>
                            <m:r>
                              <a:rPr lang="en-US" altLang="ko-KR" sz="2200" b="0" i="1" smtClean="0">
                                <a:latin typeface="Cambria Math" panose="02040503050406030204" pitchFamily="18" charset="0"/>
                              </a:rPr>
                              <m:t>0</m:t>
                            </m:r>
                          </m:sup>
                        </m:sSup>
                      </m:num>
                      <m:den>
                        <m:r>
                          <a:rPr lang="en-US" altLang="ko-KR" sz="2200" b="0" i="1" smtClean="0">
                            <a:latin typeface="Cambria Math" panose="02040503050406030204" pitchFamily="18" charset="0"/>
                          </a:rPr>
                          <m:t>0</m:t>
                        </m:r>
                        <m:r>
                          <a:rPr lang="en-US" altLang="ko-KR" sz="2200" i="1">
                            <a:latin typeface="Cambria Math" panose="02040503050406030204" pitchFamily="18" charset="0"/>
                          </a:rPr>
                          <m:t>!</m:t>
                        </m:r>
                      </m:den>
                    </m:f>
                  </m:oMath>
                </a14:m>
                <a:r>
                  <a:rPr lang="nb-NO" altLang="ko-KR" sz="2200" dirty="0">
                    <a:ea typeface="굴림" panose="020B0600000101010101" pitchFamily="50" charset="-127"/>
                    <a:cs typeface="Tahoma" panose="020B0604030504040204" pitchFamily="34" charset="0"/>
                  </a:rPr>
                  <a:t>=0.950</a:t>
                </a:r>
              </a:p>
              <a:p>
                <a:pPr marL="1158875" indent="-1158875">
                  <a:lnSpc>
                    <a:spcPct val="114000"/>
                  </a:lnSpc>
                  <a:buNone/>
                </a:pPr>
                <a:endParaRPr lang="en-US" altLang="ko-KR" sz="2200" dirty="0">
                  <a:ea typeface="굴림" panose="020B0600000101010101" pitchFamily="50" charset="-127"/>
                  <a:cs typeface="Tahoma" panose="020B0604030504040204" pitchFamily="34" charset="0"/>
                </a:endParaRPr>
              </a:p>
              <a:p>
                <a:pPr marL="1158875" indent="-1158875">
                  <a:lnSpc>
                    <a:spcPct val="114000"/>
                  </a:lnSpc>
                  <a:buNone/>
                </a:pPr>
                <a:endParaRPr lang="en-US" altLang="ko-KR" sz="2200" dirty="0">
                  <a:ea typeface="굴림" panose="020B0600000101010101" pitchFamily="50" charset="-127"/>
                  <a:cs typeface="Tahoma" panose="020B0604030504040204" pitchFamily="34" charset="0"/>
                </a:endParaRPr>
              </a:p>
            </p:txBody>
          </p:sp>
        </mc:Choice>
        <mc:Fallback xmlns="">
          <p:sp>
            <p:nvSpPr>
              <p:cNvPr id="34819" name="내용 개체 틀 2"/>
              <p:cNvSpPr>
                <a:spLocks noGrp="1" noRot="1" noChangeAspect="1" noMove="1" noResize="1" noEditPoints="1" noAdjustHandles="1" noChangeArrowheads="1" noChangeShapeType="1" noTextEdit="1"/>
              </p:cNvSpPr>
              <p:nvPr>
                <p:ph idx="1"/>
              </p:nvPr>
            </p:nvSpPr>
            <p:spPr>
              <a:xfrm>
                <a:off x="986119" y="1399580"/>
                <a:ext cx="10001755" cy="5550795"/>
              </a:xfrm>
              <a:blipFill>
                <a:blip r:embed="rId2"/>
                <a:stretch>
                  <a:fillRect l="-793" t="-330"/>
                </a:stretch>
              </a:blipFill>
            </p:spPr>
            <p:txBody>
              <a:bodyPr/>
              <a:lstStyle/>
              <a:p>
                <a:r>
                  <a:rPr lang="ko-KR" altLang="en-US">
                    <a:noFill/>
                  </a:rPr>
                  <a:t> </a:t>
                </a:r>
              </a:p>
            </p:txBody>
          </p:sp>
        </mc:Fallback>
      </mc:AlternateContent>
      <p:sp>
        <p:nvSpPr>
          <p:cNvPr id="34818" name="제목 1"/>
          <p:cNvSpPr>
            <a:spLocks noGrp="1"/>
          </p:cNvSpPr>
          <p:nvPr>
            <p:ph type="title"/>
          </p:nvPr>
        </p:nvSpPr>
        <p:spPr>
          <a:xfrm>
            <a:off x="986119" y="386086"/>
            <a:ext cx="7772400" cy="514350"/>
          </a:xfrm>
        </p:spPr>
        <p:txBody>
          <a:bodyPr>
            <a:normAutofit fontScale="90000"/>
          </a:bodyPr>
          <a:lstStyle/>
          <a:p>
            <a:pPr algn="l"/>
            <a:r>
              <a:rPr lang="en-US" altLang="ko-KR" sz="3200" dirty="0">
                <a:latin typeface="+mn-ea"/>
                <a:ea typeface="+mn-ea"/>
                <a:cs typeface="Tahoma" panose="020B0604030504040204" pitchFamily="34" charset="0"/>
              </a:rPr>
              <a:t>Example 3.42</a:t>
            </a:r>
            <a:endParaRPr lang="ko-KR" altLang="en-US" sz="3200" dirty="0">
              <a:latin typeface="+mn-ea"/>
              <a:ea typeface="+mn-ea"/>
              <a:cs typeface="Tahoma" panose="020B0604030504040204" pitchFamily="34" charset="0"/>
            </a:endParaRPr>
          </a:p>
        </p:txBody>
      </p:sp>
    </p:spTree>
    <p:extLst>
      <p:ext uri="{BB962C8B-B14F-4D97-AF65-F5344CB8AC3E}">
        <p14:creationId xmlns:p14="http://schemas.microsoft.com/office/powerpoint/2010/main" val="188036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p:txBody>
              <a:bodyPr>
                <a:normAutofit/>
              </a:bodyPr>
              <a:lstStyle/>
              <a:p>
                <a:r>
                  <a:rPr lang="en-US" altLang="ko-KR" sz="2200" b="0" dirty="0"/>
                  <a:t>The counting process </a:t>
                </a:r>
                <a14:m>
                  <m:oMath xmlns:m="http://schemas.openxmlformats.org/officeDocument/2006/math">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𝑡</m:t>
                    </m:r>
                    <m:r>
                      <a:rPr lang="en-US" altLang="ko-KR" sz="2200" b="0" i="1" smtClean="0">
                        <a:latin typeface="Cambria Math" panose="02040503050406030204" pitchFamily="18" charset="0"/>
                      </a:rPr>
                      <m:t>)</m:t>
                    </m:r>
                  </m:oMath>
                </a14:m>
                <a:r>
                  <a:rPr lang="en-US" altLang="ko-KR" sz="2200" dirty="0"/>
                  <a:t>: the number of arrivals from time </a:t>
                </a:r>
                <a14:m>
                  <m:oMath xmlns:m="http://schemas.openxmlformats.org/officeDocument/2006/math">
                    <m:r>
                      <a:rPr lang="en-US" altLang="ko-KR" sz="2200" b="0" i="1" smtClean="0">
                        <a:latin typeface="Cambria Math" panose="02040503050406030204" pitchFamily="18" charset="0"/>
                      </a:rPr>
                      <m:t>0</m:t>
                    </m:r>
                  </m:oMath>
                </a14:m>
                <a:r>
                  <a:rPr lang="en-US" altLang="ko-KR" sz="2200" dirty="0"/>
                  <a:t> to time </a:t>
                </a:r>
                <a14:m>
                  <m:oMath xmlns:m="http://schemas.openxmlformats.org/officeDocument/2006/math">
                    <m:r>
                      <a:rPr lang="en-US" altLang="ko-KR" sz="2200" i="1">
                        <a:latin typeface="Cambria Math" panose="02040503050406030204" pitchFamily="18" charset="0"/>
                      </a:rPr>
                      <m:t>𝑡</m:t>
                    </m:r>
                  </m:oMath>
                </a14:m>
                <a:endParaRPr lang="en-US" altLang="ko-KR" sz="2200" dirty="0"/>
              </a:p>
              <a:p>
                <a:r>
                  <a:rPr lang="en-US" altLang="ko-KR" sz="2200" dirty="0"/>
                  <a:t>Let </a:t>
                </a:r>
                <a14:m>
                  <m:oMath xmlns:m="http://schemas.openxmlformats.org/officeDocument/2006/math">
                    <m:r>
                      <m:rPr>
                        <m:sty m:val="p"/>
                      </m:rPr>
                      <a:rPr lang="el-GR" altLang="ko-KR" sz="2200" i="1" smtClean="0">
                        <a:latin typeface="Cambria Math" panose="02040503050406030204" pitchFamily="18" charset="0"/>
                        <a:ea typeface="Cambria Math" panose="02040503050406030204" pitchFamily="18" charset="0"/>
                      </a:rPr>
                      <m:t>λ</m:t>
                    </m:r>
                  </m:oMath>
                </a14:m>
                <a:r>
                  <a:rPr lang="ko-KR" altLang="en-US" sz="2200" dirty="0"/>
                  <a:t> </a:t>
                </a:r>
                <a:r>
                  <a:rPr lang="en-US" altLang="ko-KR" sz="2200" dirty="0"/>
                  <a:t>be fixed. </a:t>
                </a:r>
                <a14:m>
                  <m:oMath xmlns:m="http://schemas.openxmlformats.org/officeDocument/2006/math">
                    <m:r>
                      <a:rPr lang="en-US" altLang="ko-KR" sz="2200" i="1">
                        <a:latin typeface="Cambria Math" panose="02040503050406030204" pitchFamily="18" charset="0"/>
                      </a:rPr>
                      <m:t>𝑁</m:t>
                    </m:r>
                    <m:r>
                      <a:rPr lang="en-US" altLang="ko-KR" sz="2200" i="1">
                        <a:latin typeface="Cambria Math" panose="02040503050406030204" pitchFamily="18" charset="0"/>
                      </a:rPr>
                      <m:t>(</m:t>
                    </m:r>
                    <m:r>
                      <a:rPr lang="en-US" altLang="ko-KR" sz="2200" i="1">
                        <a:latin typeface="Cambria Math" panose="02040503050406030204" pitchFamily="18" charset="0"/>
                      </a:rPr>
                      <m:t>𝑡</m:t>
                    </m:r>
                    <m:r>
                      <a:rPr lang="en-US" altLang="ko-KR" sz="2200" i="1">
                        <a:latin typeface="Cambria Math" panose="02040503050406030204" pitchFamily="18" charset="0"/>
                      </a:rPr>
                      <m:t>)</m:t>
                    </m:r>
                  </m:oMath>
                </a14:m>
                <a:r>
                  <a:rPr lang="ko-KR" altLang="en-US" sz="2200" dirty="0"/>
                  <a:t> </a:t>
                </a:r>
                <a:r>
                  <a:rPr lang="en-US" altLang="ko-KR" sz="2200" dirty="0"/>
                  <a:t>is called a Poisson process with rates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m:t>
                    </m:r>
                  </m:oMath>
                </a14:m>
                <a:r>
                  <a:rPr lang="ko-KR" altLang="en-US" sz="2200" dirty="0"/>
                  <a:t> </a:t>
                </a:r>
                <a:r>
                  <a:rPr lang="en-US" altLang="ko-KR" sz="2200" dirty="0"/>
                  <a:t>if all the following conditions hold.</a:t>
                </a:r>
              </a:p>
              <a:p>
                <a:pPr marL="457200" indent="-457200">
                  <a:buFont typeface="+mj-lt"/>
                  <a:buAutoNum type="arabicPeriod"/>
                </a:pPr>
                <a14:m>
                  <m:oMath xmlns:m="http://schemas.openxmlformats.org/officeDocument/2006/math">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a:rPr lang="en-US" altLang="ko-KR" sz="2200" b="0" i="1" smtClean="0">
                            <a:latin typeface="Cambria Math" panose="02040503050406030204" pitchFamily="18" charset="0"/>
                          </a:rPr>
                          <m:t>0</m:t>
                        </m:r>
                      </m:e>
                    </m:d>
                    <m:r>
                      <a:rPr lang="en-US" altLang="ko-KR" sz="2200" b="0" i="0" smtClean="0">
                        <a:latin typeface="Cambria Math" panose="02040503050406030204" pitchFamily="18" charset="0"/>
                      </a:rPr>
                      <m:t>=0</m:t>
                    </m:r>
                  </m:oMath>
                </a14:m>
                <a:r>
                  <a:rPr lang="en-US" altLang="ko-KR" sz="2200" dirty="0"/>
                  <a:t>:</a:t>
                </a:r>
              </a:p>
              <a:p>
                <a:pPr marL="457200" indent="-457200">
                  <a:buFont typeface="+mj-lt"/>
                  <a:buAutoNum type="arabicPeriod"/>
                </a:pPr>
                <a14:m>
                  <m:oMath xmlns:m="http://schemas.openxmlformats.org/officeDocument/2006/math">
                    <m:r>
                      <a:rPr lang="en-US" altLang="ko-KR" sz="2200" i="1">
                        <a:latin typeface="Cambria Math" panose="02040503050406030204" pitchFamily="18" charset="0"/>
                      </a:rPr>
                      <m:t>𝑁</m:t>
                    </m:r>
                    <m:r>
                      <a:rPr lang="en-US" altLang="ko-KR" sz="2200" i="1">
                        <a:latin typeface="Cambria Math" panose="02040503050406030204" pitchFamily="18" charset="0"/>
                      </a:rPr>
                      <m:t>(</m:t>
                    </m:r>
                    <m:r>
                      <a:rPr lang="en-US" altLang="ko-KR" sz="2200" i="1">
                        <a:latin typeface="Cambria Math" panose="02040503050406030204" pitchFamily="18" charset="0"/>
                      </a:rPr>
                      <m:t>𝑡</m:t>
                    </m:r>
                    <m:r>
                      <a:rPr lang="en-US" altLang="ko-KR" sz="2200" i="1">
                        <a:latin typeface="Cambria Math" panose="02040503050406030204" pitchFamily="18" charset="0"/>
                      </a:rPr>
                      <m:t>)</m:t>
                    </m:r>
                  </m:oMath>
                </a14:m>
                <a:r>
                  <a:rPr lang="en-US" altLang="ko-KR" sz="2200" dirty="0"/>
                  <a:t> has independent increments:</a:t>
                </a:r>
              </a:p>
              <a:p>
                <a:pPr marL="457200" indent="-457200">
                  <a:buFont typeface="+mj-lt"/>
                  <a:buAutoNum type="arabicPeriod"/>
                </a:pPr>
                <a:r>
                  <a:rPr lang="en-US" altLang="ko-KR" sz="2200" dirty="0"/>
                  <a:t>The number of arrivals in any interval of length </a:t>
                </a:r>
                <a14:m>
                  <m:oMath xmlns:m="http://schemas.openxmlformats.org/officeDocument/2006/math">
                    <m:r>
                      <a:rPr lang="en-US" altLang="ko-KR" sz="2200" b="0" i="1" smtClean="0">
                        <a:latin typeface="Cambria Math" panose="02040503050406030204" pitchFamily="18" charset="0"/>
                        <a:ea typeface="Cambria Math" panose="02040503050406030204" pitchFamily="18" charset="0"/>
                      </a:rPr>
                      <m:t>𝑡</m:t>
                    </m:r>
                    <m:r>
                      <a:rPr lang="en-US" altLang="ko-KR" sz="2200" b="0" i="1" smtClean="0">
                        <a:latin typeface="Cambria Math" panose="02040503050406030204" pitchFamily="18" charset="0"/>
                        <a:ea typeface="Cambria Math" panose="02040503050406030204" pitchFamily="18" charset="0"/>
                      </a:rPr>
                      <m:t>&gt;0</m:t>
                    </m:r>
                  </m:oMath>
                </a14:m>
                <a:r>
                  <a:rPr lang="ko-KR" altLang="en-US" sz="2200" dirty="0"/>
                  <a:t> </a:t>
                </a:r>
                <a:r>
                  <a:rPr lang="en-US" altLang="ko-KR" sz="2200" dirty="0"/>
                  <a:t>has Poisson(</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m:t>
                    </m:r>
                    <m:r>
                      <a:rPr lang="en-US" altLang="ko-KR" sz="2200" b="0" i="1" smtClean="0">
                        <a:latin typeface="Cambria Math" panose="02040503050406030204" pitchFamily="18" charset="0"/>
                        <a:ea typeface="Cambria Math" panose="02040503050406030204" pitchFamily="18" charset="0"/>
                      </a:rPr>
                      <m:t>𝑡</m:t>
                    </m:r>
                  </m:oMath>
                </a14:m>
                <a:r>
                  <a:rPr lang="en-US" altLang="ko-KR" sz="2200" dirty="0"/>
                  <a:t>) distribution</a:t>
                </a:r>
              </a:p>
              <a:p>
                <a:pPr marL="0" indent="0">
                  <a:buNone/>
                </a:pPr>
                <a:r>
                  <a:rPr lang="en-US" altLang="ko-KR" sz="2200" dirty="0"/>
                  <a:t>	</a:t>
                </a:r>
                <a14:m>
                  <m:oMath xmlns:m="http://schemas.openxmlformats.org/officeDocument/2006/math">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𝑃</m:t>
                        </m:r>
                      </m:e>
                      <m:sub>
                        <m:r>
                          <a:rPr lang="en-US" altLang="ko-KR" sz="2200" i="1">
                            <a:latin typeface="Cambria Math" panose="02040503050406030204" pitchFamily="18" charset="0"/>
                          </a:rPr>
                          <m:t>𝑘</m:t>
                        </m:r>
                      </m:sub>
                    </m:sSub>
                    <m:d>
                      <m:dPr>
                        <m:ctrlPr>
                          <a:rPr lang="en-US" altLang="ko-KR" sz="2200" i="1">
                            <a:latin typeface="Cambria Math" panose="02040503050406030204" pitchFamily="18" charset="0"/>
                          </a:rPr>
                        </m:ctrlPr>
                      </m:dPr>
                      <m:e>
                        <m:r>
                          <a:rPr lang="en-US" altLang="ko-KR" sz="2200" b="0" i="1" smtClean="0">
                            <a:latin typeface="Cambria Math" panose="02040503050406030204" pitchFamily="18" charset="0"/>
                            <a:ea typeface="Cambria Math" panose="02040503050406030204" pitchFamily="18" charset="0"/>
                          </a:rPr>
                          <m:t>𝑡</m:t>
                        </m:r>
                      </m:e>
                    </m:d>
                    <m:r>
                      <a:rPr lang="en-US" altLang="ko-KR" sz="2200" i="1">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smtClean="0">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λ</m:t>
                            </m:r>
                            <m:r>
                              <a:rPr lang="en-US" altLang="ko-KR" sz="2200" b="0" i="1" smtClean="0">
                                <a:latin typeface="Cambria Math" panose="02040503050406030204" pitchFamily="18" charset="0"/>
                                <a:ea typeface="Cambria Math" panose="02040503050406030204" pitchFamily="18" charset="0"/>
                              </a:rPr>
                              <m:t>𝑡</m:t>
                            </m:r>
                          </m:sup>
                        </m:sSup>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λ</m:t>
                            </m:r>
                            <m:r>
                              <a:rPr lang="en-US" altLang="ko-KR" sz="2200" b="0" i="1" smtClean="0">
                                <a:latin typeface="Cambria Math" panose="02040503050406030204" pitchFamily="18" charset="0"/>
                                <a:ea typeface="Cambria Math" panose="02040503050406030204" pitchFamily="18" charset="0"/>
                              </a:rPr>
                              <m:t>𝑡</m:t>
                            </m:r>
                            <m:r>
                              <a:rPr lang="en-US" altLang="ko-KR" sz="2200" i="1">
                                <a:latin typeface="Cambria Math" panose="02040503050406030204" pitchFamily="18" charset="0"/>
                              </a:rPr>
                              <m:t>)</m:t>
                            </m:r>
                          </m:e>
                          <m:sup>
                            <m:r>
                              <a:rPr lang="en-US" altLang="ko-KR" sz="2200" i="1">
                                <a:latin typeface="Cambria Math" panose="02040503050406030204" pitchFamily="18" charset="0"/>
                              </a:rPr>
                              <m:t>𝑘</m:t>
                            </m:r>
                          </m:sup>
                        </m:sSup>
                      </m:num>
                      <m:den>
                        <m:r>
                          <a:rPr lang="en-US" altLang="ko-KR" sz="2200" i="1">
                            <a:latin typeface="Cambria Math" panose="02040503050406030204" pitchFamily="18" charset="0"/>
                          </a:rPr>
                          <m:t>𝑘</m:t>
                        </m:r>
                        <m:r>
                          <a:rPr lang="en-US" altLang="ko-KR" sz="2200" i="1">
                            <a:latin typeface="Cambria Math" panose="02040503050406030204" pitchFamily="18" charset="0"/>
                          </a:rPr>
                          <m:t>!</m:t>
                        </m:r>
                      </m:den>
                    </m:f>
                  </m:oMath>
                </a14:m>
                <a:r>
                  <a:rPr lang="ko-KR" altLang="en-US" sz="2200" dirty="0"/>
                  <a:t> </a:t>
                </a:r>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blipFill>
                <a:blip r:embed="rId2"/>
                <a:stretch>
                  <a:fillRect l="-338" t="-943"/>
                </a:stretch>
              </a:blipFill>
            </p:spPr>
            <p:txBody>
              <a:bodyPr/>
              <a:lstStyle/>
              <a:p>
                <a:r>
                  <a:rPr lang="ko-KR" altLang="en-US">
                    <a:noFill/>
                  </a:rPr>
                  <a:t> </a:t>
                </a:r>
              </a:p>
            </p:txBody>
          </p:sp>
        </mc:Fallback>
      </mc:AlternateContent>
      <p:sp>
        <p:nvSpPr>
          <p:cNvPr id="3" name="제목 2"/>
          <p:cNvSpPr>
            <a:spLocks noGrp="1"/>
          </p:cNvSpPr>
          <p:nvPr>
            <p:ph type="title"/>
          </p:nvPr>
        </p:nvSpPr>
        <p:spPr/>
        <p:txBody>
          <a:bodyPr>
            <a:normAutofit/>
          </a:bodyPr>
          <a:lstStyle/>
          <a:p>
            <a:pPr algn="l"/>
            <a:r>
              <a:rPr lang="en-US" altLang="ko-KR" sz="2800" dirty="0"/>
              <a:t>Poisson</a:t>
            </a:r>
            <a:r>
              <a:rPr lang="ko-KR" altLang="en-US" sz="2800" dirty="0"/>
              <a:t> </a:t>
            </a:r>
            <a:r>
              <a:rPr lang="en-US" altLang="ko-KR" sz="2800" dirty="0"/>
              <a:t>Process**</a:t>
            </a:r>
            <a:endParaRPr lang="ko-KR" altLang="en-US" sz="2800" dirty="0"/>
          </a:p>
        </p:txBody>
      </p:sp>
    </p:spTree>
    <p:extLst>
      <p:ext uri="{BB962C8B-B14F-4D97-AF65-F5344CB8AC3E}">
        <p14:creationId xmlns:p14="http://schemas.microsoft.com/office/powerpoint/2010/main" val="31858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689428" y="1394139"/>
                <a:ext cx="10813143" cy="5135450"/>
              </a:xfrm>
            </p:spPr>
            <p:txBody>
              <a:bodyPr>
                <a:normAutofit/>
              </a:bodyPr>
              <a:lstStyle/>
              <a:p>
                <a:r>
                  <a:rPr lang="en-US" altLang="ko-KR" sz="2200" b="0" dirty="0"/>
                  <a:t>The counting process </a:t>
                </a:r>
                <a14:m>
                  <m:oMath xmlns:m="http://schemas.openxmlformats.org/officeDocument/2006/math">
                    <m:r>
                      <a:rPr lang="en-US" altLang="ko-KR" sz="2200" b="0" i="1" smtClean="0">
                        <a:latin typeface="Cambria Math" panose="02040503050406030204" pitchFamily="18" charset="0"/>
                      </a:rPr>
                      <m:t>𝑁</m:t>
                    </m:r>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𝑡</m:t>
                    </m:r>
                    <m:r>
                      <a:rPr lang="en-US" altLang="ko-KR" sz="2200" b="0" i="1" smtClean="0">
                        <a:latin typeface="Cambria Math" panose="02040503050406030204" pitchFamily="18" charset="0"/>
                      </a:rPr>
                      <m:t>)</m:t>
                    </m:r>
                  </m:oMath>
                </a14:m>
                <a:r>
                  <a:rPr lang="en-US" altLang="ko-KR" sz="2200" dirty="0"/>
                  <a:t>: the number of arrivals from time </a:t>
                </a:r>
                <a14:m>
                  <m:oMath xmlns:m="http://schemas.openxmlformats.org/officeDocument/2006/math">
                    <m:r>
                      <a:rPr lang="en-US" altLang="ko-KR" sz="2200" b="0" i="1" smtClean="0">
                        <a:latin typeface="Cambria Math" panose="02040503050406030204" pitchFamily="18" charset="0"/>
                      </a:rPr>
                      <m:t>0</m:t>
                    </m:r>
                  </m:oMath>
                </a14:m>
                <a:r>
                  <a:rPr lang="en-US" altLang="ko-KR" sz="2200" dirty="0"/>
                  <a:t> to time </a:t>
                </a:r>
                <a14:m>
                  <m:oMath xmlns:m="http://schemas.openxmlformats.org/officeDocument/2006/math">
                    <m:r>
                      <a:rPr lang="en-US" altLang="ko-KR" sz="2200" i="1">
                        <a:latin typeface="Cambria Math" panose="02040503050406030204" pitchFamily="18" charset="0"/>
                      </a:rPr>
                      <m:t>𝑡</m:t>
                    </m:r>
                  </m:oMath>
                </a14:m>
                <a:endParaRPr lang="en-US" altLang="ko-KR" sz="2200" dirty="0"/>
              </a:p>
              <a:p>
                <a:r>
                  <a:rPr lang="en-US" altLang="ko-KR" sz="2200" dirty="0"/>
                  <a:t>Let </a:t>
                </a:r>
                <a14:m>
                  <m:oMath xmlns:m="http://schemas.openxmlformats.org/officeDocument/2006/math">
                    <m:r>
                      <m:rPr>
                        <m:sty m:val="p"/>
                      </m:rPr>
                      <a:rPr lang="el-GR" altLang="ko-KR" sz="2200" i="1" smtClean="0">
                        <a:latin typeface="Cambria Math" panose="02040503050406030204" pitchFamily="18" charset="0"/>
                        <a:ea typeface="Cambria Math" panose="02040503050406030204" pitchFamily="18" charset="0"/>
                      </a:rPr>
                      <m:t>λ</m:t>
                    </m:r>
                  </m:oMath>
                </a14:m>
                <a:r>
                  <a:rPr lang="ko-KR" altLang="en-US" sz="2200" dirty="0"/>
                  <a:t> </a:t>
                </a:r>
                <a:r>
                  <a:rPr lang="en-US" altLang="ko-KR" sz="2200" dirty="0"/>
                  <a:t>be fixed. </a:t>
                </a:r>
                <a14:m>
                  <m:oMath xmlns:m="http://schemas.openxmlformats.org/officeDocument/2006/math">
                    <m:r>
                      <a:rPr lang="en-US" altLang="ko-KR" sz="2200" i="1">
                        <a:latin typeface="Cambria Math" panose="02040503050406030204" pitchFamily="18" charset="0"/>
                      </a:rPr>
                      <m:t>𝑁</m:t>
                    </m:r>
                    <m:r>
                      <a:rPr lang="en-US" altLang="ko-KR" sz="2200" i="1">
                        <a:latin typeface="Cambria Math" panose="02040503050406030204" pitchFamily="18" charset="0"/>
                      </a:rPr>
                      <m:t>(</m:t>
                    </m:r>
                    <m:r>
                      <a:rPr lang="en-US" altLang="ko-KR" sz="2200" i="1">
                        <a:latin typeface="Cambria Math" panose="02040503050406030204" pitchFamily="18" charset="0"/>
                      </a:rPr>
                      <m:t>𝑡</m:t>
                    </m:r>
                    <m:r>
                      <a:rPr lang="en-US" altLang="ko-KR" sz="2200" i="1">
                        <a:latin typeface="Cambria Math" panose="02040503050406030204" pitchFamily="18" charset="0"/>
                      </a:rPr>
                      <m:t>)</m:t>
                    </m:r>
                  </m:oMath>
                </a14:m>
                <a:r>
                  <a:rPr lang="ko-KR" altLang="en-US" sz="2200" dirty="0"/>
                  <a:t> </a:t>
                </a:r>
                <a:r>
                  <a:rPr lang="en-US" altLang="ko-KR" sz="2200" dirty="0"/>
                  <a:t>is called a Poisson process with rates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m:t>
                    </m:r>
                  </m:oMath>
                </a14:m>
                <a:r>
                  <a:rPr lang="ko-KR" altLang="en-US" sz="2200" dirty="0"/>
                  <a:t> </a:t>
                </a:r>
                <a:r>
                  <a:rPr lang="en-US" altLang="ko-KR" sz="2200" dirty="0"/>
                  <a:t>if all the following conditions hold.</a:t>
                </a:r>
              </a:p>
              <a:p>
                <a:pPr marL="457200" indent="-457200">
                  <a:buFont typeface="+mj-lt"/>
                  <a:buAutoNum type="arabicPeriod"/>
                </a:pPr>
                <a14:m>
                  <m:oMath xmlns:m="http://schemas.openxmlformats.org/officeDocument/2006/math">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a:rPr lang="en-US" altLang="ko-KR" sz="2200" b="0" i="1" smtClean="0">
                            <a:latin typeface="Cambria Math" panose="02040503050406030204" pitchFamily="18" charset="0"/>
                          </a:rPr>
                          <m:t>0</m:t>
                        </m:r>
                      </m:e>
                    </m:d>
                    <m:r>
                      <a:rPr lang="en-US" altLang="ko-KR" sz="2200" b="0" i="0" smtClean="0">
                        <a:latin typeface="Cambria Math" panose="02040503050406030204" pitchFamily="18" charset="0"/>
                      </a:rPr>
                      <m:t>=0</m:t>
                    </m:r>
                  </m:oMath>
                </a14:m>
                <a:r>
                  <a:rPr lang="en-US" altLang="ko-KR" sz="2200" dirty="0"/>
                  <a:t>:</a:t>
                </a:r>
              </a:p>
              <a:p>
                <a:pPr marL="457200" indent="-457200">
                  <a:buFont typeface="+mj-lt"/>
                  <a:buAutoNum type="arabicPeriod"/>
                </a:pPr>
                <a14:m>
                  <m:oMath xmlns:m="http://schemas.openxmlformats.org/officeDocument/2006/math">
                    <m:r>
                      <a:rPr lang="en-US" altLang="ko-KR" sz="2200" i="1">
                        <a:latin typeface="Cambria Math" panose="02040503050406030204" pitchFamily="18" charset="0"/>
                      </a:rPr>
                      <m:t>𝑁</m:t>
                    </m:r>
                    <m:r>
                      <a:rPr lang="en-US" altLang="ko-KR" sz="2200" i="1">
                        <a:latin typeface="Cambria Math" panose="02040503050406030204" pitchFamily="18" charset="0"/>
                      </a:rPr>
                      <m:t>(</m:t>
                    </m:r>
                    <m:r>
                      <a:rPr lang="en-US" altLang="ko-KR" sz="2200" i="1">
                        <a:latin typeface="Cambria Math" panose="02040503050406030204" pitchFamily="18" charset="0"/>
                      </a:rPr>
                      <m:t>𝑡</m:t>
                    </m:r>
                    <m:r>
                      <a:rPr lang="en-US" altLang="ko-KR" sz="2200" i="1">
                        <a:latin typeface="Cambria Math" panose="02040503050406030204" pitchFamily="18" charset="0"/>
                      </a:rPr>
                      <m:t>)</m:t>
                    </m:r>
                  </m:oMath>
                </a14:m>
                <a:r>
                  <a:rPr lang="en-US" altLang="ko-KR" sz="2200" dirty="0"/>
                  <a:t> has independent and stationary increments</a:t>
                </a:r>
              </a:p>
              <a:p>
                <a:pPr marL="457200" indent="-457200">
                  <a:buFont typeface="+mj-lt"/>
                  <a:buAutoNum type="arabicPeriod"/>
                </a:pPr>
                <a:r>
                  <a:rPr lang="en-US" altLang="ko-KR" sz="2200" dirty="0"/>
                  <a:t>We have</a:t>
                </a:r>
              </a:p>
              <a:p>
                <a:pPr marL="0" indent="0">
                  <a:buNone/>
                </a:pPr>
                <a:r>
                  <a:rPr lang="en-US" altLang="ko-KR" sz="2200" dirty="0"/>
                  <a:t>	</a:t>
                </a:r>
                <a14:m>
                  <m:oMath xmlns:m="http://schemas.openxmlformats.org/officeDocument/2006/math">
                    <m:r>
                      <a:rPr lang="en-US" altLang="ko-KR" sz="2200" b="0" i="1" smtClean="0">
                        <a:latin typeface="Cambria Math" panose="02040503050406030204" pitchFamily="18" charset="0"/>
                      </a:rPr>
                      <m:t>𝑃</m:t>
                    </m:r>
                    <m:d>
                      <m:dPr>
                        <m:ctrlPr>
                          <a:rPr lang="en-US" altLang="ko-KR" sz="2200" b="0" i="1" smtClean="0">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smtClean="0">
                                <a:latin typeface="Cambria Math" panose="02040503050406030204" pitchFamily="18" charset="0"/>
                                <a:ea typeface="Cambria Math" panose="02040503050406030204" pitchFamily="18" charset="0"/>
                              </a:rPr>
                              <m:t>Δ</m:t>
                            </m:r>
                          </m:e>
                        </m:d>
                        <m:r>
                          <a:rPr lang="en-US" altLang="ko-KR" sz="2200" b="0" i="1" smtClean="0">
                            <a:latin typeface="Cambria Math" panose="02040503050406030204" pitchFamily="18" charset="0"/>
                          </a:rPr>
                          <m:t>=0</m:t>
                        </m:r>
                      </m:e>
                    </m:d>
                    <m:r>
                      <a:rPr lang="en-US" altLang="ko-KR" sz="2200" b="0" i="1" smtClean="0">
                        <a:latin typeface="Cambria Math" panose="02040503050406030204" pitchFamily="18" charset="0"/>
                      </a:rPr>
                      <m:t>=1−</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Δ</m:t>
                    </m:r>
                    <m:r>
                      <a:rPr lang="en-US" altLang="ko-KR" sz="2200" b="0" i="0" smtClean="0">
                        <a:latin typeface="Cambria Math" panose="02040503050406030204" pitchFamily="18" charset="0"/>
                        <a:ea typeface="Cambria Math" panose="02040503050406030204" pitchFamily="18" charset="0"/>
                      </a:rPr>
                      <m:t>+</m:t>
                    </m:r>
                    <m:r>
                      <m:rPr>
                        <m:sty m:val="p"/>
                      </m:rPr>
                      <a:rPr lang="en-US" altLang="ko-KR" sz="2200" b="0" i="0" smtClean="0">
                        <a:latin typeface="Cambria Math" panose="02040503050406030204" pitchFamily="18" charset="0"/>
                        <a:ea typeface="Cambria Math" panose="02040503050406030204" pitchFamily="18" charset="0"/>
                      </a:rPr>
                      <m:t>o</m:t>
                    </m:r>
                    <m:r>
                      <a:rPr lang="en-US" altLang="ko-KR" sz="2200" b="0" i="0" smtClean="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a:latin typeface="Cambria Math" panose="02040503050406030204" pitchFamily="18" charset="0"/>
                          </a:rPr>
                          <m:t>=</m:t>
                        </m:r>
                        <m:r>
                          <a:rPr lang="en-US" altLang="ko-KR" sz="2200" b="0" i="1" smtClean="0">
                            <a:latin typeface="Cambria Math" panose="02040503050406030204" pitchFamily="18" charset="0"/>
                          </a:rPr>
                          <m:t>1</m:t>
                        </m:r>
                      </m:e>
                    </m:d>
                    <m:r>
                      <a:rPr lang="en-US" altLang="ko-KR" sz="2200" i="1">
                        <a:latin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λ</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Δ</m:t>
                    </m:r>
                    <m:r>
                      <a:rPr lang="en-US" altLang="ko-KR" sz="2200">
                        <a:latin typeface="Cambria Math" panose="02040503050406030204" pitchFamily="18" charset="0"/>
                        <a:ea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rPr>
                          <m:t>2</m:t>
                        </m:r>
                      </m:e>
                    </m:d>
                    <m:r>
                      <a:rPr lang="en-US" altLang="ko-KR" sz="2200" i="1">
                        <a:latin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a:t>
                </a:r>
              </a:p>
              <a:p>
                <a:pPr marL="0" indent="0">
                  <a:buNone/>
                </a:pPr>
                <a:r>
                  <a:rPr lang="en-US" altLang="ko-KR" sz="2200" dirty="0"/>
                  <a:t>Here </a:t>
                </a:r>
                <a14:m>
                  <m:oMath xmlns:m="http://schemas.openxmlformats.org/officeDocument/2006/math">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 shows a function that is negligible compared to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 as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Δ</m:t>
                    </m:r>
                    <m:r>
                      <a:rPr lang="el-GR"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0. </m:t>
                    </m:r>
                  </m:oMath>
                </a14:m>
                <a:r>
                  <a:rPr lang="en-US" altLang="ko-KR" sz="2200" dirty="0"/>
                  <a:t>More precisely,</a:t>
                </a:r>
              </a:p>
              <a:p>
                <a:pPr marL="0" indent="0">
                  <a:buNone/>
                </a:pPr>
                <a14:m>
                  <m:oMath xmlns:m="http://schemas.openxmlformats.org/officeDocument/2006/math">
                    <m:r>
                      <m:rPr>
                        <m:sty m:val="p"/>
                      </m:rPr>
                      <a:rPr lang="en-US" altLang="ko-KR" sz="2200" b="0" i="0" smtClean="0">
                        <a:latin typeface="Cambria Math" panose="02040503050406030204" pitchFamily="18" charset="0"/>
                        <a:ea typeface="Cambria Math" panose="02040503050406030204" pitchFamily="18" charset="0"/>
                      </a:rPr>
                      <m:t>g</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r>
                      <a:rPr lang="en-US" altLang="ko-KR" sz="2200" b="0" i="1" smtClean="0">
                        <a:latin typeface="Cambria Math" panose="02040503050406030204" pitchFamily="18" charset="0"/>
                        <a:ea typeface="Cambria Math" panose="02040503050406030204" pitchFamily="18" charset="0"/>
                      </a:rPr>
                      <m:t>)</m:t>
                    </m:r>
                  </m:oMath>
                </a14:m>
                <a:r>
                  <a:rPr lang="en-US" altLang="ko-KR" sz="2200" dirty="0">
                    <a:ea typeface="Cambria Math" panose="02040503050406030204" pitchFamily="18" charset="0"/>
                  </a:rPr>
                  <a:t> </a:t>
                </a:r>
                <a14:m>
                  <m:oMath xmlns:m="http://schemas.openxmlformats.org/officeDocument/2006/math">
                    <m:r>
                      <a:rPr lang="en-US" altLang="ko-KR" sz="2200" dirty="0">
                        <a:latin typeface="Cambria Math" panose="02040503050406030204" pitchFamily="18" charset="0"/>
                        <a:ea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 means that</a:t>
                </a:r>
              </a:p>
              <a:p>
                <a:pPr marL="0" indent="0">
                  <a:buNone/>
                </a:pPr>
                <a:r>
                  <a:rPr lang="en-US" altLang="ko-KR" sz="2200" dirty="0"/>
                  <a:t>	</a:t>
                </a:r>
                <a14:m>
                  <m:oMath xmlns:m="http://schemas.openxmlformats.org/officeDocument/2006/math">
                    <m:func>
                      <m:funcPr>
                        <m:ctrlPr>
                          <a:rPr lang="en-US" altLang="ko-KR" sz="2200" i="1" smtClean="0">
                            <a:latin typeface="Cambria Math" panose="02040503050406030204" pitchFamily="18" charset="0"/>
                          </a:rPr>
                        </m:ctrlPr>
                      </m:funcPr>
                      <m:fName>
                        <m:limLow>
                          <m:limLowPr>
                            <m:ctrlPr>
                              <a:rPr lang="en-US" altLang="ko-KR" sz="2200" i="1" smtClean="0">
                                <a:latin typeface="Cambria Math" panose="02040503050406030204" pitchFamily="18" charset="0"/>
                              </a:rPr>
                            </m:ctrlPr>
                          </m:limLowPr>
                          <m:e>
                            <m:r>
                              <m:rPr>
                                <m:sty m:val="p"/>
                              </m:rPr>
                              <a:rPr lang="en-US" altLang="ko-KR" sz="2200" i="0" smtClean="0">
                                <a:latin typeface="Cambria Math" panose="02040503050406030204" pitchFamily="18" charset="0"/>
                              </a:rPr>
                              <m:t>lim</m:t>
                            </m:r>
                          </m:e>
                          <m:lim>
                            <m:r>
                              <m:rPr>
                                <m:sty m:val="p"/>
                              </m:rPr>
                              <a:rPr lang="el-GR" altLang="ko-KR" sz="2200" i="1">
                                <a:latin typeface="Cambria Math" panose="02040503050406030204" pitchFamily="18" charset="0"/>
                                <a:ea typeface="Cambria Math" panose="02040503050406030204" pitchFamily="18" charset="0"/>
                              </a:rPr>
                              <m:t>Δ</m:t>
                            </m:r>
                            <m:r>
                              <a:rPr lang="el-GR" altLang="ko-KR" sz="2200" i="1">
                                <a:latin typeface="Cambria Math" panose="02040503050406030204" pitchFamily="18" charset="0"/>
                                <a:ea typeface="Cambria Math" panose="02040503050406030204" pitchFamily="18" charset="0"/>
                              </a:rPr>
                              <m:t>→0</m:t>
                            </m:r>
                          </m:lim>
                        </m:limLow>
                      </m:fName>
                      <m:e>
                        <m:f>
                          <m:fPr>
                            <m:ctrlPr>
                              <a:rPr lang="en-US" altLang="ko-KR" sz="2200" i="1" smtClean="0">
                                <a:latin typeface="Cambria Math" panose="02040503050406030204" pitchFamily="18" charset="0"/>
                              </a:rPr>
                            </m:ctrlPr>
                          </m:fPr>
                          <m:num>
                            <m:r>
                              <m:rPr>
                                <m:sty m:val="p"/>
                              </m:rPr>
                              <a:rPr lang="en-US" altLang="ko-KR" sz="2200">
                                <a:latin typeface="Cambria Math" panose="02040503050406030204" pitchFamily="18" charset="0"/>
                                <a:ea typeface="Cambria Math" panose="02040503050406030204" pitchFamily="18" charset="0"/>
                              </a:rPr>
                              <m:t>g</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r>
                              <a:rPr lang="en-US" altLang="ko-KR" sz="2200" i="1">
                                <a:latin typeface="Cambria Math" panose="02040503050406030204" pitchFamily="18" charset="0"/>
                                <a:ea typeface="Cambria Math" panose="02040503050406030204" pitchFamily="18" charset="0"/>
                              </a:rPr>
                              <m:t>)</m:t>
                            </m:r>
                          </m:num>
                          <m:den>
                            <m:r>
                              <m:rPr>
                                <m:sty m:val="p"/>
                              </m:rPr>
                              <a:rPr lang="el-GR" altLang="ko-KR" sz="2200" i="1">
                                <a:latin typeface="Cambria Math" panose="02040503050406030204" pitchFamily="18" charset="0"/>
                                <a:ea typeface="Cambria Math" panose="02040503050406030204" pitchFamily="18" charset="0"/>
                              </a:rPr>
                              <m:t>Δ</m:t>
                            </m:r>
                          </m:den>
                        </m:f>
                      </m:e>
                    </m:func>
                    <m:r>
                      <a:rPr lang="en-US" altLang="ko-KR" sz="2200" b="0" i="1" smtClean="0">
                        <a:latin typeface="Cambria Math" panose="02040503050406030204" pitchFamily="18" charset="0"/>
                      </a:rPr>
                      <m:t>=0</m:t>
                    </m:r>
                  </m:oMath>
                </a14:m>
                <a:r>
                  <a:rPr lang="en-US" altLang="ko-KR" sz="2200" dirty="0"/>
                  <a:t>    (ex: </a:t>
                </a:r>
                <a14:m>
                  <m:oMath xmlns:m="http://schemas.openxmlformats.org/officeDocument/2006/math">
                    <m:r>
                      <m:rPr>
                        <m:sty m:val="p"/>
                      </m:rPr>
                      <a:rPr lang="en-US" altLang="ko-KR" sz="2200">
                        <a:latin typeface="Cambria Math" panose="02040503050406030204" pitchFamily="18" charset="0"/>
                        <a:ea typeface="Cambria Math" panose="02040503050406030204" pitchFamily="18" charset="0"/>
                      </a:rPr>
                      <m:t>g</m:t>
                    </m:r>
                    <m:d>
                      <m:dPr>
                        <m:ctrlPr>
                          <a:rPr lang="en-US" altLang="ko-KR" sz="2200" i="1">
                            <a:latin typeface="Cambria Math" panose="02040503050406030204" pitchFamily="18" charset="0"/>
                            <a:ea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b="0" i="1" smtClean="0">
                        <a:latin typeface="Cambria Math" panose="02040503050406030204" pitchFamily="18" charset="0"/>
                        <a:ea typeface="Cambria Math" panose="02040503050406030204" pitchFamily="18" charset="0"/>
                      </a:rPr>
                      <m:t>=</m:t>
                    </m:r>
                    <m:sSup>
                      <m:sSupPr>
                        <m:ctrlPr>
                          <a:rPr lang="en-US" altLang="ko-KR" sz="2200" b="0" i="1" smtClean="0">
                            <a:latin typeface="Cambria Math" panose="02040503050406030204" pitchFamily="18" charset="0"/>
                            <a:ea typeface="Cambria Math" panose="02040503050406030204" pitchFamily="18" charset="0"/>
                          </a:rPr>
                        </m:ctrlPr>
                      </m:sSupPr>
                      <m:e>
                        <m:r>
                          <m:rPr>
                            <m:sty m:val="p"/>
                          </m:rPr>
                          <a:rPr lang="el-GR" altLang="ko-KR" sz="2200" i="1">
                            <a:latin typeface="Cambria Math" panose="02040503050406030204" pitchFamily="18" charset="0"/>
                            <a:ea typeface="Cambria Math" panose="02040503050406030204" pitchFamily="18" charset="0"/>
                          </a:rPr>
                          <m:t>Δ</m:t>
                        </m:r>
                      </m:e>
                      <m:sup>
                        <m:r>
                          <a:rPr lang="en-US" altLang="ko-KR" sz="2200" b="0" i="1" smtClean="0">
                            <a:latin typeface="Cambria Math" panose="02040503050406030204" pitchFamily="18" charset="0"/>
                            <a:ea typeface="Cambria Math" panose="02040503050406030204" pitchFamily="18" charset="0"/>
                          </a:rPr>
                          <m:t>2</m:t>
                        </m:r>
                      </m:sup>
                    </m:sSup>
                    <m:r>
                      <a:rPr lang="en-US" altLang="ko-KR" sz="2200" b="0" i="1" smtClean="0">
                        <a:latin typeface="Cambria Math" panose="02040503050406030204" pitchFamily="18" charset="0"/>
                        <a:ea typeface="Cambria Math" panose="02040503050406030204" pitchFamily="18" charset="0"/>
                      </a:rPr>
                      <m:t>)</m:t>
                    </m:r>
                  </m:oMath>
                </a14:m>
                <a:endParaRPr lang="en-US" altLang="ko-KR" sz="2200" dirty="0"/>
              </a:p>
              <a:p>
                <a:pPr marL="0" indent="0">
                  <a:buNone/>
                </a:pPr>
                <a:endParaRPr lang="en-US" altLang="ko-KR" sz="2200"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689428" y="1394139"/>
                <a:ext cx="10813143" cy="5135450"/>
              </a:xfrm>
              <a:blipFill>
                <a:blip r:embed="rId2"/>
                <a:stretch>
                  <a:fillRect l="-733" t="-831"/>
                </a:stretch>
              </a:blipFill>
            </p:spPr>
            <p:txBody>
              <a:bodyPr/>
              <a:lstStyle/>
              <a:p>
                <a:r>
                  <a:rPr lang="ko-KR" altLang="en-US">
                    <a:noFill/>
                  </a:rPr>
                  <a:t> </a:t>
                </a:r>
              </a:p>
            </p:txBody>
          </p:sp>
        </mc:Fallback>
      </mc:AlternateContent>
      <p:sp>
        <p:nvSpPr>
          <p:cNvPr id="3" name="제목 2"/>
          <p:cNvSpPr>
            <a:spLocks noGrp="1"/>
          </p:cNvSpPr>
          <p:nvPr>
            <p:ph type="title"/>
          </p:nvPr>
        </p:nvSpPr>
        <p:spPr/>
        <p:txBody>
          <a:bodyPr>
            <a:normAutofit/>
          </a:bodyPr>
          <a:lstStyle/>
          <a:p>
            <a:pPr algn="l"/>
            <a:r>
              <a:rPr lang="en-US" altLang="ko-KR" sz="2800" dirty="0"/>
              <a:t>Second Definition of the Poisson</a:t>
            </a:r>
            <a:r>
              <a:rPr lang="ko-KR" altLang="en-US" sz="2800" dirty="0"/>
              <a:t> </a:t>
            </a:r>
            <a:r>
              <a:rPr lang="en-US" altLang="ko-KR" sz="2800" dirty="0"/>
              <a:t>Process**</a:t>
            </a:r>
            <a:endParaRPr lang="ko-KR" altLang="en-US" sz="2800" dirty="0"/>
          </a:p>
        </p:txBody>
      </p:sp>
    </p:spTree>
    <p:extLst>
      <p:ext uri="{BB962C8B-B14F-4D97-AF65-F5344CB8AC3E}">
        <p14:creationId xmlns:p14="http://schemas.microsoft.com/office/powerpoint/2010/main" val="10377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689428" y="1394139"/>
                <a:ext cx="10813143" cy="5135450"/>
              </a:xfrm>
            </p:spPr>
            <p:txBody>
              <a:bodyPr>
                <a:normAutofit/>
              </a:bodyPr>
              <a:lstStyle/>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𝑡</m:t>
                        </m:r>
                      </m:e>
                    </m:d>
                    <m:r>
                      <a:rPr lang="en-US" altLang="ko-KR" sz="2200" b="0" i="0" smtClean="0">
                        <a:latin typeface="Cambria Math" panose="02040503050406030204" pitchFamily="18" charset="0"/>
                      </a:rPr>
                      <m:t>=</m:t>
                    </m:r>
                    <m:f>
                      <m:fPr>
                        <m:ctrlPr>
                          <a:rPr lang="en-US" altLang="ko-KR" sz="2200" i="1">
                            <a:latin typeface="Cambria Math" panose="02040503050406030204" pitchFamily="18" charset="0"/>
                          </a:rPr>
                        </m:ctrlPr>
                      </m:fPr>
                      <m:num>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ko-KR" altLang="en-US" sz="2200" i="1">
                                <a:latin typeface="Cambria Math" panose="02040503050406030204" pitchFamily="18" charset="0"/>
                              </a:rPr>
                              <m:t>𝜆</m:t>
                            </m:r>
                            <m:r>
                              <a:rPr lang="en-US" altLang="ko-KR" sz="2200" b="0" i="1" smtClean="0">
                                <a:latin typeface="Cambria Math" panose="02040503050406030204" pitchFamily="18" charset="0"/>
                              </a:rPr>
                              <m:t>𝑡</m:t>
                            </m:r>
                          </m:sup>
                        </m:sSup>
                        <m:sSup>
                          <m:sSupPr>
                            <m:ctrlPr>
                              <a:rPr lang="en-US" altLang="ko-KR" sz="2200" i="1">
                                <a:latin typeface="Cambria Math" panose="02040503050406030204" pitchFamily="18" charset="0"/>
                              </a:rPr>
                            </m:ctrlPr>
                          </m:sSupPr>
                          <m:e>
                            <m:r>
                              <a:rPr lang="en-US" altLang="ko-KR" sz="2200" b="0" i="1" smtClean="0">
                                <a:latin typeface="Cambria Math" panose="02040503050406030204" pitchFamily="18" charset="0"/>
                              </a:rPr>
                              <m:t>(</m:t>
                            </m:r>
                            <m:r>
                              <a:rPr lang="ko-KR" altLang="en-US" sz="2200" i="1">
                                <a:latin typeface="Cambria Math" panose="02040503050406030204" pitchFamily="18" charset="0"/>
                              </a:rPr>
                              <m:t>𝜆</m:t>
                            </m:r>
                            <m:r>
                              <a:rPr lang="en-US" altLang="ko-KR" sz="2200" b="0" i="1" smtClean="0">
                                <a:latin typeface="Cambria Math" panose="02040503050406030204" pitchFamily="18" charset="0"/>
                              </a:rPr>
                              <m:t>𝑡</m:t>
                            </m:r>
                            <m:r>
                              <a:rPr lang="en-US" altLang="ko-KR" sz="2200" b="0" i="1" smtClean="0">
                                <a:latin typeface="Cambria Math" panose="02040503050406030204" pitchFamily="18" charset="0"/>
                              </a:rPr>
                              <m:t>)</m:t>
                            </m:r>
                          </m:e>
                          <m:sup>
                            <m:r>
                              <a:rPr lang="en-US" altLang="ko-KR" sz="2200" i="1">
                                <a:latin typeface="Cambria Math" panose="02040503050406030204" pitchFamily="18" charset="0"/>
                              </a:rPr>
                              <m:t>𝑥</m:t>
                            </m:r>
                          </m:sup>
                        </m:sSup>
                      </m:num>
                      <m:den>
                        <m:r>
                          <a:rPr lang="en-US" altLang="ko-KR" sz="2200" i="1">
                            <a:latin typeface="Cambria Math" panose="02040503050406030204" pitchFamily="18" charset="0"/>
                          </a:rPr>
                          <m:t>𝑥</m:t>
                        </m:r>
                        <m:r>
                          <a:rPr lang="en-US" altLang="ko-KR" sz="2200" i="1">
                            <a:latin typeface="Cambria Math" panose="02040503050406030204" pitchFamily="18" charset="0"/>
                          </a:rPr>
                          <m:t>!</m:t>
                        </m:r>
                      </m:den>
                    </m:f>
                  </m:oMath>
                </a14:m>
                <a:endParaRPr lang="en-US" altLang="ko-KR" sz="2200" dirty="0"/>
              </a:p>
              <a:p>
                <a:pPr marL="0" indent="0">
                  <a:buNone/>
                </a:pPr>
                <a:r>
                  <a:rPr lang="en-US" altLang="ko-KR" sz="2200" dirty="0"/>
                  <a:t>	</a:t>
                </a:r>
                <a14:m>
                  <m:oMath xmlns:m="http://schemas.openxmlformats.org/officeDocument/2006/math">
                    <m:r>
                      <a:rPr lang="en-US" altLang="ko-KR" sz="2200" b="0" i="1" smtClean="0">
                        <a:latin typeface="Cambria Math" panose="02040503050406030204" pitchFamily="18" charset="0"/>
                      </a:rPr>
                      <m:t>𝑃</m:t>
                    </m:r>
                    <m:d>
                      <m:dPr>
                        <m:ctrlPr>
                          <a:rPr lang="en-US" altLang="ko-KR" sz="2200" b="0" i="1" smtClean="0">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smtClean="0">
                                <a:latin typeface="Cambria Math" panose="02040503050406030204" pitchFamily="18" charset="0"/>
                                <a:ea typeface="Cambria Math" panose="02040503050406030204" pitchFamily="18" charset="0"/>
                              </a:rPr>
                              <m:t>Δ</m:t>
                            </m:r>
                          </m:e>
                        </m:d>
                        <m:r>
                          <a:rPr lang="en-US" altLang="ko-KR" sz="2200" b="0" i="1" smtClean="0">
                            <a:latin typeface="Cambria Math" panose="02040503050406030204" pitchFamily="18" charset="0"/>
                          </a:rPr>
                          <m:t>=0</m:t>
                        </m:r>
                      </m:e>
                    </m:d>
                    <m:r>
                      <a:rPr lang="en-US" altLang="ko-KR" sz="2200" b="0" i="1" smtClean="0">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ko-KR" altLang="en-US" sz="2200" i="1">
                            <a:latin typeface="Cambria Math" panose="02040503050406030204" pitchFamily="18" charset="0"/>
                          </a:rPr>
                          <m:t>𝜆</m:t>
                        </m:r>
                        <m:r>
                          <m:rPr>
                            <m:sty m:val="p"/>
                          </m:rPr>
                          <a:rPr lang="el-GR" altLang="ko-KR" sz="2200" i="1">
                            <a:latin typeface="Cambria Math" panose="02040503050406030204" pitchFamily="18" charset="0"/>
                            <a:ea typeface="Cambria Math" panose="02040503050406030204" pitchFamily="18" charset="0"/>
                          </a:rPr>
                          <m:t>Δ</m:t>
                        </m:r>
                      </m:sup>
                    </m:sSup>
                    <m:r>
                      <a:rPr lang="en-US" altLang="ko-KR" sz="2200" b="0" i="1" smtClean="0">
                        <a:latin typeface="Cambria Math" panose="02040503050406030204" pitchFamily="18" charset="0"/>
                      </a:rPr>
                      <m:t>=1−</m:t>
                    </m:r>
                  </m:oMath>
                </a14:m>
                <a:r>
                  <a:rPr lang="ko-KR" altLang="en-US" sz="2200" dirty="0"/>
                  <a:t> </a:t>
                </a:r>
                <a14:m>
                  <m:oMath xmlns:m="http://schemas.openxmlformats.org/officeDocument/2006/math">
                    <m:r>
                      <a:rPr lang="ko-KR" altLang="en-US" sz="2200" i="1">
                        <a:latin typeface="Cambria Math" panose="02040503050406030204" pitchFamily="18" charset="0"/>
                      </a:rPr>
                      <m:t>𝜆</m:t>
                    </m:r>
                    <m:r>
                      <m:rPr>
                        <m:sty m:val="p"/>
                      </m:rPr>
                      <a:rPr lang="el-GR" altLang="ko-KR" sz="2200" i="1">
                        <a:latin typeface="Cambria Math" panose="02040503050406030204" pitchFamily="18" charset="0"/>
                        <a:ea typeface="Cambria Math" panose="02040503050406030204" pitchFamily="18" charset="0"/>
                      </a:rPr>
                      <m:t>Δ</m:t>
                    </m:r>
                    <m:r>
                      <a:rPr lang="en-US" altLang="ko-KR" sz="2200" b="0" i="1" smtClean="0">
                        <a:latin typeface="Cambria Math" panose="02040503050406030204" pitchFamily="18" charset="0"/>
                        <a:ea typeface="Cambria Math" panose="02040503050406030204" pitchFamily="18" charset="0"/>
                      </a:rPr>
                      <m:t>+</m:t>
                    </m:r>
                    <m:f>
                      <m:fPr>
                        <m:ctrlPr>
                          <a:rPr lang="en-US" altLang="ko-KR" sz="2200" b="0" i="1" smtClean="0">
                            <a:latin typeface="Cambria Math" panose="02040503050406030204" pitchFamily="18" charset="0"/>
                            <a:ea typeface="Cambria Math" panose="02040503050406030204" pitchFamily="18" charset="0"/>
                          </a:rPr>
                        </m:ctrlPr>
                      </m:fPr>
                      <m:num>
                        <m:sSup>
                          <m:sSupPr>
                            <m:ctrlPr>
                              <a:rPr lang="en-US" altLang="ko-KR" sz="2200" b="0" i="1" smtClean="0">
                                <a:latin typeface="Cambria Math" panose="02040503050406030204" pitchFamily="18" charset="0"/>
                                <a:ea typeface="Cambria Math" panose="02040503050406030204" pitchFamily="18" charset="0"/>
                              </a:rPr>
                            </m:ctrlPr>
                          </m:sSupPr>
                          <m:e>
                            <m:r>
                              <a:rPr lang="ko-KR" altLang="en-US" sz="2200" i="1">
                                <a:latin typeface="Cambria Math" panose="02040503050406030204" pitchFamily="18" charset="0"/>
                              </a:rPr>
                              <m:t>𝜆</m:t>
                            </m:r>
                          </m:e>
                          <m:sup>
                            <m:r>
                              <a:rPr lang="en-US" altLang="ko-KR" sz="2200" b="0" i="1" smtClean="0">
                                <a:latin typeface="Cambria Math" panose="02040503050406030204" pitchFamily="18" charset="0"/>
                                <a:ea typeface="Cambria Math" panose="02040503050406030204" pitchFamily="18" charset="0"/>
                              </a:rPr>
                              <m:t>2</m:t>
                            </m:r>
                          </m:sup>
                        </m:sSup>
                      </m:num>
                      <m:den>
                        <m:r>
                          <a:rPr lang="en-US" altLang="ko-KR" sz="2200" b="0" i="1" smtClean="0">
                            <a:latin typeface="Cambria Math" panose="02040503050406030204" pitchFamily="18" charset="0"/>
                            <a:ea typeface="Cambria Math" panose="02040503050406030204" pitchFamily="18" charset="0"/>
                          </a:rPr>
                          <m:t>2</m:t>
                        </m:r>
                      </m:den>
                    </m:f>
                    <m:sSup>
                      <m:sSupPr>
                        <m:ctrlPr>
                          <a:rPr lang="en-US" altLang="ko-KR" sz="2200" i="1">
                            <a:latin typeface="Cambria Math" panose="02040503050406030204" pitchFamily="18" charset="0"/>
                            <a:ea typeface="Cambria Math" panose="02040503050406030204" pitchFamily="18" charset="0"/>
                          </a:rPr>
                        </m:ctrlPr>
                      </m:sSupPr>
                      <m:e>
                        <m:r>
                          <m:rPr>
                            <m:sty m:val="p"/>
                          </m:rPr>
                          <a:rPr lang="el-GR" altLang="ko-KR" sz="2200" i="1">
                            <a:latin typeface="Cambria Math" panose="02040503050406030204" pitchFamily="18" charset="0"/>
                            <a:ea typeface="Cambria Math" panose="02040503050406030204" pitchFamily="18" charset="0"/>
                          </a:rPr>
                          <m:t>Δ</m:t>
                        </m:r>
                      </m:e>
                      <m:sup>
                        <m:r>
                          <a:rPr lang="en-US" altLang="ko-KR" sz="2200" i="1">
                            <a:latin typeface="Cambria Math" panose="02040503050406030204" pitchFamily="18" charset="0"/>
                            <a:ea typeface="Cambria Math" panose="02040503050406030204" pitchFamily="18" charset="0"/>
                          </a:rPr>
                          <m:t>2</m:t>
                        </m:r>
                      </m:sup>
                    </m:sSup>
                    <m:r>
                      <a:rPr lang="en-US" altLang="ko-KR" sz="2200" b="0" i="1" smtClean="0">
                        <a:latin typeface="Cambria Math" panose="02040503050406030204" pitchFamily="18" charset="0"/>
                        <a:ea typeface="Cambria Math" panose="02040503050406030204" pitchFamily="18" charset="0"/>
                      </a:rPr>
                      <m:t>−⋯</m:t>
                    </m:r>
                  </m:oMath>
                </a14:m>
                <a:r>
                  <a:rPr lang="en-US" altLang="ko-KR" sz="2200" dirty="0"/>
                  <a:t> (Taylor series)</a:t>
                </a:r>
              </a:p>
              <a:p>
                <a:pPr marL="0" indent="0">
                  <a:buNone/>
                </a:pPr>
                <a:r>
                  <a:rPr lang="en-US" altLang="ko-KR" sz="2200" dirty="0"/>
                  <a:t>If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 is small, </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a:latin typeface="Cambria Math" panose="02040503050406030204" pitchFamily="18" charset="0"/>
                          </a:rPr>
                          <m:t>=0</m:t>
                        </m:r>
                      </m:e>
                    </m:d>
                    <m:r>
                      <a:rPr lang="en-US" altLang="ko-KR" sz="2200" i="1">
                        <a:latin typeface="Cambria Math" panose="02040503050406030204" pitchFamily="18" charset="0"/>
                      </a:rPr>
                      <m:t>=1−</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λΔ</m:t>
                    </m:r>
                    <m:r>
                      <a:rPr lang="en-US" altLang="ko-KR" sz="2200">
                        <a:latin typeface="Cambria Math" panose="02040503050406030204" pitchFamily="18" charset="0"/>
                        <a:ea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oMath>
                </a14:m>
                <a:r>
                  <a:rPr lang="en-US" altLang="ko-KR" sz="2200" dirty="0"/>
                  <a:t>)</a:t>
                </a:r>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a:latin typeface="Cambria Math" panose="02040503050406030204" pitchFamily="18" charset="0"/>
                          </a:rPr>
                          <m:t>=</m:t>
                        </m:r>
                        <m:r>
                          <a:rPr lang="en-US" altLang="ko-KR" sz="2200" b="0" i="1" smtClean="0">
                            <a:latin typeface="Cambria Math" panose="02040503050406030204" pitchFamily="18" charset="0"/>
                          </a:rPr>
                          <m:t>1</m:t>
                        </m:r>
                      </m:e>
                    </m:d>
                    <m:r>
                      <a:rPr lang="en-US" altLang="ko-KR" sz="2200" i="1">
                        <a:latin typeface="Cambria Math" panose="02040503050406030204" pitchFamily="18" charset="0"/>
                      </a:rPr>
                      <m:t>=</m:t>
                    </m:r>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𝑒</m:t>
                        </m:r>
                      </m:e>
                      <m:sup>
                        <m:r>
                          <a:rPr lang="en-US" altLang="ko-KR" sz="2200" i="1">
                            <a:latin typeface="Cambria Math" panose="02040503050406030204" pitchFamily="18" charset="0"/>
                          </a:rPr>
                          <m:t>−</m:t>
                        </m:r>
                        <m:r>
                          <a:rPr lang="ko-KR" altLang="en-US" sz="2200" i="1">
                            <a:latin typeface="Cambria Math" panose="02040503050406030204" pitchFamily="18" charset="0"/>
                          </a:rPr>
                          <m:t>𝜆</m:t>
                        </m:r>
                        <m:r>
                          <m:rPr>
                            <m:sty m:val="p"/>
                          </m:rPr>
                          <a:rPr lang="el-GR" altLang="ko-KR" sz="2200" i="1">
                            <a:latin typeface="Cambria Math" panose="02040503050406030204" pitchFamily="18" charset="0"/>
                            <a:ea typeface="Cambria Math" panose="02040503050406030204" pitchFamily="18" charset="0"/>
                          </a:rPr>
                          <m:t>Δ</m:t>
                        </m:r>
                      </m:sup>
                    </m:sSup>
                    <m:r>
                      <m:rPr>
                        <m:sty m:val="p"/>
                      </m:rPr>
                      <a:rPr lang="el-GR" altLang="ko-KR" sz="2200" i="1">
                        <a:latin typeface="Cambria Math" panose="02040503050406030204" pitchFamily="18" charset="0"/>
                        <a:ea typeface="Cambria Math" panose="02040503050406030204" pitchFamily="18" charset="0"/>
                      </a:rPr>
                      <m:t>λΔ</m:t>
                    </m:r>
                    <m:r>
                      <a:rPr lang="en-US" altLang="ko-KR" sz="2200" b="0" i="1" smtClean="0">
                        <a:latin typeface="Cambria Math" panose="02040503050406030204" pitchFamily="18" charset="0"/>
                        <a:ea typeface="Cambria Math" panose="02040503050406030204" pitchFamily="18" charset="0"/>
                      </a:rPr>
                      <m:t>=</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λΔ</m:t>
                    </m:r>
                    <m:d>
                      <m:dPr>
                        <m:ctrlPr>
                          <a:rPr lang="el-GR" altLang="ko-KR" sz="2200" i="1" smtClean="0">
                            <a:latin typeface="Cambria Math" panose="02040503050406030204" pitchFamily="18" charset="0"/>
                            <a:ea typeface="Cambria Math" panose="02040503050406030204" pitchFamily="18" charset="0"/>
                          </a:rPr>
                        </m:ctrlPr>
                      </m:dPr>
                      <m:e>
                        <m:r>
                          <a:rPr lang="en-US" altLang="ko-KR" sz="2200" i="1">
                            <a:latin typeface="Cambria Math" panose="02040503050406030204" pitchFamily="18" charset="0"/>
                          </a:rPr>
                          <m:t>1−</m:t>
                        </m:r>
                        <m:r>
                          <m:rPr>
                            <m:nor/>
                          </m:rPr>
                          <a:rPr lang="ko-KR" altLang="en-US" sz="2200" dirty="0"/>
                          <m:t> </m:t>
                        </m:r>
                        <m:r>
                          <a:rPr lang="ko-KR" altLang="en-US" sz="2200" i="1">
                            <a:latin typeface="Cambria Math" panose="02040503050406030204" pitchFamily="18" charset="0"/>
                          </a:rPr>
                          <m:t>𝜆</m:t>
                        </m:r>
                        <m:r>
                          <m:rPr>
                            <m:sty m:val="p"/>
                          </m:rPr>
                          <a:rPr lang="el-GR" altLang="ko-KR" sz="2200" i="1">
                            <a:latin typeface="Cambria Math" panose="02040503050406030204" pitchFamily="18" charset="0"/>
                            <a:ea typeface="Cambria Math" panose="02040503050406030204" pitchFamily="18" charset="0"/>
                          </a:rPr>
                          <m:t>Δ</m:t>
                        </m:r>
                        <m:r>
                          <a:rPr lang="en-US" altLang="ko-KR" sz="2200" i="1">
                            <a:latin typeface="Cambria Math" panose="02040503050406030204" pitchFamily="18" charset="0"/>
                            <a:ea typeface="Cambria Math" panose="02040503050406030204" pitchFamily="18" charset="0"/>
                          </a:rPr>
                          <m:t>+</m:t>
                        </m:r>
                        <m:f>
                          <m:fPr>
                            <m:ctrlPr>
                              <a:rPr lang="en-US" altLang="ko-KR" sz="2200" i="1">
                                <a:latin typeface="Cambria Math" panose="02040503050406030204" pitchFamily="18" charset="0"/>
                                <a:ea typeface="Cambria Math" panose="02040503050406030204" pitchFamily="18" charset="0"/>
                              </a:rPr>
                            </m:ctrlPr>
                          </m:fPr>
                          <m:num>
                            <m:sSup>
                              <m:sSupPr>
                                <m:ctrlPr>
                                  <a:rPr lang="en-US" altLang="ko-KR" sz="2200" i="1">
                                    <a:latin typeface="Cambria Math" panose="02040503050406030204" pitchFamily="18" charset="0"/>
                                    <a:ea typeface="Cambria Math" panose="02040503050406030204" pitchFamily="18" charset="0"/>
                                  </a:rPr>
                                </m:ctrlPr>
                              </m:sSupPr>
                              <m:e>
                                <m:r>
                                  <a:rPr lang="ko-KR" altLang="en-US" sz="2200" i="1">
                                    <a:latin typeface="Cambria Math" panose="02040503050406030204" pitchFamily="18" charset="0"/>
                                  </a:rPr>
                                  <m:t>𝜆</m:t>
                                </m:r>
                              </m:e>
                              <m:sup>
                                <m:r>
                                  <a:rPr lang="en-US" altLang="ko-KR" sz="2200" i="1">
                                    <a:latin typeface="Cambria Math" panose="02040503050406030204" pitchFamily="18" charset="0"/>
                                    <a:ea typeface="Cambria Math" panose="02040503050406030204" pitchFamily="18" charset="0"/>
                                  </a:rPr>
                                  <m:t>2</m:t>
                                </m:r>
                              </m:sup>
                            </m:sSup>
                          </m:num>
                          <m:den>
                            <m:r>
                              <a:rPr lang="en-US" altLang="ko-KR" sz="2200" i="1">
                                <a:latin typeface="Cambria Math" panose="02040503050406030204" pitchFamily="18" charset="0"/>
                                <a:ea typeface="Cambria Math" panose="02040503050406030204" pitchFamily="18" charset="0"/>
                              </a:rPr>
                              <m:t>2</m:t>
                            </m:r>
                          </m:den>
                        </m:f>
                        <m:sSup>
                          <m:sSupPr>
                            <m:ctrlPr>
                              <a:rPr lang="en-US" altLang="ko-KR" sz="2200" i="1">
                                <a:latin typeface="Cambria Math" panose="02040503050406030204" pitchFamily="18" charset="0"/>
                                <a:ea typeface="Cambria Math" panose="02040503050406030204" pitchFamily="18" charset="0"/>
                              </a:rPr>
                            </m:ctrlPr>
                          </m:sSupPr>
                          <m:e>
                            <m:r>
                              <m:rPr>
                                <m:sty m:val="p"/>
                              </m:rPr>
                              <a:rPr lang="el-GR" altLang="ko-KR" sz="2200" i="1">
                                <a:latin typeface="Cambria Math" panose="02040503050406030204" pitchFamily="18" charset="0"/>
                                <a:ea typeface="Cambria Math" panose="02040503050406030204" pitchFamily="18" charset="0"/>
                              </a:rPr>
                              <m:t>Δ</m:t>
                            </m:r>
                          </m:e>
                          <m:sup>
                            <m:r>
                              <a:rPr lang="en-US" altLang="ko-KR" sz="2200" i="1">
                                <a:latin typeface="Cambria Math" panose="02040503050406030204" pitchFamily="18" charset="0"/>
                                <a:ea typeface="Cambria Math" panose="02040503050406030204" pitchFamily="18" charset="0"/>
                              </a:rPr>
                              <m:t>2</m:t>
                            </m:r>
                          </m:sup>
                        </m:sSup>
                        <m:r>
                          <a:rPr lang="en-US" altLang="ko-KR" sz="2200" i="1">
                            <a:latin typeface="Cambria Math" panose="02040503050406030204" pitchFamily="18" charset="0"/>
                            <a:ea typeface="Cambria Math" panose="02040503050406030204" pitchFamily="18" charset="0"/>
                          </a:rPr>
                          <m:t>−⋯</m:t>
                        </m:r>
                      </m:e>
                    </m:d>
                  </m:oMath>
                </a14:m>
                <a:endParaRPr lang="en-US" altLang="ko-KR" sz="2200" dirty="0"/>
              </a:p>
              <a:p>
                <a:pPr marL="0" indent="0">
                  <a:buNone/>
                </a:pPr>
                <a:r>
                  <a:rPr lang="en-US" altLang="ko-KR" sz="2200" dirty="0">
                    <a:ea typeface="Cambria Math" panose="02040503050406030204" pitchFamily="18" charset="0"/>
                  </a:rPr>
                  <a:t>		            </a:t>
                </a:r>
                <a14:m>
                  <m:oMath xmlns:m="http://schemas.openxmlformats.org/officeDocument/2006/math">
                    <m:r>
                      <a:rPr lang="en-US" altLang="ko-KR" sz="2200" i="1">
                        <a:latin typeface="Cambria Math" panose="02040503050406030204" pitchFamily="18" charset="0"/>
                        <a:ea typeface="Cambria Math" panose="02040503050406030204" pitchFamily="18" charset="0"/>
                      </a:rPr>
                      <m:t>=</m:t>
                    </m:r>
                  </m:oMath>
                </a14:m>
                <a:r>
                  <a:rPr lang="el-GR" altLang="ko-KR" sz="2200" dirty="0">
                    <a:ea typeface="Cambria Math" panose="02040503050406030204" pitchFamily="18" charset="0"/>
                  </a:rPr>
                  <a:t> </a:t>
                </a:r>
                <a14:m>
                  <m:oMath xmlns:m="http://schemas.openxmlformats.org/officeDocument/2006/math">
                    <m:r>
                      <m:rPr>
                        <m:sty m:val="p"/>
                      </m:rPr>
                      <a:rPr lang="el-GR" altLang="ko-KR" sz="2200" i="1">
                        <a:latin typeface="Cambria Math" panose="02040503050406030204" pitchFamily="18" charset="0"/>
                        <a:ea typeface="Cambria Math" panose="02040503050406030204" pitchFamily="18" charset="0"/>
                      </a:rPr>
                      <m:t>λΔ</m:t>
                    </m:r>
                    <m:r>
                      <a:rPr lang="en-US" altLang="ko-KR" sz="2200" b="0" i="1" smtClean="0">
                        <a:latin typeface="Cambria Math" panose="02040503050406030204" pitchFamily="18" charset="0"/>
                        <a:ea typeface="Cambria Math" panose="02040503050406030204" pitchFamily="18" charset="0"/>
                      </a:rPr>
                      <m:t>+</m:t>
                    </m:r>
                    <m:d>
                      <m:dPr>
                        <m:ctrlPr>
                          <a:rPr lang="el-GR" altLang="ko-KR" sz="2200" i="1">
                            <a:latin typeface="Cambria Math" panose="02040503050406030204" pitchFamily="18" charset="0"/>
                            <a:ea typeface="Cambria Math" panose="02040503050406030204" pitchFamily="18" charset="0"/>
                          </a:rPr>
                        </m:ctrlPr>
                      </m:dPr>
                      <m:e>
                        <m:r>
                          <a:rPr lang="en-US" altLang="ko-KR" sz="2200" i="1">
                            <a:latin typeface="Cambria Math" panose="02040503050406030204" pitchFamily="18" charset="0"/>
                          </a:rPr>
                          <m:t>−</m:t>
                        </m:r>
                        <m:sSup>
                          <m:sSupPr>
                            <m:ctrlPr>
                              <a:rPr lang="en-US" altLang="ko-KR" sz="2200" i="1">
                                <a:latin typeface="Cambria Math" panose="02040503050406030204" pitchFamily="18" charset="0"/>
                                <a:ea typeface="Cambria Math" panose="02040503050406030204" pitchFamily="18" charset="0"/>
                              </a:rPr>
                            </m:ctrlPr>
                          </m:sSupPr>
                          <m:e>
                            <m:r>
                              <a:rPr lang="ko-KR" altLang="en-US" sz="2200" i="1">
                                <a:latin typeface="Cambria Math" panose="02040503050406030204" pitchFamily="18" charset="0"/>
                              </a:rPr>
                              <m:t>𝜆</m:t>
                            </m:r>
                          </m:e>
                          <m:sup>
                            <m:r>
                              <a:rPr lang="en-US" altLang="ko-KR" sz="2200" i="1">
                                <a:latin typeface="Cambria Math" panose="02040503050406030204" pitchFamily="18" charset="0"/>
                                <a:ea typeface="Cambria Math" panose="02040503050406030204" pitchFamily="18" charset="0"/>
                              </a:rPr>
                              <m:t>2</m:t>
                            </m:r>
                          </m:sup>
                        </m:sSup>
                        <m:sSup>
                          <m:sSupPr>
                            <m:ctrlPr>
                              <a:rPr lang="en-US" altLang="ko-KR" sz="2200" i="1">
                                <a:latin typeface="Cambria Math" panose="02040503050406030204" pitchFamily="18" charset="0"/>
                                <a:ea typeface="Cambria Math" panose="02040503050406030204" pitchFamily="18" charset="0"/>
                              </a:rPr>
                            </m:ctrlPr>
                          </m:sSupPr>
                          <m:e>
                            <m:r>
                              <m:rPr>
                                <m:sty m:val="p"/>
                              </m:rPr>
                              <a:rPr lang="el-GR" altLang="ko-KR" sz="2200" i="1">
                                <a:latin typeface="Cambria Math" panose="02040503050406030204" pitchFamily="18" charset="0"/>
                                <a:ea typeface="Cambria Math" panose="02040503050406030204" pitchFamily="18" charset="0"/>
                              </a:rPr>
                              <m:t>Δ</m:t>
                            </m:r>
                          </m:e>
                          <m:sup>
                            <m:r>
                              <a:rPr lang="en-US" altLang="ko-KR" sz="2200" i="1">
                                <a:latin typeface="Cambria Math" panose="02040503050406030204" pitchFamily="18" charset="0"/>
                                <a:ea typeface="Cambria Math" panose="02040503050406030204" pitchFamily="18" charset="0"/>
                              </a:rPr>
                              <m:t>2</m:t>
                            </m:r>
                          </m:sup>
                        </m:sSup>
                        <m:r>
                          <a:rPr lang="en-US" altLang="ko-KR" sz="2200" i="1">
                            <a:latin typeface="Cambria Math" panose="02040503050406030204" pitchFamily="18" charset="0"/>
                            <a:ea typeface="Cambria Math" panose="02040503050406030204" pitchFamily="18" charset="0"/>
                          </a:rPr>
                          <m:t>+</m:t>
                        </m:r>
                        <m:f>
                          <m:fPr>
                            <m:ctrlPr>
                              <a:rPr lang="en-US" altLang="ko-KR" sz="2200" i="1" smtClean="0">
                                <a:latin typeface="Cambria Math" panose="02040503050406030204" pitchFamily="18" charset="0"/>
                                <a:ea typeface="Cambria Math" panose="02040503050406030204" pitchFamily="18" charset="0"/>
                              </a:rPr>
                            </m:ctrlPr>
                          </m:fPr>
                          <m:num>
                            <m:sSup>
                              <m:sSupPr>
                                <m:ctrlPr>
                                  <a:rPr lang="en-US" altLang="ko-KR" sz="2200" i="1">
                                    <a:latin typeface="Cambria Math" panose="02040503050406030204" pitchFamily="18" charset="0"/>
                                    <a:ea typeface="Cambria Math" panose="02040503050406030204" pitchFamily="18" charset="0"/>
                                  </a:rPr>
                                </m:ctrlPr>
                              </m:sSupPr>
                              <m:e>
                                <m:r>
                                  <a:rPr lang="ko-KR" altLang="en-US" sz="2200" i="1">
                                    <a:latin typeface="Cambria Math" panose="02040503050406030204" pitchFamily="18" charset="0"/>
                                  </a:rPr>
                                  <m:t>𝜆</m:t>
                                </m:r>
                              </m:e>
                              <m:sup>
                                <m:r>
                                  <a:rPr lang="en-US" altLang="ko-KR" sz="2200" b="0" i="1" smtClean="0">
                                    <a:latin typeface="Cambria Math" panose="02040503050406030204" pitchFamily="18" charset="0"/>
                                  </a:rPr>
                                  <m:t>3</m:t>
                                </m:r>
                              </m:sup>
                            </m:sSup>
                          </m:num>
                          <m:den>
                            <m:r>
                              <a:rPr lang="en-US" altLang="ko-KR" sz="2200" i="1">
                                <a:latin typeface="Cambria Math" panose="02040503050406030204" pitchFamily="18" charset="0"/>
                                <a:ea typeface="Cambria Math" panose="02040503050406030204" pitchFamily="18" charset="0"/>
                              </a:rPr>
                              <m:t>2</m:t>
                            </m:r>
                          </m:den>
                        </m:f>
                        <m:sSup>
                          <m:sSupPr>
                            <m:ctrlPr>
                              <a:rPr lang="en-US" altLang="ko-KR" sz="2200" i="1">
                                <a:latin typeface="Cambria Math" panose="02040503050406030204" pitchFamily="18" charset="0"/>
                                <a:ea typeface="Cambria Math" panose="02040503050406030204" pitchFamily="18" charset="0"/>
                              </a:rPr>
                            </m:ctrlPr>
                          </m:sSupPr>
                          <m:e>
                            <m:r>
                              <m:rPr>
                                <m:sty m:val="p"/>
                              </m:rPr>
                              <a:rPr lang="el-GR" altLang="ko-KR" sz="2200" i="1">
                                <a:latin typeface="Cambria Math" panose="02040503050406030204" pitchFamily="18" charset="0"/>
                                <a:ea typeface="Cambria Math" panose="02040503050406030204" pitchFamily="18" charset="0"/>
                              </a:rPr>
                              <m:t>Δ</m:t>
                            </m:r>
                          </m:e>
                          <m:sup>
                            <m:r>
                              <a:rPr lang="en-US" altLang="ko-KR" sz="2200" b="0" i="1" smtClean="0">
                                <a:latin typeface="Cambria Math" panose="02040503050406030204" pitchFamily="18" charset="0"/>
                                <a:ea typeface="Cambria Math" panose="02040503050406030204" pitchFamily="18" charset="0"/>
                              </a:rPr>
                              <m:t>3</m:t>
                            </m:r>
                          </m:sup>
                        </m:sSup>
                        <m:r>
                          <a:rPr lang="en-US" altLang="ko-KR" sz="2200" i="1">
                            <a:latin typeface="Cambria Math" panose="02040503050406030204" pitchFamily="18" charset="0"/>
                            <a:ea typeface="Cambria Math" panose="02040503050406030204" pitchFamily="18" charset="0"/>
                          </a:rPr>
                          <m:t>−⋯</m:t>
                        </m:r>
                      </m:e>
                    </m:d>
                    <m:r>
                      <a:rPr lang="en-US" altLang="ko-KR" sz="2200" b="0" i="1" smtClean="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λΔ</m:t>
                    </m:r>
                    <m:r>
                      <a:rPr lang="en-US" altLang="ko-KR" sz="2200">
                        <a:latin typeface="Cambria Math" panose="02040503050406030204" pitchFamily="18" charset="0"/>
                        <a:ea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r>
                      <m:rPr>
                        <m:nor/>
                      </m:rPr>
                      <a:rPr lang="en-US" altLang="ko-KR" sz="2200" dirty="0"/>
                      <m:t>)</m:t>
                    </m:r>
                  </m:oMath>
                </a14:m>
                <a:endParaRPr lang="en-US" altLang="ko-KR" sz="2200" dirty="0"/>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smtClean="0">
                            <a:latin typeface="Cambria Math" panose="02040503050406030204" pitchFamily="18" charset="0"/>
                            <a:ea typeface="Cambria Math" panose="02040503050406030204" pitchFamily="18" charset="0"/>
                          </a:rPr>
                          <m:t>≥</m:t>
                        </m:r>
                        <m:r>
                          <a:rPr lang="en-US" altLang="ko-KR" sz="2200" b="0" i="1" smtClean="0">
                            <a:latin typeface="Cambria Math" panose="02040503050406030204" pitchFamily="18" charset="0"/>
                          </a:rPr>
                          <m:t>2</m:t>
                        </m:r>
                      </m:e>
                    </m:d>
                    <m:r>
                      <a:rPr lang="en-US" altLang="ko-KR" sz="2200" i="1">
                        <a:latin typeface="Cambria Math" panose="02040503050406030204" pitchFamily="18" charset="0"/>
                      </a:rPr>
                      <m:t>=</m:t>
                    </m:r>
                    <m:r>
                      <a:rPr lang="en-US" altLang="ko-KR" sz="2200" b="0" i="1" smtClean="0">
                        <a:latin typeface="Cambria Math" panose="02040503050406030204" pitchFamily="18" charset="0"/>
                        <a:ea typeface="Cambria Math" panose="02040503050406030204" pitchFamily="18" charset="0"/>
                      </a:rPr>
                      <m:t>1−</m:t>
                    </m:r>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a:latin typeface="Cambria Math" panose="02040503050406030204" pitchFamily="18" charset="0"/>
                          </a:rPr>
                          <m:t>=0</m:t>
                        </m:r>
                      </m:e>
                    </m:d>
                    <m:r>
                      <a:rPr lang="en-US" altLang="ko-KR" sz="2200" b="0" i="1" smtClean="0">
                        <a:latin typeface="Cambria Math" panose="02040503050406030204" pitchFamily="18" charset="0"/>
                      </a:rPr>
                      <m:t>−</m:t>
                    </m:r>
                    <m:r>
                      <a:rPr lang="en-US" altLang="ko-KR" sz="2200" i="1">
                        <a:latin typeface="Cambria Math" panose="02040503050406030204" pitchFamily="18" charset="0"/>
                      </a:rPr>
                      <m:t>𝑃</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𝑁</m:t>
                        </m:r>
                        <m:d>
                          <m:dPr>
                            <m:ctrlPr>
                              <a:rPr lang="en-US" altLang="ko-KR" sz="2200" i="1">
                                <a:latin typeface="Cambria Math" panose="02040503050406030204" pitchFamily="18" charset="0"/>
                              </a:rPr>
                            </m:ctrlPr>
                          </m:dPr>
                          <m:e>
                            <m:r>
                              <m:rPr>
                                <m:sty m:val="p"/>
                              </m:rPr>
                              <a:rPr lang="el-GR" altLang="ko-KR" sz="2200" i="1">
                                <a:latin typeface="Cambria Math" panose="02040503050406030204" pitchFamily="18" charset="0"/>
                                <a:ea typeface="Cambria Math" panose="02040503050406030204" pitchFamily="18" charset="0"/>
                              </a:rPr>
                              <m:t>Δ</m:t>
                            </m:r>
                          </m:e>
                        </m:d>
                        <m:r>
                          <a:rPr lang="en-US" altLang="ko-KR" sz="2200" i="1">
                            <a:latin typeface="Cambria Math" panose="02040503050406030204" pitchFamily="18" charset="0"/>
                          </a:rPr>
                          <m:t>=1</m:t>
                        </m:r>
                      </m:e>
                    </m:d>
                  </m:oMath>
                </a14:m>
                <a:endParaRPr lang="en-US" altLang="ko-KR" sz="2200" dirty="0"/>
              </a:p>
              <a:p>
                <a:pPr marL="0" indent="0">
                  <a:buNone/>
                </a:pPr>
                <a:r>
                  <a:rPr lang="en-US" altLang="ko-KR" sz="2200" dirty="0"/>
                  <a:t>		            </a:t>
                </a:r>
                <a14:m>
                  <m:oMath xmlns:m="http://schemas.openxmlformats.org/officeDocument/2006/math">
                    <m:r>
                      <a:rPr lang="en-US" altLang="ko-KR" sz="2200" i="1">
                        <a:latin typeface="Cambria Math" panose="02040503050406030204" pitchFamily="18" charset="0"/>
                      </a:rPr>
                      <m:t>=</m:t>
                    </m:r>
                    <m:r>
                      <m:rPr>
                        <m:sty m:val="p"/>
                      </m:rPr>
                      <a:rPr lang="en-US" altLang="ko-KR" sz="2200">
                        <a:latin typeface="Cambria Math" panose="02040503050406030204" pitchFamily="18" charset="0"/>
                        <a:ea typeface="Cambria Math" panose="02040503050406030204" pitchFamily="18" charset="0"/>
                      </a:rPr>
                      <m:t>o</m:t>
                    </m:r>
                    <m:r>
                      <a:rPr lang="en-US" altLang="ko-KR" sz="2200">
                        <a:latin typeface="Cambria Math" panose="02040503050406030204" pitchFamily="18" charset="0"/>
                        <a:ea typeface="Cambria Math" panose="02040503050406030204" pitchFamily="18" charset="0"/>
                      </a:rPr>
                      <m:t>(</m:t>
                    </m:r>
                    <m:r>
                      <m:rPr>
                        <m:sty m:val="p"/>
                      </m:rPr>
                      <a:rPr lang="el-GR" altLang="ko-KR" sz="2200" i="1">
                        <a:latin typeface="Cambria Math" panose="02040503050406030204" pitchFamily="18" charset="0"/>
                        <a:ea typeface="Cambria Math" panose="02040503050406030204" pitchFamily="18" charset="0"/>
                      </a:rPr>
                      <m:t>Δ</m:t>
                    </m:r>
                    <m:r>
                      <m:rPr>
                        <m:nor/>
                      </m:rPr>
                      <a:rPr lang="en-US" altLang="ko-KR" sz="2200" dirty="0"/>
                      <m:t>)</m:t>
                    </m:r>
                  </m:oMath>
                </a14:m>
                <a:endParaRPr lang="en-US" altLang="ko-KR" sz="2200" dirty="0"/>
              </a:p>
              <a:p>
                <a:pPr marL="0" indent="0">
                  <a:buNone/>
                </a:pPr>
                <a:endParaRPr lang="en-US" altLang="ko-KR" sz="2200" dirty="0"/>
              </a:p>
              <a:p>
                <a:pPr marL="0" indent="0">
                  <a:buNone/>
                </a:pPr>
                <a:endParaRPr lang="en-US" altLang="ko-KR" sz="2200" dirty="0"/>
              </a:p>
              <a:p>
                <a:pPr marL="0" indent="0">
                  <a:buNone/>
                </a:pPr>
                <a:endParaRPr lang="en-US" altLang="ko-KR" sz="2200" dirty="0"/>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689428" y="1394139"/>
                <a:ext cx="10813143" cy="5135450"/>
              </a:xfrm>
              <a:blipFill>
                <a:blip r:embed="rId2"/>
                <a:stretch>
                  <a:fillRect l="-733"/>
                </a:stretch>
              </a:blipFill>
            </p:spPr>
            <p:txBody>
              <a:bodyPr/>
              <a:lstStyle/>
              <a:p>
                <a:r>
                  <a:rPr lang="ko-KR" altLang="en-US">
                    <a:noFill/>
                  </a:rPr>
                  <a:t> </a:t>
                </a:r>
              </a:p>
            </p:txBody>
          </p:sp>
        </mc:Fallback>
      </mc:AlternateContent>
      <p:sp>
        <p:nvSpPr>
          <p:cNvPr id="3" name="제목 2"/>
          <p:cNvSpPr>
            <a:spLocks noGrp="1"/>
          </p:cNvSpPr>
          <p:nvPr>
            <p:ph type="title"/>
          </p:nvPr>
        </p:nvSpPr>
        <p:spPr/>
        <p:txBody>
          <a:bodyPr>
            <a:normAutofit/>
          </a:bodyPr>
          <a:lstStyle/>
          <a:p>
            <a:pPr algn="l"/>
            <a:r>
              <a:rPr lang="en-US" altLang="ko-KR" sz="2800" dirty="0"/>
              <a:t>Second Definition of the Poisson</a:t>
            </a:r>
            <a:r>
              <a:rPr lang="ko-KR" altLang="en-US" sz="2800" dirty="0"/>
              <a:t> </a:t>
            </a:r>
            <a:r>
              <a:rPr lang="en-US" altLang="ko-KR" sz="2800" dirty="0"/>
              <a:t>Process**</a:t>
            </a:r>
            <a:endParaRPr lang="ko-KR" altLang="en-US" sz="2800" dirty="0"/>
          </a:p>
        </p:txBody>
      </p:sp>
    </p:spTree>
    <p:extLst>
      <p:ext uri="{BB962C8B-B14F-4D97-AF65-F5344CB8AC3E}">
        <p14:creationId xmlns:p14="http://schemas.microsoft.com/office/powerpoint/2010/main" val="1944979702"/>
      </p:ext>
    </p:extLst>
  </p:cSld>
  <p:clrMapOvr>
    <a:masterClrMapping/>
  </p:clrMapOvr>
</p:sld>
</file>

<file path=ppt/theme/theme1.xml><?xml version="1.0" encoding="utf-8"?>
<a:theme xmlns:a="http://schemas.openxmlformats.org/drawingml/2006/main" name="New_Education03">
  <a:themeElements>
    <a:clrScheme name="Education0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cation03">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Education03">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hade val="100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63500" dist="25400" dir="5400000" sx="102000" sy="102000" algn="ctr" rotWithShape="0">
              <a:srgbClr val="000000">
                <a:alpha val="40000"/>
              </a:srgbClr>
            </a:outerShdw>
          </a:effectLst>
        </a:effectStyle>
        <a:effectStyle>
          <a:effectLst>
            <a:outerShdw blurRad="63500" dist="25400" dir="5400000" sx="102000" sy="102000" rotWithShape="0">
              <a:srgbClr val="000000">
                <a:alpha val="40000"/>
              </a:srgbClr>
            </a:outerShdw>
          </a:effectLst>
          <a:scene3d>
            <a:camera prst="orthographicFront">
              <a:rot lat="0" lon="0" rev="0"/>
            </a:camera>
            <a:lightRig rig="glow" dir="tl">
              <a:rot lat="0" lon="0" rev="6600000"/>
            </a:lightRig>
          </a:scene3d>
          <a:sp3d contourW="12700" prstMaterial="dkEdge">
            <a:bevelT w="31750" h="19050" prst="softRound"/>
            <a:contourClr>
              <a:schemeClr val="phClr"/>
            </a:contourClr>
          </a:sp3d>
        </a:effectStyle>
        <a:effectStyle>
          <a:effectLst>
            <a:outerShdw blurRad="63500" dist="25400" dir="5400000" sx="102000" sy="102000" algn="ctr" rotWithShape="0">
              <a:srgbClr val="000000">
                <a:alpha val="40000"/>
              </a:srgbClr>
            </a:outerShdw>
          </a:effectLst>
          <a:scene3d>
            <a:camera prst="orthographicFront">
              <a:rot lat="0" lon="0" rev="0"/>
            </a:camera>
            <a:lightRig rig="glow" dir="tl">
              <a:rot lat="0" lon="0" rev="6600000"/>
            </a:lightRig>
          </a:scene3d>
          <a:sp3d contourW="12700" prstMaterial="dkEdge">
            <a:bevelT w="69850" h="57150" prst="softRound"/>
            <a:contourClr>
              <a:schemeClr val="phClr"/>
            </a:contourClr>
          </a:sp3d>
        </a:effectStyle>
      </a:effectStyleLst>
      <a:bgFillStyleLst>
        <a:solidFill>
          <a:schemeClr val="phClr"/>
        </a:solidFill>
        <a:gradFill rotWithShape="1">
          <a:gsLst>
            <a:gs pos="0">
              <a:schemeClr val="phClr">
                <a:tint val="80000"/>
                <a:satMod val="150000"/>
              </a:schemeClr>
            </a:gs>
            <a:gs pos="64000">
              <a:schemeClr val="phClr">
                <a:tint val="100000"/>
                <a:shade val="85000"/>
                <a:satMod val="130000"/>
              </a:schemeClr>
            </a:gs>
            <a:gs pos="72000">
              <a:schemeClr val="phClr">
                <a:shade val="85000"/>
                <a:satMod val="130000"/>
              </a:schemeClr>
            </a:gs>
          </a:gsLst>
          <a:lin ang="13500000" scaled="0"/>
        </a:gradFill>
        <a:gradFill rotWithShape="1">
          <a:gsLst>
            <a:gs pos="0">
              <a:schemeClr val="phClr">
                <a:tint val="90000"/>
                <a:satMod val="200000"/>
              </a:schemeClr>
            </a:gs>
            <a:gs pos="100000">
              <a:schemeClr val="phClr">
                <a:shade val="70000"/>
                <a:satMod val="150000"/>
              </a:schemeClr>
            </a:gs>
          </a:gsLst>
          <a:path path="circle">
            <a:fillToRect l="50000" t="10000" r="50000" b="9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메모 테마</Template>
  <TotalTime>3267</TotalTime>
  <Words>844</Words>
  <Application>Microsoft Office PowerPoint</Application>
  <PresentationFormat>와이드스크린</PresentationFormat>
  <Paragraphs>64</Paragraphs>
  <Slides>7</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7</vt:i4>
      </vt:variant>
    </vt:vector>
  </HeadingPairs>
  <TitlesOfParts>
    <vt:vector size="14" baseType="lpstr">
      <vt:lpstr>맑은 고딕</vt:lpstr>
      <vt:lpstr>Arial</vt:lpstr>
      <vt:lpstr>Cambria Math</vt:lpstr>
      <vt:lpstr>Corbel</vt:lpstr>
      <vt:lpstr>Wingdings</vt:lpstr>
      <vt:lpstr>Wingdings 2</vt:lpstr>
      <vt:lpstr>New_Education03</vt:lpstr>
      <vt:lpstr>Poisson process  (https://www.pp.rhul.ac.uk/~cowan/stat/notes/PoissonNote.pdf)</vt:lpstr>
      <vt:lpstr>Poisson Process</vt:lpstr>
      <vt:lpstr>Poisson Process</vt:lpstr>
      <vt:lpstr>Example 3.42</vt:lpstr>
      <vt:lpstr>Poisson Process**</vt:lpstr>
      <vt:lpstr>Second Definition of the Poisson Process**</vt:lpstr>
      <vt:lpstr>Second Definition of the Poisson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and Descriptive Statistics</dc:title>
  <dc:creator>User</dc:creator>
  <cp:lastModifiedBy>Kook Kwangho</cp:lastModifiedBy>
  <cp:revision>231</cp:revision>
  <dcterms:created xsi:type="dcterms:W3CDTF">2017-06-22T04:03:47Z</dcterms:created>
  <dcterms:modified xsi:type="dcterms:W3CDTF">2022-03-13T23:21:49Z</dcterms:modified>
</cp:coreProperties>
</file>