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72" r:id="rId6"/>
    <p:sldId id="373" r:id="rId7"/>
    <p:sldId id="374" r:id="rId8"/>
    <p:sldId id="375" r:id="rId9"/>
    <p:sldId id="376" r:id="rId10"/>
    <p:sldId id="377" r:id="rId11"/>
    <p:sldId id="42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6775" y="2759202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Chapter 4 – Continuous Random Variables </a:t>
            </a:r>
            <a:br>
              <a:rPr lang="en-US" altLang="ko-KR" sz="3600" dirty="0"/>
            </a:br>
            <a:r>
              <a:rPr lang="en-US" altLang="ko-KR" sz="3600" dirty="0"/>
              <a:t>and Probability Distributions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6105"/>
                <a:ext cx="10766989" cy="47608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800" dirty="0"/>
                  <a:t>Suppose the pdf of the magnitude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/>
                  <a:t> of a dynamic load on a bridge is given by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800" dirty="0"/>
                  <a:t>   	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800" dirty="0"/>
                  <a:t>For any number between 0 and 2,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nary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ko-KR" sz="2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800" dirty="0"/>
                  <a:t>Thus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        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2&lt;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    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6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6105"/>
                <a:ext cx="10766989" cy="4760857"/>
              </a:xfrm>
              <a:blipFill>
                <a:blip r:embed="rId2"/>
                <a:stretch>
                  <a:fillRect l="-566" t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032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probability that the load is between 1 and 1.5 is	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brk m:alnAt="7"/>
                      </m:rP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(1.5)−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200" dirty="0"/>
                  <a:t>   			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400" b="0" dirty="0">
                    <a:ea typeface="Cambria Math" panose="02040503050406030204" pitchFamily="18" charset="0"/>
                  </a:rPr>
                  <a:t>    		      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200" dirty="0"/>
                  <a:t>0.297	 </a:t>
                </a:r>
              </a:p>
              <a:p>
                <a:pPr marL="1339850" indent="-1339850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probability that the load exceeds 1 is</a:t>
                </a:r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m:rPr>
                            <m:brk m:alnAt="7"/>
                          </m:r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0.688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1800" dirty="0"/>
                  <a:t>		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02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/>
              <a:t>Continuous </a:t>
            </a:r>
            <a:r>
              <a:rPr lang="en-US" altLang="ko-KR" sz="2400" dirty="0"/>
              <a:t>random</a:t>
            </a:r>
            <a:r>
              <a:rPr lang="ko-KR" altLang="en-US" sz="2400" dirty="0"/>
              <a:t> </a:t>
            </a:r>
            <a:r>
              <a:rPr lang="en-US" altLang="ko-KR" sz="2400" dirty="0"/>
              <a:t>variables and probability density functions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The Cumulative Distribution Function and Expected Values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The Normal Distribution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The Gamma Distributions and its relatives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Probability plots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3174"/>
                <a:ext cx="10515600" cy="4875075"/>
              </a:xfrm>
            </p:spPr>
            <p:txBody>
              <a:bodyPr>
                <a:normAutofit/>
              </a:bodyPr>
              <a:lstStyle/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Definition</a:t>
                </a:r>
                <a:r>
                  <a:rPr lang="en-US" altLang="ko-KR" sz="2200" dirty="0"/>
                  <a:t>  A random variable that can (theoretically) assume any value in a finite or infinite interval is said to be continuous.</a:t>
                </a:r>
              </a:p>
              <a:p>
                <a:pPr marL="3140075" indent="-188595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Measurements</a:t>
                </a:r>
                <a:r>
                  <a:rPr lang="en-US" altLang="ko-KR" sz="2200" dirty="0"/>
                  <a:t> : 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be the depth measurement at a randomly chosen locations of a lake. Then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a continuous random variable</a:t>
                </a:r>
              </a:p>
              <a:p>
                <a:pPr marL="3140075" indent="-188595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Time to failure </a:t>
                </a:r>
                <a:r>
                  <a:rPr lang="en-US" altLang="ko-KR" sz="2200" dirty="0"/>
                  <a:t>: The result is potentially any positive number.</a:t>
                </a:r>
              </a:p>
              <a:p>
                <a:pPr marL="3140075" indent="-188595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Round-off error </a:t>
                </a:r>
                <a:r>
                  <a:rPr lang="en-US" altLang="ko-KR" sz="2200" dirty="0"/>
                  <a:t>: Round-off error in calculations is generally modeled as a uniform continuous distribution</a:t>
                </a:r>
              </a:p>
              <a:p>
                <a:pPr marL="3140075" indent="-18859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When rounded off to the integer : error is uniformly distributed in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[−0.5, 0.5]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3174"/>
                <a:ext cx="10515600" cy="4875075"/>
              </a:xfrm>
              <a:blipFill>
                <a:blip r:embed="rId2"/>
                <a:stretch>
                  <a:fillRect l="-754" t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Continuous Random Variables</a:t>
            </a:r>
            <a:endParaRPr lang="ko-KR" altLang="en-US" sz="28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272898" y="5648770"/>
            <a:ext cx="2820112" cy="2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854012" y="5212934"/>
            <a:ext cx="150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54012" y="5212934"/>
            <a:ext cx="8546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358071" y="5212934"/>
            <a:ext cx="8546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0517" y="5640224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-0.5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38729" y="5640399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6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343025" indent="-13430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Definition </a:t>
                </a:r>
                <a:r>
                  <a:rPr lang="en-US" altLang="ko-KR" sz="2200" dirty="0"/>
                  <a:t>: A </a:t>
                </a:r>
                <a:r>
                  <a:rPr lang="en-US" altLang="ko-KR" sz="2200" dirty="0">
                    <a:solidFill>
                      <a:srgbClr val="00B0F0"/>
                    </a:solidFill>
                  </a:rPr>
                  <a:t>probability density function </a:t>
                </a:r>
                <a:r>
                  <a:rPr lang="en-US" altLang="ko-KR" sz="2200" dirty="0"/>
                  <a:t>(pdf) of a continuous random variable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is a function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 such that for any two numbers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1519238" indent="-1519238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sz="2200" dirty="0"/>
              </a:p>
              <a:p>
                <a:pPr marL="71755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That is, the probability that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takes on a value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b="0" dirty="0">
                    <a:latin typeface="+mn-ea"/>
                  </a:rPr>
                  <a:t>is the area under the graph of the density function. (ex</a:t>
                </a:r>
                <a:r>
                  <a:rPr lang="ko-KR" altLang="en-US" sz="2200" b="0" dirty="0">
                    <a:latin typeface="+mn-ea"/>
                  </a:rPr>
                  <a:t> </a:t>
                </a:r>
                <a:r>
                  <a:rPr lang="en-US" altLang="ko-KR" sz="2200" b="0" dirty="0">
                    <a:latin typeface="+mn-ea"/>
                  </a:rPr>
                  <a:t>: P(height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∈(170, 175)</m:t>
                    </m:r>
                  </m:oMath>
                </a14:m>
                <a:r>
                  <a:rPr lang="en-US" altLang="ko-KR" sz="2200" b="0" dirty="0">
                    <a:latin typeface="+mn-ea"/>
                  </a:rPr>
                  <a:t>) )</a:t>
                </a:r>
              </a:p>
              <a:p>
                <a:pPr marL="717550" indent="0">
                  <a:lnSpc>
                    <a:spcPct val="114000"/>
                  </a:lnSpc>
                  <a:buNone/>
                </a:pPr>
                <a:r>
                  <a:rPr lang="en-US" altLang="ko-KR" sz="2200" b="0" dirty="0">
                    <a:latin typeface="+mn-ea"/>
                  </a:rPr>
                  <a:t>For </a:t>
                </a:r>
                <a:r>
                  <a:rPr lang="en-US" altLang="ko-KR" sz="2200" dirty="0">
                    <a:latin typeface="+mn-ea"/>
                  </a:rPr>
                  <a:t>an</a:t>
                </a:r>
                <a:r>
                  <a:rPr lang="en-US" altLang="ko-KR" sz="2200" b="0" dirty="0">
                    <a:latin typeface="+mn-ea"/>
                  </a:rPr>
                  <a:t>y number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marL="71755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Conditions for pdf :</a:t>
                </a:r>
              </a:p>
              <a:p>
                <a:pPr marL="71755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200" dirty="0"/>
              </a:p>
              <a:p>
                <a:pPr marL="71755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ko-KR" sz="2200" dirty="0"/>
                  <a:t>	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Probability density function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58" y="3998586"/>
            <a:ext cx="2486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862885" y="1487094"/>
            <a:ext cx="10367492" cy="47545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ko-KR" sz="2200" dirty="0">
                <a:ea typeface="굴림" panose="020B0600000101010101" pitchFamily="50" charset="-127"/>
              </a:rPr>
              <a:t>The probability density function can be viewed as a limit of discrete histograms.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ko-KR" sz="2200" dirty="0">
                <a:ea typeface="굴림" panose="020B0600000101010101" pitchFamily="50" charset="-127"/>
              </a:rPr>
              <a:t>Consider the lake depth measurement example. 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ea typeface="굴림" panose="020B0600000101010101" pitchFamily="50" charset="-127"/>
              </a:rPr>
              <a:t>We “discretize” X  by measuring the depth to the nearest meter, nearest centimeter, and so on.</a:t>
            </a:r>
          </a:p>
          <a:p>
            <a:pPr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ea typeface="굴림" panose="020B0600000101010101" pitchFamily="50" charset="-127"/>
              </a:rPr>
              <a:t> As we measure depth more and more finely, the resulting sequence of histograms approaches a smooth curve. This is the pdf.</a:t>
            </a:r>
            <a:endParaRPr lang="ko-KR" altLang="en-US" sz="2200" dirty="0">
              <a:ea typeface="굴림" panose="020B0600000101010101" pitchFamily="50" charset="-127"/>
            </a:endParaRPr>
          </a:p>
        </p:txBody>
      </p:sp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960549" y="554038"/>
            <a:ext cx="7772400" cy="5159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3200" dirty="0">
                <a:ea typeface="굴림" panose="020B0600000101010101" pitchFamily="50" charset="-127"/>
              </a:rPr>
              <a:t>Motivating probability density function</a:t>
            </a:r>
            <a:endParaRPr lang="ko-KR" altLang="en-US" sz="3200" dirty="0">
              <a:ea typeface="굴림" panose="020B0600000101010101" pitchFamily="50" charset="-127"/>
            </a:endParaRPr>
          </a:p>
        </p:txBody>
      </p:sp>
      <p:pic>
        <p:nvPicPr>
          <p:cNvPr id="11268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62" y="4160589"/>
            <a:ext cx="7450138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47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126"/>
                <a:ext cx="10515600" cy="507430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 is said to have a </a:t>
                </a:r>
                <a:r>
                  <a:rPr lang="en-US" altLang="ko-KR" sz="2400" dirty="0">
                    <a:solidFill>
                      <a:srgbClr val="00B0F0"/>
                    </a:solidFill>
                  </a:rPr>
                  <a:t>uniform distribution </a:t>
                </a:r>
                <a:r>
                  <a:rPr lang="en-US" altLang="ko-KR" sz="2400" dirty="0"/>
                  <a:t>on the interval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r>
                  <a:rPr lang="en-US" altLang="ko-KR" sz="2400" dirty="0"/>
                  <a:t>if the pdf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 is</a:t>
                </a:r>
              </a:p>
              <a:p>
                <a:pPr marL="1519238" indent="-1519238">
                  <a:buNone/>
                </a:pP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1165225" indent="-1165225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Example : Assume the waiting time at a bus stop is uniformly distributed on the interval  [0, 5]. The probability that it is between 1 and 3 minutes is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≤3) =</m:t>
                    </m:r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2400" dirty="0"/>
                  <a:t>  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4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da-DK" altLang="ko-KR" sz="2400" dirty="0"/>
                  <a:t>&gt; punif(3, min=0, max=5)-punif(1, min=0, max=5)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da-DK" altLang="ko-KR" sz="2400" dirty="0"/>
                  <a:t>[1] 0.4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da-DK" altLang="ko-KR" sz="2400" dirty="0"/>
                  <a:t>&gt; diff(punif(c(1,3), min=0, max=5))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da-DK" altLang="ko-KR" sz="2400" dirty="0"/>
                  <a:t>[1] 0.4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126"/>
                <a:ext cx="10515600" cy="5074303"/>
              </a:xfrm>
              <a:blipFill>
                <a:blip r:embed="rId2"/>
                <a:stretch>
                  <a:fillRect l="-754" t="-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1769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Uniform distribution</a:t>
            </a:r>
            <a:endParaRPr lang="ko-KR" altLang="en-US" sz="28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6828091" y="5503491"/>
            <a:ext cx="2820112" cy="2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409205" y="5067655"/>
            <a:ext cx="150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409205" y="5067655"/>
            <a:ext cx="8546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913264" y="5067655"/>
            <a:ext cx="8546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08080" y="5599446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97540" y="5550494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7759583" y="5071926"/>
            <a:ext cx="8546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06513" y="5050564"/>
            <a:ext cx="8546" cy="47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9912" y="5608448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66932" y="5590726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7768129" y="5067655"/>
            <a:ext cx="185158" cy="21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853589" y="5084747"/>
            <a:ext cx="358921" cy="444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8109961" y="5294575"/>
            <a:ext cx="200825" cy="23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6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0103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be the time headway for two randomly chosen consecutive cars on a freeway during a period of heavy flow. The pdf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can be approximated by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0.15</m:t>
                                  </m:r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−0.15(</m:t>
                                  </m:r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200" b="0" dirty="0">
                    <a:ea typeface="Cambria Math" panose="02040503050406030204" pitchFamily="18" charset="0"/>
                  </a:rPr>
                  <a:t>	</a:t>
                </a:r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This is a density function since it is non-negative, and</a:t>
                </a:r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−0.15(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−0.5)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0.15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−0.15(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−0.5)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−0.15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−0.15(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−0.5)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m:rPr>
                            <m:brk m:alnAt="7"/>
                          </m:r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0−(−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ko-KR" sz="2200" dirty="0"/>
                  <a:t> 		</a:t>
                </a:r>
              </a:p>
              <a:p>
                <a:pPr marL="1339850" indent="-133985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probability that headway time is at most 5 sec is</a:t>
                </a:r>
              </a:p>
              <a:p>
                <a:pPr marL="360363" indent="0" defTabSz="5413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≤5) 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−0.15(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−0.5)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−0.15(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−0.5)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2200" dirty="0"/>
                  <a:t>	</a:t>
                </a:r>
              </a:p>
              <a:p>
                <a:pPr marL="360363" indent="0" defTabSz="541338">
                  <a:lnSpc>
                    <a:spcPct val="114000"/>
                  </a:lnSpc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				       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−0.15(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−0.5)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+1=1−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0.675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0.491</m:t>
                    </m:r>
                  </m:oMath>
                </a14:m>
                <a:endParaRPr lang="en-US" altLang="ko-KR" sz="22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010332"/>
              </a:xfrm>
              <a:blipFill>
                <a:blip r:embed="rId2"/>
                <a:stretch>
                  <a:fillRect l="-638" t="-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4.5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11" y="2246410"/>
            <a:ext cx="3206576" cy="12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The </a:t>
                </a:r>
                <a:r>
                  <a:rPr lang="en-US" altLang="ko-KR" sz="2200" i="1" dirty="0">
                    <a:solidFill>
                      <a:srgbClr val="00B0F0"/>
                    </a:solidFill>
                  </a:rPr>
                  <a:t>cumulative distribution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for a continuous random variable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defined for every number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by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   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For each </a:t>
                </a:r>
                <a14:m>
                  <m:oMath xmlns:m="http://schemas.openxmlformats.org/officeDocument/2006/math">
                    <m:r>
                      <a:rPr lang="en-US" altLang="ko-KR" sz="22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200" dirty="0"/>
                  <a:t>is the area under the density curve to the left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From this we see that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200" dirty="0"/>
                  <a:t>at every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/>
                  <a:t> at which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2200" dirty="0"/>
                  <a:t>exists.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Leibniz integration rule :</a:t>
                </a:r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or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sz="2200" dirty="0"/>
              </a:p>
              <a:p>
                <a:pPr marL="1519238" indent="-1519238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2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cumulative distribution function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74" y="1898654"/>
            <a:ext cx="2527698" cy="19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6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15155" y="1495515"/>
                <a:ext cx="10838645" cy="468144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Example : 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have a uniform distribution 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 . </m:t>
                    </m:r>
                  </m:oMath>
                </a14:m>
                <a:r>
                  <a:rPr lang="en-US" altLang="ko-KR" sz="2200" dirty="0"/>
                  <a:t>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	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2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200" dirty="0"/>
                  <a:t>	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200" dirty="0"/>
                  <a:t>0.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200" dirty="0"/>
                  <a:t>1.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If we are given this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to begin with, we can get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by taking the derivative.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8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be a continuous </a:t>
                </a:r>
                <a:r>
                  <a:rPr lang="en-US" altLang="ko-KR" sz="2200" dirty="0" err="1"/>
                  <a:t>r.v</a:t>
                </a:r>
                <a:r>
                  <a:rPr lang="en-US" altLang="ko-KR" sz="2200" dirty="0"/>
                  <a:t>. with pdf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 and </a:t>
                </a:r>
                <a:r>
                  <a:rPr lang="en-US" altLang="ko-KR" sz="2200" dirty="0" err="1"/>
                  <a:t>cdf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. Then for any number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/>
                  <a:t>,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 marL="0" indent="0" defTabSz="179388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And for any two number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200" dirty="0"/>
                  <a:t> with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200" b="0" dirty="0"/>
                  <a:t>	</a:t>
                </a:r>
              </a:p>
              <a:p>
                <a:pPr marL="0" indent="0" defTabSz="447675">
                  <a:lnSpc>
                    <a:spcPct val="114000"/>
                  </a:lnSpc>
                  <a:buNone/>
                  <a:tabLst>
                    <a:tab pos="1789113" algn="l"/>
                  </a:tabLst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	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5" y="1495515"/>
                <a:ext cx="10838645" cy="4681448"/>
              </a:xfr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155" y="378004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Computing probabilities using the </a:t>
            </a:r>
            <a:r>
              <a:rPr lang="en-US" altLang="ko-KR" sz="2800" dirty="0" err="1"/>
              <a:t>cdf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7785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3127</TotalTime>
  <Words>979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Chapter 4 – Continuous Random Variables  and Probability Distributions</vt:lpstr>
      <vt:lpstr>Outline</vt:lpstr>
      <vt:lpstr>Continuous Random Variables</vt:lpstr>
      <vt:lpstr>Probability density function</vt:lpstr>
      <vt:lpstr>Motivating probability density function</vt:lpstr>
      <vt:lpstr>Uniform distribution</vt:lpstr>
      <vt:lpstr>Example 4.5</vt:lpstr>
      <vt:lpstr>The cumulative distribution function</vt:lpstr>
      <vt:lpstr>Computing probabilities using the cdf</vt:lpstr>
      <vt:lpstr>Example 4.7</vt:lpstr>
      <vt:lpstr>Example 4.7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228</cp:revision>
  <dcterms:created xsi:type="dcterms:W3CDTF">2017-06-22T04:03:47Z</dcterms:created>
  <dcterms:modified xsi:type="dcterms:W3CDTF">2022-03-13T23:22:12Z</dcterms:modified>
</cp:coreProperties>
</file>