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78" r:id="rId2"/>
    <p:sldId id="379" r:id="rId3"/>
    <p:sldId id="380" r:id="rId4"/>
    <p:sldId id="381" r:id="rId5"/>
    <p:sldId id="382" r:id="rId6"/>
    <p:sldId id="43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Let</a:t>
                </a:r>
                <a14:m>
                  <m:oMath xmlns:m="http://schemas.openxmlformats.org/officeDocument/2006/math"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be a number between 0 and 1.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(100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>
                    <a:solidFill>
                      <a:srgbClr val="00B0F0"/>
                    </a:solidFill>
                  </a:rPr>
                  <a:t>)</a:t>
                </a:r>
                <a:r>
                  <a:rPr lang="en-US" altLang="ko-KR" sz="2200" dirty="0" err="1">
                    <a:solidFill>
                      <a:srgbClr val="00B0F0"/>
                    </a:solidFill>
                  </a:rPr>
                  <a:t>th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 percentile </a:t>
                </a:r>
                <a:r>
                  <a:rPr lang="en-US" altLang="ko-KR" sz="2200" dirty="0"/>
                  <a:t>of the distribution of a continuous random variable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denoted by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is defined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is that value such that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sz="2200" dirty="0"/>
                  <a:t> of the area under the graph of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lies to the left of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median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the 50</a:t>
                </a:r>
                <a:r>
                  <a:rPr lang="en-US" altLang="ko-KR" sz="2200" baseline="30000" dirty="0"/>
                  <a:t>th</a:t>
                </a:r>
                <a:r>
                  <a:rPr lang="en-US" altLang="ko-KR" sz="2200" dirty="0"/>
                  <a:t> percentile. </a:t>
                </a: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  <a:blipFill>
                <a:blip r:embed="rId2"/>
                <a:stretch>
                  <a:fillRect l="-290" t="-400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Percentiles of a continuous distribution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24" y="4016880"/>
            <a:ext cx="4229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419"/>
                <a:ext cx="10515600" cy="51230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distribution of the amount of gravel (in tons) sold by a particular construction supply company in a given week is a continuous </a:t>
                </a:r>
                <a:r>
                  <a:rPr lang="en-US" altLang="ko-KR" sz="2200" dirty="0" err="1"/>
                  <a:t>r.v</a:t>
                </a:r>
                <a:r>
                  <a:rPr lang="en-US" altLang="ko-KR" sz="22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with pdf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dirty="0"/>
                  <a:t>	   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	</a:t>
                </a:r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</a:t>
                </a:r>
                <a:r>
                  <a:rPr lang="en-US" altLang="ko-KR" sz="2200" dirty="0" err="1"/>
                  <a:t>cdf</a:t>
                </a:r>
                <a:r>
                  <a:rPr lang="en-US" altLang="ko-KR" sz="2200" dirty="0"/>
                  <a:t> of sales for any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between 0 and 1 is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dirty="0"/>
                  <a:t>	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(100p)</a:t>
                </a:r>
                <a:r>
                  <a:rPr lang="en-US" altLang="ko-KR" sz="2200" dirty="0" err="1"/>
                  <a:t>th</a:t>
                </a:r>
                <a:r>
                  <a:rPr lang="en-US" altLang="ko-KR" sz="2200" dirty="0"/>
                  <a:t> percentile of this distribution satisfies the equation       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To obtain the median (50</a:t>
                </a:r>
                <a:r>
                  <a:rPr lang="en-US" altLang="ko-KR" sz="2200" baseline="30000" dirty="0"/>
                  <a:t>th</a:t>
                </a:r>
                <a:r>
                  <a:rPr lang="en-US" altLang="ko-KR" sz="2200" dirty="0"/>
                  <a:t> percentile,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=0.50), solve the equation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altLang="ko-KR" sz="2600" dirty="0"/>
                  <a:t>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419"/>
                <a:ext cx="10515600" cy="5123049"/>
              </a:xfrm>
              <a:blipFill>
                <a:blip r:embed="rId2"/>
                <a:stretch>
                  <a:fillRect l="-638" t="-238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7234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363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014"/>
                <a:ext cx="10515600" cy="51851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A different characterization of the center of the distribution is the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expected value</a:t>
                </a:r>
                <a:r>
                  <a:rPr lang="en-US" altLang="ko-KR" sz="2200" dirty="0"/>
                  <a:t> or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mean </a:t>
                </a:r>
                <a:r>
                  <a:rPr lang="en-US" altLang="ko-KR" sz="22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 </a:t>
                </a: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symmetric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continuous distribution – which means that the density curve to the left of some point is a mirror image of the density curve to the right of that point – has both 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200" dirty="0"/>
                  <a:t> and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sz="2200" dirty="0"/>
                  <a:t> equal to the point of symmetry.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014"/>
                <a:ext cx="10515600" cy="5185161"/>
              </a:xfrm>
              <a:blipFill>
                <a:blip r:embed="rId2"/>
                <a:stretch>
                  <a:fillRect l="-290" t="-235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Mean of a continuous random variable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12" y="4190623"/>
            <a:ext cx="3508261" cy="22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353"/>
                <a:ext cx="10515600" cy="49644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distribution of the amount of gravel (in tons) sold by a particular construction supply company in a given week is a continuous </a:t>
                </a:r>
                <a:r>
                  <a:rPr lang="en-US" altLang="ko-KR" sz="2200" dirty="0" err="1"/>
                  <a:t>rv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with pdf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dirty="0"/>
                  <a:t>   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</a:t>
                </a:r>
                <a:r>
                  <a:rPr lang="en-US" altLang="ko-KR" sz="2200" dirty="0" err="1"/>
                  <a:t>cdf</a:t>
                </a:r>
                <a:r>
                  <a:rPr lang="en-US" altLang="ko-KR" sz="2200" dirty="0"/>
                  <a:t> is then,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(100p)</a:t>
                </a:r>
                <a:r>
                  <a:rPr lang="en-US" altLang="ko-KR" sz="2200" dirty="0" err="1"/>
                  <a:t>th</a:t>
                </a:r>
                <a:r>
                  <a:rPr lang="en-US" altLang="ko-KR" sz="2200" dirty="0"/>
                  <a:t> percentile satisfies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353"/>
                <a:ext cx="10515600" cy="4964448"/>
              </a:xfrm>
              <a:blipFill>
                <a:blip r:embed="rId2"/>
                <a:stretch>
                  <a:fillRect l="-754" t="-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5701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60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7094"/>
                <a:ext cx="10778544" cy="48947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For the 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=0.5),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the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̃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. The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=0.347.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0.5=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 mean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Polynomial Equation Calculator 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https://www.symbolab.com/solver/polynomial-equation-calculator/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7094"/>
                <a:ext cx="10778544" cy="4894729"/>
              </a:xfrm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2634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4.9 (cont’d)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19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install.packages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nleqslv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/>
              <a:t>&gt; library(</a:t>
            </a:r>
            <a:r>
              <a:rPr lang="en-US" altLang="ko-KR" sz="2200" dirty="0" err="1"/>
              <a:t>nleqslv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&gt; target &lt;- function(x) {</a:t>
            </a:r>
          </a:p>
          <a:p>
            <a:pPr marL="0" indent="0">
              <a:buNone/>
            </a:pPr>
            <a:r>
              <a:rPr lang="en-US" altLang="ko-KR" sz="2200" dirty="0"/>
              <a:t>+    z = x[1]^3-3*x[1]+1</a:t>
            </a:r>
          </a:p>
          <a:p>
            <a:pPr marL="0" indent="0">
              <a:buNone/>
            </a:pPr>
            <a:r>
              <a:rPr lang="en-US" altLang="ko-KR" sz="2200" dirty="0"/>
              <a:t>+}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# Usage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xstart</a:t>
            </a:r>
            <a:r>
              <a:rPr lang="en-US" altLang="ko-KR" sz="2200" dirty="0"/>
              <a:t> &lt;- c(0.1)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/>
              <a:t>&gt; nleqslv</a:t>
            </a:r>
            <a:r>
              <a:rPr lang="en-US" altLang="ko-KR" sz="2200" dirty="0"/>
              <a:t>(</a:t>
            </a:r>
            <a:r>
              <a:rPr lang="en-US" altLang="ko-KR" sz="2200" dirty="0" err="1"/>
              <a:t>xstart</a:t>
            </a:r>
            <a:r>
              <a:rPr lang="en-US" altLang="ko-KR" sz="2200" dirty="0"/>
              <a:t>, target, method="Newton")</a:t>
            </a:r>
          </a:p>
          <a:p>
            <a:pPr marL="0" indent="0">
              <a:buNone/>
            </a:pPr>
            <a:r>
              <a:rPr lang="en-US" altLang="ko-KR" sz="2200" dirty="0"/>
              <a:t>$x</a:t>
            </a:r>
          </a:p>
          <a:p>
            <a:pPr marL="0" indent="0">
              <a:buNone/>
            </a:pPr>
            <a:r>
              <a:rPr lang="en-US" altLang="ko-KR" sz="2200" dirty="0"/>
              <a:t>[1]  0.3472964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Solving systems of nonlinear equations with </a:t>
            </a:r>
            <a:r>
              <a:rPr lang="en-US" altLang="ko-KR" sz="2800" dirty="0" err="1"/>
              <a:t>Broyden</a:t>
            </a:r>
            <a:r>
              <a:rPr lang="en-US" altLang="ko-KR" sz="2800" dirty="0"/>
              <a:t> or Newton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22141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2978</TotalTime>
  <Words>540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Percentiles of a continuous distribution</vt:lpstr>
      <vt:lpstr>Example 4.9</vt:lpstr>
      <vt:lpstr>Mean of a continuous random variable</vt:lpstr>
      <vt:lpstr>Example 4.9</vt:lpstr>
      <vt:lpstr>Example 4.9 (cont’d)</vt:lpstr>
      <vt:lpstr>Solving systems of nonlinear equations with Broyden or Newton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223</cp:revision>
  <dcterms:created xsi:type="dcterms:W3CDTF">2017-06-22T04:03:47Z</dcterms:created>
  <dcterms:modified xsi:type="dcterms:W3CDTF">2022-03-20T15:09:19Z</dcterms:modified>
</cp:coreProperties>
</file>