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431" r:id="rId2"/>
    <p:sldId id="432" r:id="rId3"/>
    <p:sldId id="433" r:id="rId4"/>
    <p:sldId id="428" r:id="rId5"/>
    <p:sldId id="429" r:id="rId6"/>
    <p:sldId id="389" r:id="rId7"/>
    <p:sldId id="390" r:id="rId8"/>
    <p:sldId id="430" r:id="rId9"/>
    <p:sldId id="391" r:id="rId10"/>
    <p:sldId id="427" r:id="rId11"/>
    <p:sldId id="42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8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9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1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3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5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1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4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7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11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82864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3220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8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2014"/>
                <a:ext cx="10515600" cy="518516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ko-KR" sz="2200" dirty="0"/>
                  <a:t>A different characterization of the center of the distribution is the </a:t>
                </a:r>
                <a:r>
                  <a:rPr lang="en-US" altLang="ko-KR" sz="2200" dirty="0">
                    <a:solidFill>
                      <a:srgbClr val="00B0F0"/>
                    </a:solidFill>
                  </a:rPr>
                  <a:t>expected value</a:t>
                </a:r>
                <a:r>
                  <a:rPr lang="en-US" altLang="ko-KR" sz="2200" dirty="0"/>
                  <a:t> or </a:t>
                </a:r>
                <a:r>
                  <a:rPr lang="en-US" altLang="ko-KR" sz="2200" dirty="0">
                    <a:solidFill>
                      <a:srgbClr val="00B0F0"/>
                    </a:solidFill>
                  </a:rPr>
                  <a:t>mean </a:t>
                </a:r>
                <a:r>
                  <a:rPr lang="en-US" altLang="ko-KR" sz="2200" dirty="0"/>
                  <a:t>of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altLang="ko-KR" sz="2200" b="0" dirty="0">
                    <a:ea typeface="Cambria Math" panose="02040503050406030204" pitchFamily="18" charset="0"/>
                  </a:rPr>
                  <a:t>  	    </a:t>
                </a:r>
                <a:r>
                  <a:rPr lang="en-US" altLang="ko-KR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cf</a:t>
                </a:r>
                <a:r>
                  <a:rPr lang="en-US" altLang="ko-K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Discrete </a:t>
                </a:r>
                <a:r>
                  <a:rPr lang="en-US" altLang="ko-KR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r.v</a:t>
                </a:r>
                <a:r>
                  <a:rPr lang="en-US" altLang="ko-K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:</a:t>
                </a:r>
                <a:r>
                  <a:rPr lang="en-US" altLang="ko-KR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22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A </a:t>
                </a:r>
                <a:r>
                  <a:rPr lang="en-US" altLang="ko-KR" sz="2200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symmetric</a:t>
                </a:r>
                <a:r>
                  <a:rPr lang="en-US" altLang="ko-KR" sz="2200" dirty="0">
                    <a:ea typeface="Cambria Math" panose="02040503050406030204" pitchFamily="18" charset="0"/>
                  </a:rPr>
                  <a:t> continuous distribution – which means that the density curve to the left of some point is a mirror image of the density curve to the right of that point – has both median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altLang="ko-KR" sz="2200" dirty="0"/>
                  <a:t> and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ko-KR" sz="2200" dirty="0"/>
                  <a:t> equal to the point of symmetry.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1800" dirty="0"/>
                  <a:t>		</a:t>
                </a:r>
              </a:p>
              <a:p>
                <a:pPr marL="1519238" indent="-1519238">
                  <a:lnSpc>
                    <a:spcPct val="114000"/>
                  </a:lnSpc>
                  <a:buNone/>
                </a:pPr>
                <a:r>
                  <a:rPr lang="en-US" altLang="ko-KR" sz="1800" dirty="0"/>
                  <a:t>		</a:t>
                </a:r>
              </a:p>
              <a:p>
                <a:pPr marL="1519238" indent="-1519238">
                  <a:lnSpc>
                    <a:spcPct val="114000"/>
                  </a:lnSpc>
                  <a:buNone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2014"/>
                <a:ext cx="10515600" cy="5185161"/>
              </a:xfrm>
              <a:blipFill>
                <a:blip r:embed="rId2"/>
                <a:stretch>
                  <a:fillRect l="-290" t="-235" r="-11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Mean of a continuous random variable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412" y="4190623"/>
            <a:ext cx="3508261" cy="226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65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5506"/>
                <a:ext cx="10024533" cy="515769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Solution</m:t>
                    </m:r>
                  </m:oMath>
                </a14:m>
                <a:r>
                  <a:rPr lang="en-US" altLang="ko-KR" sz="2400" b="0" dirty="0"/>
                  <a:t>)</a:t>
                </a:r>
              </a:p>
              <a:p>
                <a:pPr marL="457200" indent="-457200">
                  <a:lnSpc>
                    <a:spcPct val="114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22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ko-KR" sz="22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US" altLang="ko-KR" sz="2200" b="0" dirty="0"/>
              </a:p>
              <a:p>
                <a:pPr marL="457200" indent="-457200">
                  <a:lnSpc>
                    <a:spcPct val="114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i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0.5</m:t>
                        </m:r>
                        <m:r>
                          <a:rPr lang="en-US" altLang="ko-KR" sz="22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ko-KR" sz="2200" i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22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200" i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22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200" i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  <m:r>
                      <a:rPr lang="en-US" altLang="ko-KR" sz="22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0.25−</m:t>
                    </m:r>
                    <m:r>
                      <a:rPr lang="en-US" altLang="ko-KR" sz="2200" i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06</m:t>
                    </m:r>
                    <m:r>
                      <a:rPr lang="en-US" altLang="ko-KR" sz="2200" i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=0.1875</m:t>
                    </m:r>
                  </m:oMath>
                </a14:m>
                <a:endParaRPr lang="en-US" altLang="ko-KR" sz="2200" dirty="0"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14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i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 i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sz="2200" i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.5</m:t>
                        </m:r>
                      </m:e>
                    </m:d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1.5</m:t>
                        </m:r>
                      </m:e>
                    </m:d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200" b="0" i="0" smtClean="0">
                                <a:latin typeface="Cambria Math" panose="02040503050406030204" pitchFamily="18" charset="0"/>
                              </a:rPr>
                              <m:t>.5</m:t>
                            </m:r>
                          </m:e>
                          <m:sup>
                            <m:r>
                              <a:rPr lang="en-US" altLang="ko-KR" sz="22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200" i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=0.4375</m:t>
                    </m:r>
                  </m:oMath>
                </a14:m>
                <a:endParaRPr lang="en-US" altLang="ko-KR" sz="2200" dirty="0"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14000"/>
                  </a:lnSpc>
                  <a:buFont typeface="+mj-ea"/>
                  <a:buAutoNum type="circleNumDbPlain"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0.5=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̃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=1.4142</m:t>
                    </m:r>
                  </m:oMath>
                </a14:m>
                <a:endParaRPr lang="en-US" altLang="ko-KR" sz="2200" dirty="0"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14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to obtain the density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2200" i="1" dirty="0"/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ko-KR" sz="2200" b="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5506"/>
                <a:ext cx="10024533" cy="5157694"/>
              </a:xfrm>
              <a:blipFill>
                <a:blip r:embed="rId2"/>
                <a:stretch>
                  <a:fillRect l="-487" t="-4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15034"/>
            <a:ext cx="10515600" cy="41480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dirty="0"/>
              <a:t>Exercise (4.2) 11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569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5506"/>
                <a:ext cx="10024533" cy="5157694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lnSpc>
                    <a:spcPct val="114000"/>
                  </a:lnSpc>
                  <a:buAutoNum type="arabicPeriod" startAt="6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nary>
                          <m:nary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brk m:alnAt="7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brk m:alnAt="7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=1.333</m:t>
                    </m:r>
                  </m:oMath>
                </a14:m>
                <a:endParaRPr lang="en-US" altLang="ko-KR" sz="2200" dirty="0"/>
              </a:p>
              <a:p>
                <a:pPr marL="457200" indent="-457200">
                  <a:lnSpc>
                    <a:spcPct val="114000"/>
                  </a:lnSpc>
                  <a:buFont typeface="Wingdings" pitchFamily="2" charset="2"/>
                  <a:buAutoNum type="arabicPeriod" startAt="6"/>
                </a:pPr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brk m:alnAt="7"/>
                          </m:r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brk m:alnAt="7"/>
                          </m:r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altLang="ko-KR" sz="2200" dirty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E</m:t>
                            </m:r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=2−</m:t>
                    </m:r>
                    <m:sSup>
                      <m:s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1.33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=0.2222</m:t>
                    </m:r>
                  </m:oMath>
                </a14:m>
                <a:endParaRPr lang="en-US" altLang="ko-KR" sz="2200" b="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0.2222</m:t>
                        </m:r>
                      </m:e>
                    </m:ra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=0.4714</m:t>
                    </m:r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8. 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brk m:alnAt="7"/>
                          </m:r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5506"/>
                <a:ext cx="10024533" cy="5157694"/>
              </a:xfrm>
              <a:blipFill>
                <a:blip r:embed="rId2"/>
                <a:stretch>
                  <a:fillRect l="-7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15034"/>
            <a:ext cx="10515600" cy="41480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dirty="0"/>
              <a:t>Exercise (4.2) 11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6780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6353"/>
                <a:ext cx="10515600" cy="496444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The distribution of the amount of gravel (in tons) sold by a particular construction supply company in a given week is a continuous </a:t>
                </a:r>
                <a:r>
                  <a:rPr lang="en-US" altLang="ko-KR" sz="2200" dirty="0" err="1"/>
                  <a:t>rv</a:t>
                </a:r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 with pdf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ko-KR" sz="2200" dirty="0"/>
                  <a:t>   	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ko-K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ko-K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0≤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sz="22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	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The </a:t>
                </a:r>
                <a:r>
                  <a:rPr lang="en-US" altLang="ko-KR" sz="2200" dirty="0" err="1"/>
                  <a:t>cdf</a:t>
                </a:r>
                <a:r>
                  <a:rPr lang="en-US" altLang="ko-KR" sz="2200" dirty="0"/>
                  <a:t> is then, for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m:rPr>
                            <m:brk m:alnAt="7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nary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brk m:alnAt="7"/>
                      </m:rP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brk m:alnAt="7"/>
                      </m:rP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The (100p)</a:t>
                </a:r>
                <a:r>
                  <a:rPr lang="en-US" altLang="ko-KR" sz="2200" dirty="0" err="1"/>
                  <a:t>th</a:t>
                </a:r>
                <a:r>
                  <a:rPr lang="en-US" altLang="ko-KR" sz="2200" dirty="0"/>
                  <a:t> percentile satisfies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𝜂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brk m:alnAt="7"/>
                      </m:rP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brk m:alnAt="7"/>
                      </m:rP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dirty="0"/>
                  <a:t>	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6353"/>
                <a:ext cx="10515600" cy="4964448"/>
              </a:xfrm>
              <a:blipFill>
                <a:blip r:embed="rId2"/>
                <a:stretch>
                  <a:fillRect l="-754" t="-3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45701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Example 4.9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6199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7094"/>
                <a:ext cx="10778544" cy="489472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For the median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ko-KR" altLang="en-US" sz="2200" dirty="0"/>
                  <a:t> </a:t>
                </a:r>
                <a:r>
                  <a:rPr lang="en-US" altLang="ko-KR" sz="2200" dirty="0"/>
                  <a:t>(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=0.5), 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the equation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4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−3</m:t>
                    </m:r>
                    <m:acc>
                      <m:accPr>
                        <m:chr m:val="̃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. The solution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=0.347.</m:t>
                    </m:r>
                  </m:oMath>
                </a14:m>
                <a:endParaRPr lang="en-US" altLang="ko-KR" sz="2000" b="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0.5=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→1=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3</m:t>
                    </m:r>
                    <m:acc>
                      <m:accPr>
                        <m:chr m:val="̃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ko-KR" sz="2000" b="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The mean is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m:rPr>
                            <m:brk m:alnAt="7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  <m:r>
                          <m:rPr>
                            <m:brk m:alnAt="7"/>
                          </m:r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sz="2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b="0" dirty="0"/>
                  <a:t>	            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Polynomial Equation Calculator :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https://www.symbolab.com/solver/polynomial-equation-calculator/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7094"/>
                <a:ext cx="10778544" cy="4894729"/>
              </a:xfrm>
              <a:blipFill>
                <a:blip r:embed="rId2"/>
                <a:stretch>
                  <a:fillRect l="-7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2634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Example 4.9 (cont’d)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3752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200"/>
                <a:ext cx="10515600" cy="457676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200" dirty="0"/>
                  <a:t> is a continuous </a:t>
                </a:r>
                <a:r>
                  <a:rPr lang="en-US" altLang="ko-KR" sz="2200" dirty="0" err="1"/>
                  <a:t>rv</a:t>
                </a:r>
                <a:r>
                  <a:rPr lang="en-US" altLang="ko-KR" sz="2200" dirty="0"/>
                  <a:t> with pdf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2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sz="2200" dirty="0"/>
                  <a:t> is any function of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200" b="0" i="1" dirty="0">
                    <a:latin typeface="Cambria Math" panose="02040503050406030204" pitchFamily="18" charset="0"/>
                  </a:rPr>
                  <a:t>,  </a:t>
                </a:r>
                <a:r>
                  <a:rPr lang="en-US" altLang="ko-KR" sz="2200" dirty="0"/>
                  <a:t>then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b="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)∙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altLang="ko-KR" sz="22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b="0" dirty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sz="2200" dirty="0"/>
                  <a:t> a linear function</a:t>
                </a:r>
                <a:r>
                  <a:rPr lang="en-US" altLang="ko-KR" sz="2200" i="1" dirty="0"/>
                  <a:t>,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𝑎𝐸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2200" i="1" dirty="0"/>
                  <a:t>.	</a:t>
                </a:r>
                <a:r>
                  <a:rPr lang="en-US" altLang="ko-KR" sz="1800" i="1" dirty="0"/>
                  <a:t>	</a:t>
                </a:r>
              </a:p>
              <a:p>
                <a:pPr marL="0" indent="803275">
                  <a:lnSpc>
                    <a:spcPct val="114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)∙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ko-KR" sz="2200" i="1" dirty="0"/>
                  <a:t> </a:t>
                </a:r>
              </a:p>
              <a:p>
                <a:pPr marL="0" indent="803275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	  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ko-KR" sz="2200" i="1" dirty="0"/>
                  <a:t> </a:t>
                </a:r>
              </a:p>
              <a:p>
                <a:pPr marL="0" indent="803275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	  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𝑎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𝑏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𝑎𝐸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sz="2200" i="1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1800" i="1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altLang="ko-KR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cf</a:t>
                </a:r>
                <a:r>
                  <a:rPr lang="en-US" altLang="ko-K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Discrete </a:t>
                </a:r>
                <a:r>
                  <a:rPr lang="en-US" altLang="ko-KR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r.v</a:t>
                </a:r>
                <a:r>
                  <a:rPr lang="en-US" altLang="ko-K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:</a:t>
                </a:r>
                <a:r>
                  <a:rPr lang="en-US" altLang="ko-KR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)∙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22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200" dirty="0">
                  <a:latin typeface="+mn-ea"/>
                  <a:cs typeface="Tahoma" panose="020B0604030504040204" pitchFamily="34" charset="0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1800" i="1" dirty="0"/>
              </a:p>
              <a:p>
                <a:pPr marL="1519238" indent="-1519238">
                  <a:lnSpc>
                    <a:spcPct val="114000"/>
                  </a:lnSpc>
                  <a:buNone/>
                </a:pPr>
                <a:endParaRPr lang="en-US" altLang="ko-KR" sz="2200" i="1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200"/>
                <a:ext cx="10515600" cy="4576762"/>
              </a:xfrm>
              <a:blipFill>
                <a:blip r:embed="rId2"/>
                <a:stretch>
                  <a:fillRect l="-754" t="-667" b="-52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Expected value of a function of a </a:t>
            </a:r>
            <a:r>
              <a:rPr lang="en-US" altLang="ko-KR" sz="2800" dirty="0" err="1"/>
              <a:t>rv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423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08483" y="1405210"/>
                <a:ext cx="10515600" cy="527389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Two sepcies are competing for control of a certain resource.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Let</a:t>
                </a:r>
                <a14:m>
                  <m:oMath xmlns:m="http://schemas.openxmlformats.org/officeDocument/2006/math">
                    <m:r>
                      <a:rPr lang="en-US" altLang="ko-KR" sz="22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be the proportion controlled by species 1 and suppose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200" dirty="0"/>
                  <a:t> has a uniform distribution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Then the species that controls the majority of this resource controls the amount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 1−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, 1−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ko-KR" sz="2200" i="1" dirty="0">
                    <a:latin typeface="Cambria Math" panose="02040503050406030204" pitchFamily="18" charset="0"/>
                  </a:rPr>
                  <a:t> </a:t>
                </a: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	   </a:t>
                </a:r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ko-KR" sz="2200" dirty="0"/>
                  <a:t>	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b="0" dirty="0"/>
                  <a:t> 		  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b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=3/4</m:t>
                    </m:r>
                  </m:oMath>
                </a14:m>
                <a:r>
                  <a:rPr lang="en-US" altLang="ko-KR" sz="2200" dirty="0"/>
                  <a:t>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8483" y="1405210"/>
                <a:ext cx="10515600" cy="5273899"/>
              </a:xfrm>
              <a:blipFill>
                <a:blip r:embed="rId2"/>
                <a:stretch>
                  <a:fillRect l="-754" t="-3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5933" y="404968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Example 4.11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640224" y="297393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7486116" y="4854011"/>
            <a:ext cx="30423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930497" y="3375589"/>
            <a:ext cx="76912" cy="2153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7981772" y="3708875"/>
            <a:ext cx="1145136" cy="1145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930497" y="3777241"/>
            <a:ext cx="1273324" cy="1076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930497" y="3777241"/>
            <a:ext cx="623843" cy="529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8550067" y="3708875"/>
            <a:ext cx="581114" cy="5811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82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200"/>
                <a:ext cx="10515600" cy="457676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ko-KR" sz="2200" dirty="0"/>
                  <a:t>The </a:t>
                </a:r>
                <a:r>
                  <a:rPr lang="en-US" altLang="ko-KR" sz="2200" dirty="0">
                    <a:solidFill>
                      <a:srgbClr val="00B0F0"/>
                    </a:solidFill>
                  </a:rPr>
                  <a:t>variance</a:t>
                </a:r>
                <a:r>
                  <a:rPr lang="en-US" altLang="ko-KR" sz="2200" dirty="0"/>
                  <a:t> of a continuous random variable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200" dirty="0"/>
                  <a:t> with pdf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200" dirty="0"/>
                  <a:t> and mean </a:t>
                </a:r>
                <a14:m>
                  <m:oMath xmlns:m="http://schemas.openxmlformats.org/officeDocument/2006/math">
                    <m:r>
                      <a:rPr lang="ko-KR" altLang="en-US" sz="22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200" dirty="0"/>
                  <a:t> is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b="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altLang="ko-KR" sz="2200" b="0" dirty="0"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The</a:t>
                </a:r>
                <a:r>
                  <a:rPr lang="en-US" altLang="ko-KR" sz="2200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 standard deviation </a:t>
                </a:r>
                <a:r>
                  <a:rPr lang="en-US" altLang="ko-KR" sz="2200" dirty="0">
                    <a:ea typeface="Cambria Math" panose="02040503050406030204" pitchFamily="18" charset="0"/>
                  </a:rPr>
                  <a:t>(SD) of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2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altLang="ko-KR" sz="2200" dirty="0"/>
                  <a:t>. 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altLang="ko-KR" sz="2200" dirty="0"/>
                  <a:t>The variance or standard deviation tell us how “spread out” the distribution is.</a:t>
                </a:r>
              </a:p>
              <a:p>
                <a:pPr>
                  <a:lnSpc>
                    <a:spcPct val="114000"/>
                  </a:lnSpc>
                </a:pP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400" dirty="0"/>
                  <a:t>      </a:t>
                </a:r>
                <a:r>
                  <a:rPr lang="en-US" altLang="ko-KR" sz="2400" dirty="0" err="1"/>
                  <a:t>cf</a:t>
                </a:r>
                <a:r>
                  <a:rPr lang="en-US" altLang="ko-KR" sz="2400" dirty="0"/>
                  <a:t>) Discrete </a:t>
                </a:r>
                <a:r>
                  <a:rPr lang="en-US" altLang="ko-KR" sz="2400" dirty="0" err="1"/>
                  <a:t>r.v</a:t>
                </a:r>
                <a:r>
                  <a:rPr lang="en-US" altLang="ko-KR" sz="2400" dirty="0"/>
                  <a:t>. :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240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1800" dirty="0"/>
                  <a:t>		</a:t>
                </a:r>
              </a:p>
              <a:p>
                <a:pPr marL="1519238" indent="-1519238">
                  <a:lnSpc>
                    <a:spcPct val="114000"/>
                  </a:lnSpc>
                  <a:buNone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200"/>
                <a:ext cx="10515600" cy="4576762"/>
              </a:xfrm>
              <a:blipFill>
                <a:blip r:embed="rId2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Variance of a continuous random variable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5730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200"/>
                <a:ext cx="10515600" cy="457676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b="0" dirty="0">
                    <a:ea typeface="Cambria Math" panose="02040503050406030204" pitchFamily="18" charset="0"/>
                  </a:rPr>
                  <a:t>	</a:t>
                </a:r>
              </a:p>
              <a:p>
                <a:pPr marL="358775" indent="85725">
                  <a:lnSpc>
                    <a:spcPct val="114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240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 marL="358775" indent="85725">
                  <a:lnSpc>
                    <a:spcPct val="114000"/>
                  </a:lnSpc>
                  <a:buNone/>
                </a:pPr>
                <a:r>
                  <a:rPr lang="en-US" altLang="ko-KR" sz="2400" dirty="0"/>
                  <a:t>	   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ko-KR" sz="24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358775" indent="85725">
                  <a:lnSpc>
                    <a:spcPct val="114000"/>
                  </a:lnSpc>
                  <a:buNone/>
                </a:pPr>
                <a:r>
                  <a:rPr lang="en-US" altLang="ko-KR" sz="2400" dirty="0"/>
                  <a:t>           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ko-KR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𝜇</m:t>
                    </m:r>
                    <m:nary>
                      <m:nary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ko-KR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nary>
                      <m:nary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ko-KR" sz="24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358775" indent="-358775">
                  <a:lnSpc>
                    <a:spcPct val="114000"/>
                  </a:lnSpc>
                  <a:buNone/>
                </a:pPr>
                <a:r>
                  <a:rPr lang="en-US" altLang="ko-KR" sz="2400" dirty="0"/>
                  <a:t>	   	   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ko-KR" sz="24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 marL="358775" indent="-358775">
                  <a:lnSpc>
                    <a:spcPct val="114000"/>
                  </a:lnSpc>
                  <a:buNone/>
                </a:pPr>
                <a:r>
                  <a:rPr lang="en-US" altLang="ko-KR" sz="2400" dirty="0"/>
                  <a:t>		   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ko-KR" sz="240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400" dirty="0">
                  <a:latin typeface="+mn-ea"/>
                  <a:cs typeface="Tahoma" panose="020B0604030504040204" pitchFamily="34" charset="0"/>
                </a:endParaRPr>
              </a:p>
              <a:p>
                <a:pPr marL="358775" indent="-358775">
                  <a:lnSpc>
                    <a:spcPct val="114000"/>
                  </a:lnSpc>
                  <a:buNone/>
                </a:pPr>
                <a:r>
                  <a:rPr lang="en-US" altLang="ko-KR" sz="2400" dirty="0"/>
                  <a:t>		    </a:t>
                </a:r>
                <a14:m>
                  <m:oMath xmlns:m="http://schemas.openxmlformats.org/officeDocument/2006/math"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 dirty="0">
                    <a:latin typeface="+mn-ea"/>
                    <a:cs typeface="Tahoma" panose="020B0604030504040204" pitchFamily="34" charset="0"/>
                  </a:rPr>
                  <a:t> </a:t>
                </a:r>
              </a:p>
              <a:p>
                <a:pPr marL="358775" indent="-358775">
                  <a:lnSpc>
                    <a:spcPct val="114000"/>
                  </a:lnSpc>
                  <a:buNone/>
                </a:pPr>
                <a:endParaRPr lang="en-US" altLang="ko-KR" sz="2400" dirty="0">
                  <a:latin typeface="+mn-ea"/>
                  <a:cs typeface="Tahoma" panose="020B0604030504040204" pitchFamily="34" charset="0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200"/>
                <a:ext cx="10515600" cy="45767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A shortcut formula for variance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8720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200"/>
                <a:ext cx="10515600" cy="498006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b="0" dirty="0">
                    <a:ea typeface="Cambria Math" panose="02040503050406030204" pitchFamily="18" charset="0"/>
                  </a:rPr>
                  <a:t>	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latin typeface="+mn-ea"/>
                  </a:rPr>
                  <a:t>For the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200" i="1" dirty="0">
                    <a:latin typeface="+mn-ea"/>
                  </a:rPr>
                  <a:t> </a:t>
                </a:r>
                <a:r>
                  <a:rPr lang="en-US" altLang="ko-KR" sz="2200" dirty="0">
                    <a:latin typeface="+mn-ea"/>
                  </a:rPr>
                  <a:t>in</a:t>
                </a:r>
                <a:r>
                  <a:rPr lang="en-US" altLang="ko-KR" sz="2200" i="1" dirty="0">
                    <a:latin typeface="+mn-ea"/>
                  </a:rPr>
                  <a:t> </a:t>
                </a:r>
                <a:r>
                  <a:rPr lang="en-US" altLang="ko-KR" sz="2200" dirty="0">
                    <a:latin typeface="+mn-ea"/>
                  </a:rPr>
                  <a:t>Example 4.9, 	</a:t>
                </a:r>
                <a:r>
                  <a:rPr lang="en-US" altLang="ko-KR" sz="2200" dirty="0"/>
                  <a:t>	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0≤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sz="22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200" dirty="0"/>
              </a:p>
              <a:p>
                <a:pPr marL="1519238" indent="-1519238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brk m:alnAt="7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ko-KR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1519238" indent="-1519238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	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m:rPr>
                            <m:brk m:alnAt="7"/>
                          </m:r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sz="2200" dirty="0"/>
              </a:p>
              <a:p>
                <a:pPr marL="1519238" indent="-1519238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brk m:alnAt="7"/>
                          </m:r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ko-KR" sz="2200" dirty="0"/>
              </a:p>
              <a:p>
                <a:pPr marL="1519238" indent="-1519238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/>
                  <a:t>0.59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200"/>
                <a:ext cx="10515600" cy="4980062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A shortcut formula for variance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0700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5506"/>
                <a:ext cx="10024533" cy="5157694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Let </a:t>
                </a:r>
                <a:r>
                  <a:rPr lang="en-US" altLang="ko-KR" sz="2200" i="1" dirty="0"/>
                  <a:t>X 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denote the amount of time a book on two-hour reserve is actually checked out, and suppose the </a:t>
                </a:r>
                <a:r>
                  <a:rPr lang="en-US" altLang="ko-KR" sz="2200" dirty="0" err="1"/>
                  <a:t>cdf</a:t>
                </a:r>
                <a:r>
                  <a:rPr lang="en-US" altLang="ko-KR" sz="2200" dirty="0"/>
                  <a:t> is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2&lt;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400" dirty="0">
                    <a:ea typeface="Cambria Math" panose="02040503050406030204" pitchFamily="18" charset="0"/>
                  </a:rPr>
                  <a:t>	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400" dirty="0">
                    <a:ea typeface="Cambria Math" panose="02040503050406030204" pitchFamily="18" charset="0"/>
                  </a:rPr>
                  <a:t>Use the </a:t>
                </a:r>
                <a:r>
                  <a:rPr lang="en-US" altLang="ko-KR" sz="2400" dirty="0" err="1">
                    <a:ea typeface="Cambria Math" panose="02040503050406030204" pitchFamily="18" charset="0"/>
                  </a:rPr>
                  <a:t>cdf</a:t>
                </a:r>
                <a:r>
                  <a:rPr lang="en-US" altLang="ko-KR" sz="2400" dirty="0">
                    <a:ea typeface="Cambria Math" panose="02040503050406030204" pitchFamily="18" charset="0"/>
                  </a:rPr>
                  <a:t> to obtain the following:</a:t>
                </a:r>
              </a:p>
              <a:p>
                <a:pPr marL="457200" indent="-457200">
                  <a:lnSpc>
                    <a:spcPct val="114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ko-KR" sz="2400" dirty="0"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14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ko-KR" sz="2400" dirty="0"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14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.5</m:t>
                        </m:r>
                      </m:e>
                    </m:d>
                  </m:oMath>
                </a14:m>
                <a:endParaRPr lang="en-US" altLang="ko-KR" sz="2400" dirty="0"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14000"/>
                  </a:lnSpc>
                  <a:buFont typeface="+mj-ea"/>
                  <a:buAutoNum type="circleNumDbPlain"/>
                </a:pPr>
                <a:r>
                  <a:rPr lang="en-US" altLang="ko-KR" sz="2400" dirty="0">
                    <a:ea typeface="Cambria Math" panose="02040503050406030204" pitchFamily="18" charset="0"/>
                  </a:rPr>
                  <a:t>The median checkout duration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altLang="ko-KR" sz="2400" dirty="0">
                    <a:ea typeface="Cambria Math" panose="02040503050406030204" pitchFamily="18" charset="0"/>
                  </a:rPr>
                  <a:t> [solve 0.5=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altLang="ko-KR" sz="2400" dirty="0"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14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altLang="ko-KR" sz="2400" dirty="0">
                    <a:ea typeface="Cambria Math" panose="02040503050406030204" pitchFamily="18" charset="0"/>
                  </a:rPr>
                  <a:t> to obtain the density function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sz="2400" dirty="0"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14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ko-KR" sz="2400" dirty="0"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14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sz="24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altLang="ko-KR" sz="2400" dirty="0"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14000"/>
                  </a:lnSpc>
                  <a:buFont typeface="+mj-ea"/>
                  <a:buAutoNum type="circleNumDbPlain"/>
                </a:pPr>
                <a:r>
                  <a:rPr lang="en-US" altLang="ko-KR" sz="2400" dirty="0">
                    <a:ea typeface="Cambria Math" panose="02040503050406030204" pitchFamily="18" charset="0"/>
                  </a:rPr>
                  <a:t>If the borrower is charged an amount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 dirty="0">
                    <a:ea typeface="Cambria Math" panose="02040503050406030204" pitchFamily="18" charset="0"/>
                  </a:rPr>
                  <a:t> when checkout duration is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400" dirty="0">
                    <a:ea typeface="Cambria Math" panose="02040503050406030204" pitchFamily="18" charset="0"/>
                  </a:rPr>
                  <a:t>, compute the expected charge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5506"/>
                <a:ext cx="10024533" cy="5157694"/>
              </a:xfrm>
              <a:blipFill rotWithShape="0">
                <a:blip r:embed="rId2"/>
                <a:stretch>
                  <a:fillRect l="-608" t="-7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15034"/>
            <a:ext cx="10515600" cy="41480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dirty="0"/>
              <a:t>Exercise (4.2) 11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28916009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3189</TotalTime>
  <Words>890</Words>
  <Application>Microsoft Office PowerPoint</Application>
  <PresentationFormat>와이드스크린</PresentationFormat>
  <Paragraphs>87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Mean of a continuous random variable</vt:lpstr>
      <vt:lpstr>Example 4.9</vt:lpstr>
      <vt:lpstr>Example 4.9 (cont’d)</vt:lpstr>
      <vt:lpstr>Expected value of a function of a rv</vt:lpstr>
      <vt:lpstr>Example 4.11</vt:lpstr>
      <vt:lpstr>Variance of a continuous random variable</vt:lpstr>
      <vt:lpstr>A shortcut formula for variance</vt:lpstr>
      <vt:lpstr>A shortcut formula for variance</vt:lpstr>
      <vt:lpstr>Exercise (4.2) 11</vt:lpstr>
      <vt:lpstr>Exercise (4.2) 11</vt:lpstr>
      <vt:lpstr>Exercise (4.2)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Kook Kwangho</cp:lastModifiedBy>
  <cp:revision>224</cp:revision>
  <dcterms:created xsi:type="dcterms:W3CDTF">2017-06-22T04:03:47Z</dcterms:created>
  <dcterms:modified xsi:type="dcterms:W3CDTF">2022-03-20T15:09:10Z</dcterms:modified>
</cp:coreProperties>
</file>