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394" r:id="rId2"/>
    <p:sldId id="431" r:id="rId3"/>
    <p:sldId id="432" r:id="rId4"/>
    <p:sldId id="433" r:id="rId5"/>
    <p:sldId id="429" r:id="rId6"/>
    <p:sldId id="434" r:id="rId7"/>
    <p:sldId id="395" r:id="rId8"/>
    <p:sldId id="396" r:id="rId9"/>
    <p:sldId id="430" r:id="rId10"/>
    <p:sldId id="398" r:id="rId11"/>
    <p:sldId id="399" r:id="rId12"/>
    <p:sldId id="401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2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E31019-3A3A-42AD-B17A-34D09AF9C749}" type="datetimeFigureOut">
              <a:rPr lang="ko-KR" altLang="en-US" smtClean="0"/>
              <a:t>2020-04-04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DDD68D-3BE2-477E-95F4-4FA8BA1368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837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20000">
              <a:srgbClr val="000040"/>
            </a:gs>
            <a:gs pos="50000">
              <a:srgbClr val="400040"/>
            </a:gs>
            <a:gs pos="75000">
              <a:srgbClr val="8F0040"/>
            </a:gs>
            <a:gs pos="89999">
              <a:srgbClr val="F27300"/>
            </a:gs>
            <a:gs pos="100000">
              <a:srgbClr val="FFBF0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B4A7D4-1447-48A4-940D-1B5F86531E2A}" type="slidenum">
              <a:rPr lang="en-US" altLang="ko-KR"/>
              <a:pPr/>
              <a:t>2</a:t>
            </a:fld>
            <a:endParaRPr lang="en-US" altLang="ko-KR"/>
          </a:p>
        </p:txBody>
      </p:sp>
      <p:sp>
        <p:nvSpPr>
          <p:cNvPr id="34818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381000" y="687388"/>
            <a:ext cx="6096000" cy="3429000"/>
          </a:xfrm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2375" cy="4113213"/>
          </a:xfrm>
        </p:spPr>
        <p:txBody>
          <a:bodyPr lIns="91426" tIns="45714" rIns="91426" bIns="45714"/>
          <a:lstStyle/>
          <a:p>
            <a:r>
              <a:rPr lang="el-GR" altLang="ko-KR" b="1">
                <a:solidFill>
                  <a:srgbClr val="00FFFF"/>
                </a:solidFill>
                <a:cs typeface="Arial" panose="020B0604020202020204" pitchFamily="34" charset="0"/>
              </a:rPr>
              <a:t>Figure 4.16</a:t>
            </a:r>
          </a:p>
          <a:p>
            <a:r>
              <a:rPr lang="el-GR" altLang="ko-KR" i="1">
                <a:solidFill>
                  <a:srgbClr val="00FFFF"/>
                </a:solidFill>
                <a:cs typeface="Arial" panose="020B0604020202020204" pitchFamily="34" charset="0"/>
              </a:rPr>
              <a:t>P</a:t>
            </a:r>
            <a:r>
              <a:rPr lang="el-GR" altLang="ko-KR">
                <a:solidFill>
                  <a:srgbClr val="00FFFF"/>
                </a:solidFill>
                <a:cs typeface="Arial" panose="020B0604020202020204" pitchFamily="34" charset="0"/>
              </a:rPr>
              <a:t>(−.38 ≤</a:t>
            </a:r>
            <a:r>
              <a:rPr lang="en-US" altLang="ko-KR">
                <a:solidFill>
                  <a:srgbClr val="00FFFF"/>
                </a:solidFill>
                <a:ea typeface="굴림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l-GR" altLang="ko-KR" i="1">
                <a:solidFill>
                  <a:srgbClr val="00FFFF"/>
                </a:solidFill>
                <a:cs typeface="Arial" panose="020B0604020202020204" pitchFamily="34" charset="0"/>
              </a:rPr>
              <a:t>Z </a:t>
            </a:r>
            <a:r>
              <a:rPr lang="el-GR" altLang="ko-KR">
                <a:solidFill>
                  <a:srgbClr val="00FFFF"/>
                </a:solidFill>
                <a:cs typeface="Arial" panose="020B0604020202020204" pitchFamily="34" charset="0"/>
              </a:rPr>
              <a:t>≤</a:t>
            </a:r>
            <a:r>
              <a:rPr lang="el-GR" altLang="ko-KR" i="1">
                <a:solidFill>
                  <a:srgbClr val="00FFFF"/>
                </a:solidFill>
                <a:cs typeface="Arial" panose="020B0604020202020204" pitchFamily="34" charset="0"/>
              </a:rPr>
              <a:t> </a:t>
            </a:r>
            <a:r>
              <a:rPr lang="el-GR" altLang="ko-KR">
                <a:solidFill>
                  <a:srgbClr val="00FFFF"/>
                </a:solidFill>
                <a:cs typeface="Arial" panose="020B0604020202020204" pitchFamily="34" charset="0"/>
              </a:rPr>
              <a:t>1.25) as the difference between two cumulative areas.</a:t>
            </a:r>
          </a:p>
        </p:txBody>
      </p:sp>
    </p:spTree>
    <p:extLst>
      <p:ext uri="{BB962C8B-B14F-4D97-AF65-F5344CB8AC3E}">
        <p14:creationId xmlns:p14="http://schemas.microsoft.com/office/powerpoint/2010/main" val="11823456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20000">
              <a:srgbClr val="000040"/>
            </a:gs>
            <a:gs pos="50000">
              <a:srgbClr val="400040"/>
            </a:gs>
            <a:gs pos="75000">
              <a:srgbClr val="8F0040"/>
            </a:gs>
            <a:gs pos="89999">
              <a:srgbClr val="F27300"/>
            </a:gs>
            <a:gs pos="100000">
              <a:srgbClr val="FFBF0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03486E-D33B-40B2-BAB5-3F0A265AC6CE}" type="slidenum">
              <a:rPr lang="en-US" altLang="ko-KR"/>
              <a:pPr/>
              <a:t>3</a:t>
            </a:fld>
            <a:endParaRPr lang="en-US" altLang="ko-KR"/>
          </a:p>
        </p:txBody>
      </p:sp>
      <p:sp>
        <p:nvSpPr>
          <p:cNvPr id="36866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43000" y="687388"/>
            <a:ext cx="4572000" cy="3429000"/>
          </a:xfrm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2375" cy="4113213"/>
          </a:xfrm>
        </p:spPr>
        <p:txBody>
          <a:bodyPr lIns="91426" tIns="45714" rIns="91426" bIns="45714"/>
          <a:lstStyle/>
          <a:p>
            <a:r>
              <a:rPr lang="el-GR" altLang="ko-KR" b="1">
                <a:solidFill>
                  <a:srgbClr val="00FFFF"/>
                </a:solidFill>
                <a:cs typeface="Arial" panose="020B0604020202020204" pitchFamily="34" charset="0"/>
              </a:rPr>
              <a:t>Figure 4.17</a:t>
            </a:r>
          </a:p>
          <a:p>
            <a:r>
              <a:rPr lang="el-GR" altLang="ko-KR">
                <a:solidFill>
                  <a:srgbClr val="00FFFF"/>
                </a:solidFill>
                <a:cs typeface="Arial" panose="020B0604020202020204" pitchFamily="34" charset="0"/>
              </a:rPr>
              <a:t>Finding the 99th percentile.</a:t>
            </a:r>
          </a:p>
        </p:txBody>
      </p:sp>
    </p:spTree>
    <p:extLst>
      <p:ext uri="{BB962C8B-B14F-4D97-AF65-F5344CB8AC3E}">
        <p14:creationId xmlns:p14="http://schemas.microsoft.com/office/powerpoint/2010/main" val="11278538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20000">
              <a:srgbClr val="000040"/>
            </a:gs>
            <a:gs pos="50000">
              <a:srgbClr val="400040"/>
            </a:gs>
            <a:gs pos="75000">
              <a:srgbClr val="8F0040"/>
            </a:gs>
            <a:gs pos="89999">
              <a:srgbClr val="F27300"/>
            </a:gs>
            <a:gs pos="100000">
              <a:srgbClr val="FFBF0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F4735D-7919-43F9-8BEE-EE2C222F93DA}" type="slidenum">
              <a:rPr lang="en-US" altLang="ko-KR"/>
              <a:pPr/>
              <a:t>4</a:t>
            </a:fld>
            <a:endParaRPr lang="en-US" altLang="ko-KR"/>
          </a:p>
        </p:txBody>
      </p:sp>
      <p:sp>
        <p:nvSpPr>
          <p:cNvPr id="40962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43000" y="687388"/>
            <a:ext cx="4572000" cy="3429000"/>
          </a:xfrm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2375" cy="4113213"/>
          </a:xfrm>
        </p:spPr>
        <p:txBody>
          <a:bodyPr lIns="91426" tIns="45714" rIns="91426" bIns="45714"/>
          <a:lstStyle/>
          <a:p>
            <a:r>
              <a:rPr lang="el-GR" altLang="ko-KR" b="1">
                <a:solidFill>
                  <a:srgbClr val="00FFFF"/>
                </a:solidFill>
                <a:cs typeface="Arial" panose="020B0604020202020204" pitchFamily="34" charset="0"/>
              </a:rPr>
              <a:t>Figure 4.19</a:t>
            </a:r>
          </a:p>
          <a:p>
            <a:r>
              <a:rPr lang="el-GR" altLang="ko-KR" i="1">
                <a:solidFill>
                  <a:srgbClr val="00FFFF"/>
                </a:solidFill>
                <a:cs typeface="Arial" panose="020B0604020202020204" pitchFamily="34" charset="0"/>
              </a:rPr>
              <a:t>z</a:t>
            </a:r>
            <a:r>
              <a:rPr lang="el-GR" altLang="ko-KR" i="1" baseline="-25000">
                <a:solidFill>
                  <a:srgbClr val="00FFFF"/>
                </a:solidFill>
                <a:cs typeface="Arial" panose="020B0604020202020204" pitchFamily="34" charset="0"/>
              </a:rPr>
              <a:t>α</a:t>
            </a:r>
            <a:r>
              <a:rPr lang="el-GR" altLang="ko-KR">
                <a:solidFill>
                  <a:srgbClr val="00FFFF"/>
                </a:solidFill>
                <a:cs typeface="Arial" panose="020B0604020202020204" pitchFamily="34" charset="0"/>
              </a:rPr>
              <a:t> notation Illustrated.</a:t>
            </a:r>
          </a:p>
        </p:txBody>
      </p:sp>
    </p:spTree>
    <p:extLst>
      <p:ext uri="{BB962C8B-B14F-4D97-AF65-F5344CB8AC3E}">
        <p14:creationId xmlns:p14="http://schemas.microsoft.com/office/powerpoint/2010/main" val="33250003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20000">
              <a:srgbClr val="000040"/>
            </a:gs>
            <a:gs pos="50000">
              <a:srgbClr val="400040"/>
            </a:gs>
            <a:gs pos="75000">
              <a:srgbClr val="8F0040"/>
            </a:gs>
            <a:gs pos="89999">
              <a:srgbClr val="F27300"/>
            </a:gs>
            <a:gs pos="100000">
              <a:srgbClr val="FFBF0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84752D-D7C7-4025-B98F-1C0202000203}" type="slidenum">
              <a:rPr lang="en-US" altLang="ko-KR"/>
              <a:pPr/>
              <a:t>6</a:t>
            </a:fld>
            <a:endParaRPr lang="en-US" altLang="ko-KR"/>
          </a:p>
        </p:txBody>
      </p:sp>
      <p:sp>
        <p:nvSpPr>
          <p:cNvPr id="45058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43000" y="687388"/>
            <a:ext cx="4572000" cy="3429000"/>
          </a:xfrm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2375" cy="4113213"/>
          </a:xfrm>
        </p:spPr>
        <p:txBody>
          <a:bodyPr lIns="91426" tIns="45714" rIns="91426" bIns="45714"/>
          <a:lstStyle/>
          <a:p>
            <a:r>
              <a:rPr lang="el-GR" altLang="ko-KR" b="1">
                <a:solidFill>
                  <a:srgbClr val="00FFFF"/>
                </a:solidFill>
                <a:cs typeface="Arial" panose="020B0604020202020204" pitchFamily="34" charset="0"/>
              </a:rPr>
              <a:t>Figure 4.20</a:t>
            </a:r>
          </a:p>
          <a:p>
            <a:r>
              <a:rPr lang="el-GR" altLang="ko-KR">
                <a:solidFill>
                  <a:srgbClr val="00FFFF"/>
                </a:solidFill>
                <a:cs typeface="Arial" panose="020B0604020202020204" pitchFamily="34" charset="0"/>
              </a:rPr>
              <a:t>Finding </a:t>
            </a:r>
            <a:r>
              <a:rPr lang="el-GR" altLang="ko-KR" i="1">
                <a:solidFill>
                  <a:srgbClr val="00FFFF"/>
                </a:solidFill>
                <a:cs typeface="Arial" panose="020B0604020202020204" pitchFamily="34" charset="0"/>
              </a:rPr>
              <a:t>z</a:t>
            </a:r>
            <a:r>
              <a:rPr lang="el-GR" altLang="ko-KR" baseline="-25000">
                <a:solidFill>
                  <a:srgbClr val="00FFFF"/>
                </a:solidFill>
                <a:cs typeface="Arial" panose="020B0604020202020204" pitchFamily="34" charset="0"/>
              </a:rPr>
              <a:t>.05</a:t>
            </a:r>
            <a:r>
              <a:rPr lang="el-GR" altLang="ko-KR">
                <a:solidFill>
                  <a:srgbClr val="00FFFF"/>
                </a:solidFill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60612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 bwMode="gray">
          <a:xfrm>
            <a:off x="0" y="1929384"/>
            <a:ext cx="12192000" cy="49286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38" name="Picture 46" descr="2.png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165" b="15496"/>
          <a:stretch>
            <a:fillRect/>
          </a:stretch>
        </p:blipFill>
        <p:spPr bwMode="gray">
          <a:xfrm>
            <a:off x="6762756" y="3571876"/>
            <a:ext cx="4956121" cy="328612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1011936" y="786384"/>
            <a:ext cx="8534400" cy="841248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2020-04-04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20"/>
          <p:cNvGrpSpPr/>
          <p:nvPr/>
        </p:nvGrpSpPr>
        <p:grpSpPr bwMode="gray">
          <a:xfrm>
            <a:off x="9790176" y="740664"/>
            <a:ext cx="984069" cy="1640146"/>
            <a:chOff x="6869341" y="609600"/>
            <a:chExt cx="738052" cy="1640146"/>
          </a:xfrm>
        </p:grpSpPr>
        <p:sp>
          <p:nvSpPr>
            <p:cNvPr id="20" name="Rectangle 19"/>
            <p:cNvSpPr/>
            <p:nvPr userDrawn="1"/>
          </p:nvSpPr>
          <p:spPr bwMode="gray">
            <a:xfrm rot="360000">
              <a:off x="7397081" y="748488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8" name="Group 18"/>
            <p:cNvGrpSpPr/>
            <p:nvPr userDrawn="1"/>
          </p:nvGrpSpPr>
          <p:grpSpPr bwMode="gray">
            <a:xfrm>
              <a:off x="6869341" y="609600"/>
              <a:ext cx="586829" cy="1640146"/>
              <a:chOff x="6850291" y="609600"/>
              <a:chExt cx="586829" cy="1640146"/>
            </a:xfrm>
          </p:grpSpPr>
          <p:sp>
            <p:nvSpPr>
              <p:cNvPr id="17" name="Rectangle 16"/>
              <p:cNvSpPr/>
              <p:nvPr userDrawn="1"/>
            </p:nvSpPr>
            <p:spPr bwMode="gray">
              <a:xfrm rot="360000">
                <a:off x="6934200" y="609600"/>
                <a:ext cx="502920" cy="5760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8" name="Rectangle 17"/>
              <p:cNvSpPr/>
              <p:nvPr userDrawn="1"/>
            </p:nvSpPr>
            <p:spPr bwMode="gray">
              <a:xfrm rot="360000">
                <a:off x="6850291" y="1179898"/>
                <a:ext cx="502920" cy="10698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grpSp>
        <p:nvGrpSpPr>
          <p:cNvPr id="9" name="Group 26"/>
          <p:cNvGrpSpPr/>
          <p:nvPr/>
        </p:nvGrpSpPr>
        <p:grpSpPr bwMode="gray">
          <a:xfrm>
            <a:off x="10594849" y="1106424"/>
            <a:ext cx="1005068" cy="1637570"/>
            <a:chOff x="7946136" y="1106424"/>
            <a:chExt cx="753801" cy="1637570"/>
          </a:xfrm>
        </p:grpSpPr>
        <p:sp>
          <p:nvSpPr>
            <p:cNvPr id="23" name="Rectangle 22"/>
            <p:cNvSpPr/>
            <p:nvPr userDrawn="1"/>
          </p:nvSpPr>
          <p:spPr bwMode="gray">
            <a:xfrm rot="600000">
              <a:off x="8489625" y="1245312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5" name="Rectangle 24"/>
            <p:cNvSpPr/>
            <p:nvPr userDrawn="1"/>
          </p:nvSpPr>
          <p:spPr bwMode="gray">
            <a:xfrm rot="600000">
              <a:off x="8083296" y="1106424"/>
              <a:ext cx="502920" cy="5760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6" name="Rectangle 25"/>
            <p:cNvSpPr/>
            <p:nvPr userDrawn="1"/>
          </p:nvSpPr>
          <p:spPr bwMode="gray">
            <a:xfrm rot="600000">
              <a:off x="7946136" y="1674146"/>
              <a:ext cx="502920" cy="1069848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10" name="Group 41"/>
          <p:cNvGrpSpPr/>
          <p:nvPr/>
        </p:nvGrpSpPr>
        <p:grpSpPr bwMode="gray">
          <a:xfrm>
            <a:off x="0" y="1810512"/>
            <a:ext cx="12192000" cy="120460"/>
            <a:chOff x="0" y="1810512"/>
            <a:chExt cx="9144000" cy="120460"/>
          </a:xfrm>
        </p:grpSpPr>
        <p:cxnSp>
          <p:nvCxnSpPr>
            <p:cNvPr id="32" name="Straight Connector 31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77"/>
          <p:cNvGrpSpPr>
            <a:grpSpLocks/>
          </p:cNvGrpSpPr>
          <p:nvPr/>
        </p:nvGrpSpPr>
        <p:grpSpPr bwMode="gray">
          <a:xfrm rot="5400000">
            <a:off x="778718" y="2100960"/>
            <a:ext cx="1500199" cy="1889313"/>
            <a:chOff x="42" y="4085"/>
            <a:chExt cx="224" cy="224"/>
          </a:xfrm>
          <a:solidFill>
            <a:srgbClr val="F8F7F3">
              <a:alpha val="30196"/>
            </a:srgbClr>
          </a:solidFill>
        </p:grpSpPr>
        <p:sp>
          <p:nvSpPr>
            <p:cNvPr id="40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1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273552"/>
            <a:ext cx="10363200" cy="1470025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888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0"/>
            <a:ext cx="12192000" cy="138988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2" name="Group 7"/>
          <p:cNvGrpSpPr/>
          <p:nvPr/>
        </p:nvGrpSpPr>
        <p:grpSpPr bwMode="gray">
          <a:xfrm>
            <a:off x="0" y="1380744"/>
            <a:ext cx="12192000" cy="120460"/>
            <a:chOff x="0" y="1810512"/>
            <a:chExt cx="9144000" cy="120460"/>
          </a:xfrm>
        </p:grpSpPr>
        <p:cxnSp>
          <p:nvCxnSpPr>
            <p:cNvPr id="9" name="Straight Connector 8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2020-04-04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Vertical Text Placeholder 14"/>
          <p:cNvSpPr>
            <a:spLocks noGrp="1"/>
          </p:cNvSpPr>
          <p:nvPr>
            <p:ph type="body" orient="vert" sz="quarter" idx="13"/>
          </p:nvPr>
        </p:nvSpPr>
        <p:spPr>
          <a:xfrm>
            <a:off x="609600" y="1719072"/>
            <a:ext cx="10972800" cy="452628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299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세로 제목 및 텍스트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3" name="Group 8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0" name="Freeform 9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Rectangle 10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9339072" y="429768"/>
            <a:ext cx="1999488" cy="582472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0041FB73-D2D5-448A-9177-1A16D5DF1F9F}" type="datetimeFigureOut">
              <a:rPr lang="ko-KR" altLang="en-US" smtClean="0"/>
              <a:t>2020-04-04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Vertical Text Placeholder 13"/>
          <p:cNvSpPr>
            <a:spLocks noGrp="1"/>
          </p:cNvSpPr>
          <p:nvPr>
            <p:ph type="body" orient="vert" sz="quarter" idx="13"/>
          </p:nvPr>
        </p:nvSpPr>
        <p:spPr bwMode="gray">
          <a:xfrm>
            <a:off x="609600" y="429768"/>
            <a:ext cx="8534400" cy="582472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416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2020-04-04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 bwMode="gray">
          <a:xfrm>
            <a:off x="0" y="1316736"/>
            <a:ext cx="11436096" cy="1588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  <a:effectLst>
            <a:outerShdw dist="25400" dir="5400000" algn="ctr" rotWithShape="0">
              <a:srgbClr val="000000">
                <a:alpha val="22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277"/>
          <p:cNvGrpSpPr>
            <a:grpSpLocks/>
          </p:cNvGrpSpPr>
          <p:nvPr/>
        </p:nvGrpSpPr>
        <p:grpSpPr bwMode="gray">
          <a:xfrm rot="5400000">
            <a:off x="568452" y="67056"/>
            <a:ext cx="996696" cy="1292352"/>
            <a:chOff x="42" y="4085"/>
            <a:chExt cx="224" cy="224"/>
          </a:xfrm>
          <a:solidFill>
            <a:schemeClr val="bg2">
              <a:lumMod val="75000"/>
              <a:alpha val="30196"/>
            </a:schemeClr>
          </a:solidFill>
        </p:grpSpPr>
        <p:sp>
          <p:nvSpPr>
            <p:cNvPr id="10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11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12" name="Rectangle 11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Rectangle 12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8" name="Group 18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5" name="Freeform 14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7" name="Rectangle 16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8" name="Rectangle 17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600201"/>
            <a:ext cx="10813143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630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gray">
          <a:xfrm>
            <a:off x="0" y="4718304"/>
            <a:ext cx="12192000" cy="17282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999232"/>
            <a:ext cx="8388096" cy="149961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2020-04-04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6"/>
          <p:cNvGrpSpPr/>
          <p:nvPr/>
        </p:nvGrpSpPr>
        <p:grpSpPr bwMode="gray">
          <a:xfrm>
            <a:off x="9448800" y="3465576"/>
            <a:ext cx="984069" cy="1640146"/>
            <a:chOff x="6869341" y="609600"/>
            <a:chExt cx="738052" cy="1640146"/>
          </a:xfrm>
        </p:grpSpPr>
        <p:sp>
          <p:nvSpPr>
            <p:cNvPr id="8" name="Rectangle 7"/>
            <p:cNvSpPr/>
            <p:nvPr userDrawn="1"/>
          </p:nvSpPr>
          <p:spPr bwMode="gray">
            <a:xfrm rot="360000">
              <a:off x="7397081" y="748488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9" name="Group 18"/>
            <p:cNvGrpSpPr/>
            <p:nvPr userDrawn="1"/>
          </p:nvGrpSpPr>
          <p:grpSpPr bwMode="gray">
            <a:xfrm>
              <a:off x="6869341" y="609600"/>
              <a:ext cx="586829" cy="1640146"/>
              <a:chOff x="6850291" y="609600"/>
              <a:chExt cx="586829" cy="1640146"/>
            </a:xfrm>
          </p:grpSpPr>
          <p:sp>
            <p:nvSpPr>
              <p:cNvPr id="10" name="Rectangle 9"/>
              <p:cNvSpPr/>
              <p:nvPr userDrawn="1"/>
            </p:nvSpPr>
            <p:spPr bwMode="gray">
              <a:xfrm rot="360000">
                <a:off x="6934200" y="609600"/>
                <a:ext cx="502920" cy="5760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1" name="Rectangle 10"/>
              <p:cNvSpPr/>
              <p:nvPr userDrawn="1"/>
            </p:nvSpPr>
            <p:spPr bwMode="gray">
              <a:xfrm rot="360000">
                <a:off x="6850291" y="1179898"/>
                <a:ext cx="502920" cy="10698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grpSp>
        <p:nvGrpSpPr>
          <p:cNvPr id="12" name="Group 11"/>
          <p:cNvGrpSpPr/>
          <p:nvPr/>
        </p:nvGrpSpPr>
        <p:grpSpPr bwMode="gray">
          <a:xfrm>
            <a:off x="10277857" y="3831336"/>
            <a:ext cx="1005068" cy="1637570"/>
            <a:chOff x="7946136" y="1106424"/>
            <a:chExt cx="753801" cy="1637570"/>
          </a:xfrm>
        </p:grpSpPr>
        <p:sp>
          <p:nvSpPr>
            <p:cNvPr id="13" name="Rectangle 12"/>
            <p:cNvSpPr/>
            <p:nvPr userDrawn="1"/>
          </p:nvSpPr>
          <p:spPr bwMode="gray">
            <a:xfrm rot="600000">
              <a:off x="8489625" y="1245312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Rectangle 13"/>
            <p:cNvSpPr/>
            <p:nvPr userDrawn="1"/>
          </p:nvSpPr>
          <p:spPr bwMode="gray">
            <a:xfrm rot="600000">
              <a:off x="8083296" y="1106424"/>
              <a:ext cx="502920" cy="5760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5" name="Rectangle 14"/>
            <p:cNvSpPr/>
            <p:nvPr userDrawn="1"/>
          </p:nvSpPr>
          <p:spPr bwMode="gray">
            <a:xfrm rot="600000">
              <a:off x="7946136" y="1674146"/>
              <a:ext cx="502920" cy="1069848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20" name="Group 19"/>
          <p:cNvGrpSpPr/>
          <p:nvPr/>
        </p:nvGrpSpPr>
        <p:grpSpPr bwMode="gray">
          <a:xfrm>
            <a:off x="0" y="4575048"/>
            <a:ext cx="12192000" cy="120460"/>
            <a:chOff x="0" y="1810512"/>
            <a:chExt cx="9144000" cy="120460"/>
          </a:xfrm>
        </p:grpSpPr>
        <p:cxnSp>
          <p:nvCxnSpPr>
            <p:cNvPr id="16" name="Straight Connector 15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77"/>
          <p:cNvGrpSpPr>
            <a:grpSpLocks/>
          </p:cNvGrpSpPr>
          <p:nvPr/>
        </p:nvGrpSpPr>
        <p:grpSpPr bwMode="gray">
          <a:xfrm rot="5400000">
            <a:off x="605028" y="4872228"/>
            <a:ext cx="1069848" cy="1328928"/>
            <a:chOff x="42" y="4085"/>
            <a:chExt cx="224" cy="224"/>
          </a:xfrm>
          <a:solidFill>
            <a:schemeClr val="bg2">
              <a:alpha val="70000"/>
            </a:schemeClr>
          </a:solidFill>
        </p:grpSpPr>
        <p:sp>
          <p:nvSpPr>
            <p:cNvPr id="22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3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4855465"/>
            <a:ext cx="9314688" cy="1362075"/>
          </a:xfrm>
        </p:spPr>
        <p:txBody>
          <a:bodyPr anchor="ctr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359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0560" y="1600199"/>
            <a:ext cx="5145024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98464" y="1600199"/>
            <a:ext cx="5145024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2020-04-04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2" name="Group 9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1" name="Freeform 10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cxnSp>
        <p:nvCxnSpPr>
          <p:cNvPr id="14" name="Straight Connector 13"/>
          <p:cNvCxnSpPr/>
          <p:nvPr/>
        </p:nvCxnSpPr>
        <p:spPr bwMode="gray">
          <a:xfrm>
            <a:off x="0" y="1316736"/>
            <a:ext cx="11436096" cy="1588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  <a:effectLst>
            <a:outerShdw dist="25400" dir="5400000" algn="ctr" rotWithShape="0">
              <a:srgbClr val="000000">
                <a:alpha val="22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610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gray">
          <a:xfrm>
            <a:off x="0" y="0"/>
            <a:ext cx="12192000" cy="1143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024" y="1535113"/>
            <a:ext cx="5242560" cy="639762"/>
          </a:xfrm>
          <a:solidFill>
            <a:srgbClr val="77933C">
              <a:alpha val="20000"/>
            </a:srgb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3024" y="2267712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6416" y="1535113"/>
            <a:ext cx="5242560" cy="639762"/>
          </a:xfrm>
          <a:solidFill>
            <a:srgbClr val="E46C0A">
              <a:alpha val="20000"/>
            </a:srgb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6416" y="2267712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2020-04-04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2" name="Group 10"/>
          <p:cNvGrpSpPr/>
          <p:nvPr/>
        </p:nvGrpSpPr>
        <p:grpSpPr bwMode="gray">
          <a:xfrm>
            <a:off x="0" y="1143000"/>
            <a:ext cx="12192000" cy="120460"/>
            <a:chOff x="0" y="1810512"/>
            <a:chExt cx="9144000" cy="120460"/>
          </a:xfrm>
        </p:grpSpPr>
        <p:cxnSp>
          <p:nvCxnSpPr>
            <p:cNvPr id="12" name="Straight Connector 11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77"/>
          <p:cNvGrpSpPr>
            <a:grpSpLocks/>
          </p:cNvGrpSpPr>
          <p:nvPr/>
        </p:nvGrpSpPr>
        <p:grpSpPr bwMode="gray">
          <a:xfrm rot="5400000">
            <a:off x="484632" y="39624"/>
            <a:ext cx="932688" cy="1146048"/>
            <a:chOff x="42" y="4085"/>
            <a:chExt cx="224" cy="224"/>
          </a:xfrm>
          <a:solidFill>
            <a:schemeClr val="bg2">
              <a:alpha val="70000"/>
            </a:schemeClr>
          </a:solidFill>
        </p:grpSpPr>
        <p:sp>
          <p:nvSpPr>
            <p:cNvPr id="16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17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1426464" y="146304"/>
            <a:ext cx="9241536" cy="99669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147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2020-04-04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779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2020-04-04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2117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52" y="356616"/>
            <a:ext cx="10863072" cy="71323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5424" y="1216152"/>
            <a:ext cx="6705600" cy="507492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53" y="1216152"/>
            <a:ext cx="4011084" cy="50749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2020-04-04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10" name="Group 9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1" name="Freeform 10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1828643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743456" y="1143000"/>
            <a:ext cx="8217408" cy="5029200"/>
          </a:xfrm>
          <a:solidFill>
            <a:srgbClr val="FFFFFF"/>
          </a:solidFill>
          <a:ln w="92075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 anchor="b">
            <a:normAutofit/>
          </a:bodyPr>
          <a:lstStyle>
            <a:lvl1pPr marL="0" indent="0">
              <a:buFont typeface="Arial" pitchFamily="34" charset="0"/>
              <a:buChar char="•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 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1621536" y="384048"/>
            <a:ext cx="8400288" cy="566738"/>
          </a:xfrm>
        </p:spPr>
        <p:txBody>
          <a:bodyPr anchor="b"/>
          <a:lstStyle>
            <a:lvl1pPr algn="l">
              <a:defRPr sz="2000" b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1755648" y="1143000"/>
            <a:ext cx="8144256" cy="3867912"/>
          </a:xfrm>
          <a:solidFill>
            <a:srgbClr val="F8F8F8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2020-04-04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8" name="Group 10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2" name="Freeform 11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Rectangle 13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1332202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73952"/>
            <a:ext cx="2844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1FB73-D2D5-448A-9177-1A16D5DF1F9F}" type="datetimeFigureOut">
              <a:rPr lang="ko-KR" altLang="en-US" smtClean="0"/>
              <a:t>2020-04-04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473952"/>
            <a:ext cx="3860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31936" y="6473952"/>
            <a:ext cx="2844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8488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2"/>
        </a:buClr>
        <a:buSzPct val="75000"/>
        <a:buFont typeface="Wingdings" pitchFamily="2" charset="2"/>
        <a:buChar char="q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3"/>
        </a:buClr>
        <a:buSzPct val="70000"/>
        <a:buFont typeface="Wingdings 2" pitchFamily="18" charset="2"/>
        <a:buChar char="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4"/>
        </a:buClr>
        <a:buSzPct val="70000"/>
        <a:buFont typeface="Wingdings 2" pitchFamily="18" charset="2"/>
        <a:buChar char="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5"/>
        </a:buClr>
        <a:buSzPct val="100000"/>
        <a:buFont typeface="Wingdings 2" pitchFamily="18" charset="2"/>
        <a:buChar char="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6"/>
        </a:buClr>
        <a:buSzPct val="100000"/>
        <a:buFont typeface="Wingdings 2" pitchFamily="18" charset="2"/>
        <a:buChar char="¡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68862"/>
                <a:ext cx="10515600" cy="5112858"/>
              </a:xfrm>
            </p:spPr>
            <p:txBody>
              <a:bodyPr>
                <a:normAutofit lnSpcReduction="10000"/>
              </a:bodyPr>
              <a:lstStyle/>
              <a:p>
                <a:pPr>
                  <a:lnSpc>
                    <a:spcPct val="114000"/>
                  </a:lnSpc>
                </a:pPr>
                <a14:m>
                  <m:oMath xmlns:m="http://schemas.openxmlformats.org/officeDocument/2006/math">
                    <m:r>
                      <a:rPr lang="en-US" altLang="ko-KR" sz="220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2200" i="1" smtClean="0">
                        <a:latin typeface="Cambria Math" panose="02040503050406030204" pitchFamily="18" charset="0"/>
                      </a:rPr>
                      <m:t>(0, 1</m:t>
                    </m:r>
                    <m:r>
                      <a:rPr lang="en-US" altLang="ko-KR" sz="22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200" dirty="0" smtClean="0"/>
                  <a:t> is called the </a:t>
                </a:r>
                <a:r>
                  <a:rPr lang="en-US" altLang="ko-KR" sz="2200" dirty="0" smtClean="0">
                    <a:solidFill>
                      <a:srgbClr val="00B0F0"/>
                    </a:solidFill>
                  </a:rPr>
                  <a:t>standard normal distribution</a:t>
                </a:r>
                <a:r>
                  <a:rPr lang="en-US" altLang="ko-KR" sz="2200" dirty="0" smtClean="0"/>
                  <a:t>. A standard normal random variable will be denoted by </a:t>
                </a:r>
                <a14:m>
                  <m:oMath xmlns:m="http://schemas.openxmlformats.org/officeDocument/2006/math"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altLang="ko-KR" sz="2200" b="0" dirty="0" smtClean="0"/>
                  <a:t>. The </a:t>
                </a:r>
                <a:r>
                  <a:rPr lang="en-US" altLang="ko-KR" sz="2200" b="0" dirty="0" err="1" smtClean="0"/>
                  <a:t>cdf</a:t>
                </a:r>
                <a:r>
                  <a:rPr lang="en-US" altLang="ko-KR" sz="2200" b="0" dirty="0" smtClean="0"/>
                  <a:t> of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altLang="ko-KR" sz="2200" b="0" dirty="0" smtClean="0"/>
                  <a:t> will be denoted 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ko-KR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ko-KR" sz="2200" b="0" dirty="0" smtClean="0">
                  <a:ea typeface="Cambria Math" panose="02040503050406030204" pitchFamily="18" charset="0"/>
                </a:endParaRPr>
              </a:p>
              <a:p>
                <a:pPr>
                  <a:lnSpc>
                    <a:spcPct val="114000"/>
                  </a:lnSpc>
                </a:pPr>
                <a:r>
                  <a:rPr lang="en-US" altLang="ko-KR" sz="2200" dirty="0" smtClean="0"/>
                  <a:t>Appendix Table A.3 (reproduced on the inside front cover) can be used to obtain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altLang="ko-KR" sz="2200" b="0" dirty="0" smtClean="0"/>
                  <a:t> and the (100</a:t>
                </a:r>
                <a14:m>
                  <m:oMath xmlns:m="http://schemas.openxmlformats.org/officeDocument/2006/math"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ko-KR" sz="2200" b="0" dirty="0" smtClean="0"/>
                  <a:t>)</a:t>
                </a:r>
                <a:r>
                  <a:rPr lang="en-US" altLang="ko-KR" sz="2200" b="0" dirty="0" err="1" smtClean="0"/>
                  <a:t>th</a:t>
                </a:r>
                <a:r>
                  <a:rPr lang="en-US" altLang="ko-KR" sz="2200" b="0" dirty="0" smtClean="0"/>
                  <a:t> percentile of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(0, 1</m:t>
                    </m:r>
                    <m:r>
                      <a:rPr lang="en-US" altLang="ko-KR" sz="22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200" b="0" dirty="0" smtClean="0"/>
                  <a:t>.</a:t>
                </a:r>
              </a:p>
              <a:p>
                <a:pPr>
                  <a:lnSpc>
                    <a:spcPct val="114000"/>
                  </a:lnSpc>
                </a:pPr>
                <a:r>
                  <a:rPr lang="en-US" altLang="ko-KR" sz="2200" dirty="0" smtClean="0"/>
                  <a:t>Example : Find </a:t>
                </a:r>
                <a14:m>
                  <m:oMath xmlns:m="http://schemas.openxmlformats.org/officeDocument/2006/math"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(−0.38≤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𝑍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≤1.25)</m:t>
                    </m:r>
                  </m:oMath>
                </a14:m>
                <a:r>
                  <a:rPr lang="en-US" altLang="ko-KR" sz="2200" dirty="0" smtClean="0"/>
                  <a:t> and the 99</a:t>
                </a:r>
                <a:r>
                  <a:rPr lang="en-US" altLang="ko-KR" sz="2200" baseline="30000" dirty="0" smtClean="0"/>
                  <a:t>th</a:t>
                </a:r>
                <a:r>
                  <a:rPr lang="en-US" altLang="ko-KR" sz="2200" dirty="0" smtClean="0"/>
                  <a:t> percentile of the standard normal distribution</a:t>
                </a:r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dirty="0" smtClean="0"/>
                  <a:t>		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−0.38≤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≤1.25</m:t>
                        </m:r>
                      </m:e>
                    </m:d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=0.8944−0.3520=0.5424</m:t>
                    </m:r>
                  </m:oMath>
                </a14:m>
                <a:endParaRPr lang="en-US" altLang="ko-KR" sz="2200" b="0" dirty="0" smtClean="0"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dirty="0" smtClean="0"/>
                  <a:t>		99</a:t>
                </a:r>
                <a:r>
                  <a:rPr lang="en-US" altLang="ko-KR" sz="2200" baseline="30000" dirty="0" smtClean="0"/>
                  <a:t>th</a:t>
                </a:r>
                <a:r>
                  <a:rPr lang="en-US" altLang="ko-KR" sz="2200" dirty="0" smtClean="0"/>
                  <a:t> percentile :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2.326</m:t>
                        </m:r>
                      </m:e>
                    </m:d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=0.99</m:t>
                    </m:r>
                  </m:oMath>
                </a14:m>
                <a:endParaRPr lang="en-US" altLang="ko-KR" sz="2200" dirty="0" smtClean="0"/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dirty="0" smtClean="0"/>
                  <a:t>&gt; </a:t>
                </a:r>
                <a:r>
                  <a:rPr lang="en-US" altLang="ko-KR" sz="2200" dirty="0" err="1" smtClean="0"/>
                  <a:t>pnorm</a:t>
                </a:r>
                <a:r>
                  <a:rPr lang="en-US" altLang="ko-KR" sz="2200" dirty="0" smtClean="0"/>
                  <a:t>(1.25)-</a:t>
                </a:r>
                <a:r>
                  <a:rPr lang="en-US" altLang="ko-KR" sz="2200" dirty="0" err="1" smtClean="0"/>
                  <a:t>pnorm</a:t>
                </a:r>
                <a:r>
                  <a:rPr lang="en-US" altLang="ko-KR" sz="2200" dirty="0" smtClean="0"/>
                  <a:t>(-0.38)</a:t>
                </a:r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dirty="0" smtClean="0"/>
                  <a:t>&gt; </a:t>
                </a:r>
                <a:r>
                  <a:rPr lang="en-US" altLang="ko-KR" sz="2200" dirty="0" err="1" smtClean="0"/>
                  <a:t>qnorm</a:t>
                </a:r>
                <a:r>
                  <a:rPr lang="en-US" altLang="ko-KR" sz="2200" dirty="0" smtClean="0"/>
                  <a:t>(0.99)</a:t>
                </a:r>
              </a:p>
              <a:p>
                <a:pPr>
                  <a:lnSpc>
                    <a:spcPct val="114000"/>
                  </a:lnSpc>
                </a:pPr>
                <a:r>
                  <a:rPr lang="en-US" altLang="ko-KR" sz="2200" dirty="0" smtClean="0"/>
                  <a:t>Notation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ko-KR" altLang="en-US" sz="2200" i="1" smtClean="0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</m:oMath>
                </a14:m>
                <a:r>
                  <a:rPr lang="en-US" altLang="ko-KR" sz="2200" dirty="0" smtClean="0"/>
                  <a:t> denotes the value for which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ko-KR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α</m:t>
                    </m:r>
                  </m:oMath>
                </a14:m>
                <a:r>
                  <a:rPr lang="en-US" altLang="ko-KR" sz="2200" dirty="0" smtClean="0"/>
                  <a:t> of the area under the standard normal density curve lies to the right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</m:oMath>
                </a14:m>
                <a:r>
                  <a:rPr lang="en-US" altLang="ko-KR" sz="2200" dirty="0" smtClean="0"/>
                  <a:t>. That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</m:oMath>
                </a14:m>
                <a:r>
                  <a:rPr lang="en-US" altLang="ko-KR" sz="2200" dirty="0" smtClean="0"/>
                  <a:t> is the [100(1-</a:t>
                </a:r>
                <a:r>
                  <a:rPr lang="el-GR" altLang="ko-KR" sz="22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α</m:t>
                    </m:r>
                  </m:oMath>
                </a14:m>
                <a:r>
                  <a:rPr lang="en-US" altLang="ko-KR" sz="2200" dirty="0" smtClean="0"/>
                  <a:t>)]</a:t>
                </a:r>
                <a:r>
                  <a:rPr lang="en-US" altLang="ko-KR" sz="2200" dirty="0" err="1" smtClean="0"/>
                  <a:t>th</a:t>
                </a:r>
                <a:r>
                  <a:rPr lang="en-US" altLang="ko-KR" sz="2200" dirty="0" smtClean="0"/>
                  <a:t> percentile of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0, 1</m:t>
                        </m:r>
                      </m:e>
                    </m:d>
                    <m:r>
                      <a:rPr lang="en-US" altLang="ko-KR" sz="2200" b="0" i="0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en-US" altLang="ko-KR" sz="2200" dirty="0" smtClean="0"/>
                  <a:t>For example,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0.05</m:t>
                        </m:r>
                      </m:sub>
                    </m:sSub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=1.645</m:t>
                    </m:r>
                  </m:oMath>
                </a14:m>
                <a:endParaRPr lang="en-US" altLang="ko-KR" sz="2200" dirty="0" smtClean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68862"/>
                <a:ext cx="10515600" cy="5112858"/>
              </a:xfrm>
              <a:blipFill rotWithShape="0">
                <a:blip r:embed="rId2"/>
                <a:stretch>
                  <a:fillRect l="-754" t="-835" b="-17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9427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 smtClean="0"/>
              <a:t>The standard normal distribution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563461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86753"/>
                <a:ext cx="3155576" cy="4464424"/>
              </a:xfrm>
            </p:spPr>
            <p:txBody>
              <a:bodyPr>
                <a:normAutofit fontScale="92500" lnSpcReduction="10000"/>
              </a:bodyPr>
              <a:lstStyle/>
              <a:p>
                <a:pPr>
                  <a:lnSpc>
                    <a:spcPct val="114000"/>
                  </a:lnSpc>
                </a:pPr>
                <a14:m>
                  <m:oMath xmlns:m="http://schemas.openxmlformats.org/officeDocument/2006/math">
                    <m:r>
                      <a:rPr lang="en-US" altLang="ko-KR" sz="220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sz="22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𝑍</m:t>
                    </m:r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≤0)</m:t>
                    </m:r>
                  </m:oMath>
                </a14:m>
                <a:r>
                  <a:rPr lang="en-US" altLang="ko-KR" sz="2200" dirty="0" smtClean="0"/>
                  <a:t>    </a:t>
                </a:r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dirty="0" smtClean="0"/>
                  <a:t>         </a:t>
                </a:r>
              </a:p>
              <a:p>
                <a:pPr>
                  <a:lnSpc>
                    <a:spcPct val="114000"/>
                  </a:lnSpc>
                </a:pP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𝑍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&lt;1.5</m:t>
                    </m:r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200" dirty="0"/>
                  <a:t>     </a:t>
                </a:r>
                <a:endParaRPr lang="en-US" altLang="ko-KR" sz="2200" dirty="0" smtClean="0"/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dirty="0" smtClean="0"/>
                  <a:t>        </a:t>
                </a:r>
                <a:endParaRPr lang="en-US" altLang="ko-KR" sz="2200" dirty="0"/>
              </a:p>
              <a:p>
                <a:pPr>
                  <a:lnSpc>
                    <a:spcPct val="114000"/>
                  </a:lnSpc>
                </a:pP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𝑍</m:t>
                    </m:r>
                    <m:r>
                      <a:rPr lang="en-US" altLang="ko-KR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1.5</m:t>
                    </m:r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200" dirty="0"/>
                  <a:t>    </a:t>
                </a:r>
                <a:endParaRPr lang="en-US" altLang="ko-KR" sz="2200" dirty="0" smtClean="0"/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dirty="0" smtClean="0"/>
                  <a:t>         </a:t>
                </a:r>
                <a:endParaRPr lang="en-US" altLang="ko-KR" sz="2200" dirty="0"/>
              </a:p>
              <a:p>
                <a:pPr>
                  <a:lnSpc>
                    <a:spcPct val="114000"/>
                  </a:lnSpc>
                </a:pP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𝑍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&lt;−1.5</m:t>
                    </m:r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200" dirty="0"/>
                  <a:t>    </a:t>
                </a:r>
                <a:endParaRPr lang="en-US" altLang="ko-KR" sz="2200" dirty="0" smtClean="0"/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dirty="0" smtClean="0"/>
                  <a:t>         </a:t>
                </a:r>
                <a:endParaRPr lang="en-US" altLang="ko-KR" sz="2200" dirty="0"/>
              </a:p>
              <a:p>
                <a:pPr>
                  <a:lnSpc>
                    <a:spcPct val="114000"/>
                  </a:lnSpc>
                </a:pP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𝑍</m:t>
                    </m:r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≤3)</m:t>
                    </m:r>
                  </m:oMath>
                </a14:m>
                <a:r>
                  <a:rPr lang="en-US" altLang="ko-KR" sz="2200" dirty="0"/>
                  <a:t>       </a:t>
                </a:r>
                <a:endParaRPr lang="en-US" altLang="ko-KR" sz="2200" dirty="0" smtClean="0"/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dirty="0" smtClean="0"/>
                  <a:t>      </a:t>
                </a:r>
                <a:endParaRPr lang="en-US" altLang="ko-KR" sz="2200" dirty="0"/>
              </a:p>
              <a:p>
                <a:pPr>
                  <a:lnSpc>
                    <a:spcPct val="114000"/>
                  </a:lnSpc>
                </a:pP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𝑍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&gt;2</m:t>
                    </m:r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200" dirty="0"/>
                  <a:t>             </a:t>
                </a:r>
              </a:p>
              <a:p>
                <a:pPr>
                  <a:lnSpc>
                    <a:spcPct val="114000"/>
                  </a:lnSpc>
                </a:pPr>
                <a:endParaRPr lang="en-US" altLang="ko-KR" sz="2200" dirty="0" smtClean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86753"/>
                <a:ext cx="3155576" cy="4464424"/>
              </a:xfrm>
              <a:blipFill rotWithShape="0">
                <a:blip r:embed="rId2"/>
                <a:stretch>
                  <a:fillRect l="-58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611149"/>
            <a:ext cx="10515600" cy="639427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 smtClean="0"/>
              <a:t>Find</a:t>
            </a:r>
            <a:endParaRPr lang="ko-KR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2"/>
              <p:cNvSpPr txBox="1">
                <a:spLocks/>
              </p:cNvSpPr>
              <p:nvPr/>
            </p:nvSpPr>
            <p:spPr bwMode="gray">
              <a:xfrm>
                <a:off x="3373191" y="1586753"/>
                <a:ext cx="3155576" cy="446442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q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Clr>
                    <a:schemeClr val="accent3"/>
                  </a:buClr>
                  <a:buSzPct val="70000"/>
                  <a:buFont typeface="Wingdings 2" pitchFamily="18" charset="2"/>
                  <a:buChar char="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Clr>
                    <a:schemeClr val="accent4"/>
                  </a:buClr>
                  <a:buSzPct val="70000"/>
                  <a:buFont typeface="Wingdings 2" pitchFamily="18" charset="2"/>
                  <a:buChar char="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Clr>
                    <a:schemeClr val="accent5"/>
                  </a:buClr>
                  <a:buSzPct val="100000"/>
                  <a:buFont typeface="Wingdings 2" pitchFamily="18" charset="2"/>
                  <a:buChar char="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Clr>
                    <a:schemeClr val="accent6"/>
                  </a:buClr>
                  <a:buSzPct val="100000"/>
                  <a:buFont typeface="Wingdings 2" pitchFamily="18" charset="2"/>
                  <a:buChar char="¡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defTabSz="179388">
                  <a:lnSpc>
                    <a:spcPct val="114000"/>
                  </a:lnSpc>
                  <a:buFont typeface="Wingdings" pitchFamily="2" charset="2"/>
                  <a:buNone/>
                </a:pPr>
                <a:r>
                  <a:rPr lang="en-US" altLang="ko-KR" sz="2200" dirty="0" smtClean="0"/>
                  <a:t>&gt; </a:t>
                </a:r>
                <a14:m>
                  <m:oMath xmlns:m="http://schemas.openxmlformats.org/officeDocument/2006/math">
                    <m:r>
                      <a:rPr lang="en-US" altLang="ko-KR" sz="2200" i="1" smtClean="0">
                        <a:latin typeface="Cambria Math" panose="02040503050406030204" pitchFamily="18" charset="0"/>
                      </a:rPr>
                      <m:t>𝑝𝑛𝑜𝑟𝑚</m:t>
                    </m:r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endParaRPr lang="en-US" altLang="ko-KR" sz="2200" i="1" dirty="0" smtClean="0">
                  <a:latin typeface="Cambria Math" panose="02040503050406030204" pitchFamily="18" charset="0"/>
                </a:endParaRPr>
              </a:p>
              <a:p>
                <a:pPr marL="0" indent="0" defTabSz="179388">
                  <a:lnSpc>
                    <a:spcPct val="114000"/>
                  </a:lnSpc>
                  <a:buFont typeface="Wingdings" pitchFamily="2" charset="2"/>
                  <a:buNone/>
                </a:pPr>
                <a:r>
                  <a:rPr lang="en-US" altLang="ko-KR" sz="2200" dirty="0" smtClean="0"/>
                  <a:t>	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ko-KR" sz="2200" i="1">
                        <a:latin typeface="Cambria Math" panose="02040503050406030204" pitchFamily="18" charset="0"/>
                      </a:rPr>
                      <m:t>0.5</m:t>
                    </m:r>
                  </m:oMath>
                </a14:m>
                <a:endParaRPr lang="en-US" altLang="ko-KR" sz="2200" i="1" dirty="0" smtClean="0">
                  <a:latin typeface="Cambria Math" panose="02040503050406030204" pitchFamily="18" charset="0"/>
                </a:endParaRPr>
              </a:p>
              <a:p>
                <a:pPr marL="0" indent="0" defTabSz="179388">
                  <a:lnSpc>
                    <a:spcPct val="114000"/>
                  </a:lnSpc>
                  <a:buFont typeface="Wingdings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200" i="1" smtClean="0">
                          <a:latin typeface="Cambria Math" panose="02040503050406030204" pitchFamily="18" charset="0"/>
                        </a:rPr>
                        <m:t>&gt; </m:t>
                      </m:r>
                      <m:r>
                        <a:rPr lang="en-US" altLang="ko-KR" sz="2200" i="1">
                          <a:latin typeface="Cambria Math" panose="02040503050406030204" pitchFamily="18" charset="0"/>
                        </a:rPr>
                        <m:t>𝑝𝑛𝑜𝑟𝑚</m:t>
                      </m:r>
                      <m:d>
                        <m:dPr>
                          <m:ctrlPr>
                            <a:rPr lang="en-US" altLang="ko-KR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200" i="1">
                              <a:latin typeface="Cambria Math" panose="02040503050406030204" pitchFamily="18" charset="0"/>
                            </a:rPr>
                            <m:t>1.5</m:t>
                          </m:r>
                        </m:e>
                      </m:d>
                    </m:oMath>
                  </m:oMathPara>
                </a14:m>
                <a:endParaRPr lang="en-US" altLang="ko-KR" sz="2200" i="1" dirty="0" smtClean="0">
                  <a:latin typeface="Cambria Math" panose="02040503050406030204" pitchFamily="18" charset="0"/>
                </a:endParaRPr>
              </a:p>
              <a:p>
                <a:pPr marL="0" indent="0" defTabSz="179388">
                  <a:lnSpc>
                    <a:spcPct val="114000"/>
                  </a:lnSpc>
                  <a:buFont typeface="Wingdings" pitchFamily="2" charset="2"/>
                  <a:buNone/>
                </a:pPr>
                <a:r>
                  <a:rPr lang="en-US" altLang="ko-KR" sz="2200" dirty="0" smtClean="0"/>
                  <a:t>	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ko-KR" sz="2200" i="1">
                        <a:latin typeface="Cambria Math" panose="02040503050406030204" pitchFamily="18" charset="0"/>
                      </a:rPr>
                      <m:t>0.9331928</m:t>
                    </m:r>
                  </m:oMath>
                </a14:m>
                <a:endParaRPr lang="en-US" altLang="ko-KR" sz="2200" i="1" dirty="0" smtClean="0">
                  <a:latin typeface="Cambria Math" panose="02040503050406030204" pitchFamily="18" charset="0"/>
                </a:endParaRPr>
              </a:p>
              <a:p>
                <a:pPr marL="0" indent="0" defTabSz="179388">
                  <a:lnSpc>
                    <a:spcPct val="114000"/>
                  </a:lnSpc>
                  <a:buFont typeface="Wingdings" pitchFamily="2" charset="2"/>
                  <a:buNone/>
                </a:pPr>
                <a:r>
                  <a:rPr lang="en-US" altLang="ko-KR" sz="2200" dirty="0" smtClean="0"/>
                  <a:t>&gt;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𝑝𝑛𝑜𝑟𝑚</m:t>
                    </m:r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1.5</m:t>
                        </m:r>
                      </m:e>
                    </m:d>
                  </m:oMath>
                </a14:m>
                <a:endParaRPr lang="en-US" altLang="ko-KR" sz="2200" i="1" dirty="0" smtClean="0">
                  <a:latin typeface="Cambria Math" panose="02040503050406030204" pitchFamily="18" charset="0"/>
                </a:endParaRPr>
              </a:p>
              <a:p>
                <a:pPr marL="0" indent="0" defTabSz="179388">
                  <a:lnSpc>
                    <a:spcPct val="114000"/>
                  </a:lnSpc>
                  <a:buFont typeface="Wingdings" pitchFamily="2" charset="2"/>
                  <a:buNone/>
                </a:pPr>
                <a:r>
                  <a:rPr lang="en-US" altLang="ko-KR" sz="2200" dirty="0" smtClean="0"/>
                  <a:t>	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ko-KR" sz="2200" i="1">
                        <a:latin typeface="Cambria Math" panose="02040503050406030204" pitchFamily="18" charset="0"/>
                      </a:rPr>
                      <m:t>0.0668072</m:t>
                    </m:r>
                  </m:oMath>
                </a14:m>
                <a:endParaRPr lang="en-US" altLang="ko-KR" sz="2200" i="1" dirty="0" smtClean="0">
                  <a:latin typeface="Cambria Math" panose="02040503050406030204" pitchFamily="18" charset="0"/>
                </a:endParaRPr>
              </a:p>
              <a:p>
                <a:pPr marL="0" indent="0" defTabSz="179388">
                  <a:lnSpc>
                    <a:spcPct val="114000"/>
                  </a:lnSpc>
                  <a:buFont typeface="Wingdings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200" i="1" smtClean="0">
                          <a:latin typeface="Cambria Math" panose="02040503050406030204" pitchFamily="18" charset="0"/>
                        </a:rPr>
                        <m:t>&gt; </m:t>
                      </m:r>
                      <m:r>
                        <a:rPr lang="en-US" altLang="ko-KR" sz="2200" i="1">
                          <a:latin typeface="Cambria Math" panose="02040503050406030204" pitchFamily="18" charset="0"/>
                        </a:rPr>
                        <m:t>𝑝𝑛𝑜𝑟𝑚</m:t>
                      </m:r>
                      <m:d>
                        <m:dPr>
                          <m:ctrlPr>
                            <a:rPr lang="en-US" altLang="ko-KR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200" i="1">
                              <a:latin typeface="Cambria Math" panose="02040503050406030204" pitchFamily="18" charset="0"/>
                            </a:rPr>
                            <m:t>−1.5</m:t>
                          </m:r>
                        </m:e>
                      </m:d>
                    </m:oMath>
                  </m:oMathPara>
                </a14:m>
                <a:endParaRPr lang="en-US" altLang="ko-KR" sz="2200" i="1" dirty="0" smtClean="0">
                  <a:latin typeface="Cambria Math" panose="02040503050406030204" pitchFamily="18" charset="0"/>
                </a:endParaRPr>
              </a:p>
              <a:p>
                <a:pPr marL="0" indent="0" defTabSz="179388">
                  <a:lnSpc>
                    <a:spcPct val="114000"/>
                  </a:lnSpc>
                  <a:buFont typeface="Wingdings" pitchFamily="2" charset="2"/>
                  <a:buNone/>
                </a:pPr>
                <a:r>
                  <a:rPr lang="en-US" altLang="ko-KR" sz="2200" dirty="0" smtClean="0"/>
                  <a:t>	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ko-KR" sz="2200" i="1">
                        <a:latin typeface="Cambria Math" panose="02040503050406030204" pitchFamily="18" charset="0"/>
                      </a:rPr>
                      <m:t>0.0668072</m:t>
                    </m:r>
                  </m:oMath>
                </a14:m>
                <a:endParaRPr lang="en-US" altLang="ko-KR" sz="2200" i="1" dirty="0" smtClean="0">
                  <a:latin typeface="Cambria Math" panose="02040503050406030204" pitchFamily="18" charset="0"/>
                </a:endParaRPr>
              </a:p>
              <a:p>
                <a:pPr marL="0" indent="0" defTabSz="179388">
                  <a:lnSpc>
                    <a:spcPct val="114000"/>
                  </a:lnSpc>
                  <a:buFont typeface="Wingdings" pitchFamily="2" charset="2"/>
                  <a:buNone/>
                </a:pPr>
                <a:r>
                  <a:rPr lang="en-US" altLang="ko-KR" sz="2200" dirty="0" smtClean="0"/>
                  <a:t>&gt;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𝑝𝑛𝑜𝑟𝑚</m:t>
                    </m:r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endParaRPr lang="en-US" altLang="ko-KR" sz="2200" i="1" dirty="0" smtClean="0">
                  <a:latin typeface="Cambria Math" panose="02040503050406030204" pitchFamily="18" charset="0"/>
                </a:endParaRPr>
              </a:p>
              <a:p>
                <a:pPr marL="0" indent="0" defTabSz="179388">
                  <a:lnSpc>
                    <a:spcPct val="114000"/>
                  </a:lnSpc>
                  <a:buFont typeface="Wingdings" pitchFamily="2" charset="2"/>
                  <a:buNone/>
                </a:pPr>
                <a:r>
                  <a:rPr lang="en-US" altLang="ko-KR" sz="2200" dirty="0" smtClean="0"/>
                  <a:t>	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ko-KR" sz="2200" i="1">
                        <a:latin typeface="Cambria Math" panose="02040503050406030204" pitchFamily="18" charset="0"/>
                      </a:rPr>
                      <m:t>0.9986501</m:t>
                    </m:r>
                  </m:oMath>
                </a14:m>
                <a:endParaRPr lang="en-US" altLang="ko-KR" sz="2200" i="1" dirty="0" smtClean="0">
                  <a:latin typeface="Cambria Math" panose="02040503050406030204" pitchFamily="18" charset="0"/>
                </a:endParaRPr>
              </a:p>
              <a:p>
                <a:pPr marL="0" indent="0" defTabSz="179388">
                  <a:lnSpc>
                    <a:spcPct val="114000"/>
                  </a:lnSpc>
                  <a:buFont typeface="Wingdings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200" i="1" smtClean="0">
                          <a:latin typeface="Cambria Math" panose="02040503050406030204" pitchFamily="18" charset="0"/>
                        </a:rPr>
                        <m:t>&gt; </m:t>
                      </m:r>
                      <m:r>
                        <a:rPr lang="en-US" altLang="ko-KR" sz="2200" i="1"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US" altLang="ko-KR" sz="2200" i="1">
                          <a:latin typeface="Cambria Math" panose="02040503050406030204" pitchFamily="18" charset="0"/>
                        </a:rPr>
                        <m:t>𝑝𝑛𝑜𝑟𝑚</m:t>
                      </m:r>
                      <m:d>
                        <m:dPr>
                          <m:ctrlPr>
                            <a:rPr lang="en-US" altLang="ko-KR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2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en-US" altLang="ko-KR" sz="2200" i="1" dirty="0" smtClean="0">
                  <a:latin typeface="Cambria Math" panose="02040503050406030204" pitchFamily="18" charset="0"/>
                </a:endParaRPr>
              </a:p>
              <a:p>
                <a:pPr marL="0" indent="0" defTabSz="179388">
                  <a:lnSpc>
                    <a:spcPct val="114000"/>
                  </a:lnSpc>
                  <a:buFont typeface="Wingdings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2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ko-KR" sz="2200" i="1">
                          <a:latin typeface="Cambria Math" panose="02040503050406030204" pitchFamily="18" charset="0"/>
                        </a:rPr>
                        <m:t>0.02275013</m:t>
                      </m:r>
                    </m:oMath>
                  </m:oMathPara>
                </a14:m>
                <a:endParaRPr lang="en-US" altLang="ko-KR" sz="2200" i="1" dirty="0" smtClean="0">
                  <a:latin typeface="Cambria Math" panose="02040503050406030204" pitchFamily="18" charset="0"/>
                </a:endParaRPr>
              </a:p>
              <a:p>
                <a:pPr marL="0" indent="0" defTabSz="179388">
                  <a:lnSpc>
                    <a:spcPct val="114000"/>
                  </a:lnSpc>
                  <a:buFont typeface="Wingdings" pitchFamily="2" charset="2"/>
                  <a:buNone/>
                </a:pPr>
                <a:endParaRPr lang="en-US" altLang="ko-KR" sz="22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373191" y="1586753"/>
                <a:ext cx="3155576" cy="4464424"/>
              </a:xfrm>
              <a:prstGeom prst="rect">
                <a:avLst/>
              </a:prstGeom>
              <a:blipFill rotWithShape="0">
                <a:blip r:embed="rId3"/>
                <a:stretch>
                  <a:fillRect l="-1931" t="-6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1130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945777" y="1304364"/>
                <a:ext cx="10515600" cy="5270056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dirty="0" smtClean="0"/>
                  <a:t>If</a:t>
                </a:r>
                <a14:m>
                  <m:oMath xmlns:m="http://schemas.openxmlformats.org/officeDocument/2006/math">
                    <m:r>
                      <a:rPr lang="en-US" altLang="ko-KR" sz="2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∼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ko-KR" altLang="en-US" sz="2200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2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200" dirty="0" smtClean="0">
                    <a:latin typeface="+mn-ea"/>
                  </a:rPr>
                  <a:t>, then </a:t>
                </a:r>
                <a14:m>
                  <m:oMath xmlns:m="http://schemas.openxmlformats.org/officeDocument/2006/math"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ko-KR" altLang="en-US" sz="22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r>
                          <a:rPr lang="ko-KR" altLang="en-US" sz="22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den>
                    </m:f>
                  </m:oMath>
                </a14:m>
                <a:r>
                  <a:rPr lang="en-US" altLang="ko-KR" sz="2200" dirty="0" smtClean="0">
                    <a:latin typeface="+mn-ea"/>
                  </a:rPr>
                  <a:t> has a standard normal distribution. Thus</a:t>
                </a:r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dirty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20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2200" b="0" i="0" smtClean="0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m:rPr>
                            <m:sty m:val="p"/>
                          </m:rPr>
                          <a:rPr lang="en-US" altLang="ko-KR" sz="220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sz="220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ko-KR" altLang="en-US" sz="22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num>
                          <m:den>
                            <m:r>
                              <a:rPr lang="ko-KR" altLang="en-US" sz="22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den>
                        </m:f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m:rPr>
                            <m:sty m:val="p"/>
                          </m:rPr>
                          <a:rPr lang="en-US" altLang="ko-KR" sz="2200" b="0" i="0" smtClean="0">
                            <a:latin typeface="Cambria Math" panose="02040503050406030204" pitchFamily="18" charset="0"/>
                          </a:rPr>
                          <m:t>Z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f>
                          <m:f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ko-KR" altLang="en-US" sz="22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num>
                          <m:den>
                            <m:r>
                              <a:rPr lang="ko-KR" altLang="en-US" sz="22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den>
                        </m:f>
                      </m:e>
                    </m:d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altLang="ko-KR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ko-KR" altLang="en-US" sz="22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num>
                          <m:den>
                            <m:r>
                              <a:rPr lang="ko-KR" altLang="en-US" sz="22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den>
                        </m:f>
                      </m:e>
                    </m:d>
                    <m:r>
                      <a:rPr lang="en-US" altLang="ko-KR" sz="2200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l-GR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ko-KR" altLang="en-US" sz="22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num>
                          <m:den>
                            <m:r>
                              <a:rPr lang="ko-KR" altLang="en-US" sz="22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den>
                        </m:f>
                      </m:e>
                    </m:d>
                  </m:oMath>
                </a14:m>
                <a:endParaRPr lang="en-US" altLang="ko-KR" sz="2200" dirty="0" smtClean="0"/>
              </a:p>
              <a:p>
                <a:pPr marL="1700213" indent="-1700213">
                  <a:lnSpc>
                    <a:spcPct val="114000"/>
                  </a:lnSpc>
                  <a:buNone/>
                </a:pPr>
                <a:r>
                  <a:rPr lang="en-US" altLang="ko-KR" sz="2200" dirty="0" smtClean="0"/>
                  <a:t>Example 4.16: The reaction time for an in-traffic response to a brake signal from standard brake lights can be modeled as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∼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(1.25, </m:t>
                    </m:r>
                    <m:sSup>
                      <m:sSup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0.46</m:t>
                        </m:r>
                      </m:e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2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200" dirty="0" smtClean="0"/>
                  <a:t>. Then</a:t>
                </a:r>
              </a:p>
              <a:p>
                <a:pPr marL="901700" indent="-901700">
                  <a:lnSpc>
                    <a:spcPct val="114000"/>
                  </a:lnSpc>
                  <a:buNone/>
                </a:pPr>
                <a:r>
                  <a:rPr lang="en-US" altLang="ko-KR" sz="2200" dirty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20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b="0" i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m:rPr>
                            <m:sty m:val="p"/>
                          </m:rPr>
                          <a:rPr lang="en-US" altLang="ko-KR" sz="220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1.75</m:t>
                        </m:r>
                      </m:e>
                    </m:d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sz="220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1.25</m:t>
                            </m:r>
                          </m:num>
                          <m:den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0.46</m:t>
                            </m:r>
                          </m:den>
                        </m:f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m:rPr>
                            <m:sty m:val="p"/>
                          </m:rPr>
                          <a:rPr lang="en-US" altLang="ko-KR" sz="2200">
                            <a:latin typeface="Cambria Math" panose="02040503050406030204" pitchFamily="18" charset="0"/>
                          </a:rPr>
                          <m:t>Z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f>
                          <m:f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1.75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−1.25</m:t>
                            </m:r>
                          </m:num>
                          <m:den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0.46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ko-KR" sz="2200" i="1" dirty="0" smtClean="0">
                    <a:latin typeface="Cambria Math" panose="02040503050406030204" pitchFamily="18" charset="0"/>
                  </a:rPr>
                  <a:t>	</a:t>
                </a:r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dirty="0" smtClean="0">
                    <a:ea typeface="Cambria Math" panose="02040503050406030204" pitchFamily="18" charset="0"/>
                  </a:rPr>
                  <a:t>			 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sz="220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b="0" i="0" smtClean="0">
                            <a:latin typeface="Cambria Math" panose="02040503050406030204" pitchFamily="18" charset="0"/>
                          </a:rPr>
                          <m:t>−0.54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m:rPr>
                            <m:sty m:val="p"/>
                          </m:rPr>
                          <a:rPr lang="en-US" altLang="ko-KR" sz="2200" b="0" i="0" smtClean="0">
                            <a:latin typeface="Cambria Math" panose="02040503050406030204" pitchFamily="18" charset="0"/>
                          </a:rPr>
                          <m:t>Z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≤1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.09</m:t>
                        </m:r>
                      </m:e>
                    </m:d>
                  </m:oMath>
                </a14:m>
                <a:r>
                  <a:rPr lang="en-US" altLang="ko-KR" sz="2200" dirty="0" smtClean="0">
                    <a:latin typeface="+mn-ea"/>
                  </a:rPr>
                  <a:t>=0.862-0.295=0.5675</a:t>
                </a:r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dirty="0" smtClean="0">
                    <a:latin typeface="+mn-ea"/>
                  </a:rPr>
                  <a:t>&gt; </a:t>
                </a:r>
                <a:r>
                  <a:rPr lang="en-US" altLang="ko-KR" sz="2200" dirty="0">
                    <a:latin typeface="+mn-ea"/>
                  </a:rPr>
                  <a:t>diff(</a:t>
                </a:r>
                <a:r>
                  <a:rPr lang="en-US" altLang="ko-KR" sz="2200" dirty="0" err="1">
                    <a:latin typeface="+mn-ea"/>
                  </a:rPr>
                  <a:t>pnorm</a:t>
                </a:r>
                <a:r>
                  <a:rPr lang="en-US" altLang="ko-KR" sz="2200" dirty="0">
                    <a:latin typeface="+mn-ea"/>
                  </a:rPr>
                  <a:t>(c</a:t>
                </a:r>
                <a:r>
                  <a:rPr lang="en-US" altLang="ko-KR" sz="2200" dirty="0" smtClean="0">
                    <a:latin typeface="+mn-ea"/>
                  </a:rPr>
                  <a:t>(-0.543,1.087))) </a:t>
                </a:r>
                <a:endParaRPr lang="en-US" altLang="ko-KR" sz="2200" dirty="0">
                  <a:latin typeface="+mn-ea"/>
                </a:endParaRPr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dirty="0">
                    <a:latin typeface="+mn-ea"/>
                  </a:rPr>
                  <a:t>[1] </a:t>
                </a:r>
                <a:r>
                  <a:rPr lang="en-US" altLang="ko-KR" sz="2200" dirty="0" smtClean="0">
                    <a:latin typeface="+mn-ea"/>
                  </a:rPr>
                  <a:t>0.5679167</a:t>
                </a:r>
                <a:endParaRPr lang="en-US" altLang="ko-KR" sz="2200" dirty="0">
                  <a:latin typeface="+mn-ea"/>
                </a:endParaRPr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dirty="0">
                    <a:latin typeface="+mn-ea"/>
                  </a:rPr>
                  <a:t>&gt; diff(</a:t>
                </a:r>
                <a:r>
                  <a:rPr lang="en-US" altLang="ko-KR" sz="2200" dirty="0" err="1">
                    <a:latin typeface="+mn-ea"/>
                  </a:rPr>
                  <a:t>pnorm</a:t>
                </a:r>
                <a:r>
                  <a:rPr lang="en-US" altLang="ko-KR" sz="2200" dirty="0">
                    <a:latin typeface="+mn-ea"/>
                  </a:rPr>
                  <a:t>(c(1,1.75), mean=1.25, </a:t>
                </a:r>
                <a:r>
                  <a:rPr lang="en-US" altLang="ko-KR" sz="2200" dirty="0" err="1">
                    <a:latin typeface="+mn-ea"/>
                  </a:rPr>
                  <a:t>sd</a:t>
                </a:r>
                <a:r>
                  <a:rPr lang="en-US" altLang="ko-KR" sz="2200" dirty="0">
                    <a:latin typeface="+mn-ea"/>
                  </a:rPr>
                  <a:t>=0.46))</a:t>
                </a:r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dirty="0">
                    <a:latin typeface="+mn-ea"/>
                  </a:rPr>
                  <a:t>[1] 0.5680717</a:t>
                </a:r>
              </a:p>
              <a:p>
                <a:pPr marL="0" indent="0">
                  <a:lnSpc>
                    <a:spcPct val="114000"/>
                  </a:lnSpc>
                  <a:buNone/>
                </a:pPr>
                <a:endParaRPr lang="en-US" altLang="ko-KR" sz="2200" dirty="0" smtClean="0">
                  <a:latin typeface="+mn-ea"/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45777" y="1304364"/>
                <a:ext cx="10515600" cy="5270056"/>
              </a:xfrm>
              <a:blipFill>
                <a:blip r:embed="rId2"/>
                <a:stretch>
                  <a:fillRect l="-754" r="-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45777" y="373592"/>
            <a:ext cx="10515600" cy="639427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 smtClean="0"/>
              <a:t>Nonstandard normal distribution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057805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945777" y="1458112"/>
                <a:ext cx="10515600" cy="4639236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dirty="0" smtClean="0"/>
                  <a:t>The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b="0" i="0" smtClean="0">
                            <a:latin typeface="Cambria Math" panose="02040503050406030204" pitchFamily="18" charset="0"/>
                          </a:rPr>
                          <m:t>100</m:t>
                        </m:r>
                        <m:r>
                          <m:rPr>
                            <m:sty m:val="p"/>
                          </m:rPr>
                          <a:rPr lang="en-US" altLang="ko-KR" sz="2200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</m:d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𝑡h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200" dirty="0" smtClean="0">
                    <a:latin typeface="+mn-ea"/>
                  </a:rPr>
                  <a:t>percentile for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ko-KR" altLang="en-US" sz="2200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2200" dirty="0" smtClean="0"/>
                  <a:t>)</a:t>
                </a:r>
                <a:r>
                  <a:rPr lang="en-US" altLang="ko-KR" sz="2200" dirty="0"/>
                  <a:t>	</a:t>
                </a:r>
                <a:r>
                  <a:rPr lang="en-US" altLang="ko-KR" sz="2200" dirty="0" smtClean="0"/>
                  <a:t>can be computed as</a:t>
                </a:r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dirty="0" smtClean="0"/>
                  <a:t>	</a:t>
                </a:r>
                <a14:m>
                  <m:oMath xmlns:m="http://schemas.openxmlformats.org/officeDocument/2006/math">
                    <m:r>
                      <a:rPr lang="ko-KR" altLang="en-US" sz="2200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ko-KR" sz="2200" b="0" i="0" smtClean="0">
                        <a:latin typeface="Cambria Math" panose="02040503050406030204" pitchFamily="18" charset="0"/>
                      </a:rPr>
                      <m:t>+[100</m:t>
                    </m:r>
                    <m:r>
                      <m:rPr>
                        <m:sty m:val="p"/>
                      </m:rPr>
                      <a:rPr lang="en-US" altLang="ko-KR" sz="2200" b="0" i="0" smtClean="0">
                        <a:latin typeface="Cambria Math" panose="02040503050406030204" pitchFamily="18" charset="0"/>
                      </a:rPr>
                      <m:t>pth</m:t>
                    </m:r>
                    <m:r>
                      <a:rPr lang="en-US" altLang="ko-KR" sz="2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2200" b="0" i="0" smtClean="0">
                        <a:latin typeface="Cambria Math" panose="02040503050406030204" pitchFamily="18" charset="0"/>
                      </a:rPr>
                      <m:t>percentile</m:t>
                    </m:r>
                    <m:r>
                      <a:rPr lang="en-US" altLang="ko-KR" sz="2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2200" b="0" i="0" smtClean="0">
                        <a:latin typeface="Cambria Math" panose="02040503050406030204" pitchFamily="18" charset="0"/>
                      </a:rPr>
                      <m:t>for</m:t>
                    </m:r>
                    <m:r>
                      <a:rPr lang="en-US" altLang="ko-KR" sz="2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2200" b="0" i="0" smtClean="0">
                        <a:latin typeface="Cambria Math" panose="02040503050406030204" pitchFamily="18" charset="0"/>
                      </a:rPr>
                      <m:t>N</m:t>
                    </m:r>
                    <m:d>
                      <m:d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b="0" i="0" smtClean="0">
                            <a:latin typeface="Cambria Math" panose="02040503050406030204" pitchFamily="18" charset="0"/>
                          </a:rPr>
                          <m:t>0, 1</m:t>
                        </m:r>
                      </m:e>
                    </m:d>
                    <m:r>
                      <a:rPr lang="en-US" altLang="ko-KR" sz="2200" b="0" i="0" smtClean="0"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ko-KR" altLang="en-US" sz="2200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altLang="ko-KR" sz="2200" dirty="0" smtClean="0"/>
                  <a:t>	</a:t>
                </a:r>
              </a:p>
              <a:p>
                <a:pPr marL="1789113" indent="-1789113">
                  <a:lnSpc>
                    <a:spcPct val="114000"/>
                  </a:lnSpc>
                  <a:buNone/>
                </a:pPr>
                <a:r>
                  <a:rPr lang="en-US" altLang="ko-KR" sz="2200" dirty="0" smtClean="0"/>
                  <a:t>Example 4.16 (cont.) :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∼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(1.25, </m:t>
                    </m:r>
                    <m:sSup>
                      <m:sSup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0.46</m:t>
                        </m:r>
                      </m:e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2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200" dirty="0"/>
                  <a:t>. </a:t>
                </a:r>
                <a:endParaRPr lang="en-US" altLang="ko-KR" sz="2200" dirty="0" smtClean="0"/>
              </a:p>
              <a:p>
                <a:pPr marL="1789113" indent="-1789113">
                  <a:lnSpc>
                    <a:spcPct val="114000"/>
                  </a:lnSpc>
                  <a:buNone/>
                </a:pPr>
                <a:r>
                  <a:rPr lang="en-US" altLang="ko-KR" sz="2200" dirty="0" smtClean="0"/>
                  <a:t> The 99</a:t>
                </a:r>
                <a:r>
                  <a:rPr lang="en-US" altLang="ko-KR" sz="2200" baseline="30000" dirty="0" smtClean="0"/>
                  <a:t>th</a:t>
                </a:r>
                <a:r>
                  <a:rPr lang="en-US" altLang="ko-KR" sz="2200" dirty="0" smtClean="0"/>
                  <a:t> percentile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200">
                        <a:latin typeface="Cambria Math" panose="02040503050406030204" pitchFamily="18" charset="0"/>
                      </a:rPr>
                      <m:t>X</m:t>
                    </m:r>
                  </m:oMath>
                </a14:m>
                <a:r>
                  <a:rPr lang="en-US" altLang="ko-KR" sz="2200" dirty="0" smtClean="0"/>
                  <a:t> is</a:t>
                </a:r>
              </a:p>
              <a:p>
                <a:pPr marL="901700" indent="-901700">
                  <a:lnSpc>
                    <a:spcPct val="114000"/>
                  </a:lnSpc>
                  <a:buNone/>
                </a:pPr>
                <a:r>
                  <a:rPr lang="en-US" altLang="ko-KR" sz="2200" dirty="0"/>
                  <a:t>	</a:t>
                </a:r>
                <a14:m>
                  <m:oMath xmlns:m="http://schemas.openxmlformats.org/officeDocument/2006/math"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1.25+2.326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∙0.46=</m:t>
                    </m:r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2.31996</m:t>
                    </m:r>
                  </m:oMath>
                </a14:m>
                <a:endParaRPr lang="en-US" altLang="ko-KR" sz="2200" dirty="0" smtClean="0">
                  <a:latin typeface="+mn-ea"/>
                </a:endParaRPr>
              </a:p>
              <a:p>
                <a:pPr marL="901700" indent="-901700">
                  <a:lnSpc>
                    <a:spcPct val="114000"/>
                  </a:lnSpc>
                  <a:buNone/>
                </a:pPr>
                <a:r>
                  <a:rPr lang="en-US" altLang="ko-KR" sz="2200" dirty="0" smtClean="0">
                    <a:latin typeface="+mn-ea"/>
                  </a:rPr>
                  <a:t>&gt; </a:t>
                </a:r>
                <a:r>
                  <a:rPr lang="en-US" altLang="ko-KR" sz="2200" dirty="0" err="1" smtClean="0">
                    <a:latin typeface="+mn-ea"/>
                  </a:rPr>
                  <a:t>qnorm</a:t>
                </a:r>
                <a:r>
                  <a:rPr lang="en-US" altLang="ko-KR" sz="2200" dirty="0" smtClean="0">
                    <a:latin typeface="+mn-ea"/>
                  </a:rPr>
                  <a:t>(0.99</a:t>
                </a:r>
                <a:r>
                  <a:rPr lang="en-US" altLang="ko-KR" sz="2200" dirty="0">
                    <a:latin typeface="+mn-ea"/>
                  </a:rPr>
                  <a:t>, mean=1.25, </a:t>
                </a:r>
                <a:r>
                  <a:rPr lang="en-US" altLang="ko-KR" sz="2200" dirty="0" err="1">
                    <a:latin typeface="+mn-ea"/>
                  </a:rPr>
                  <a:t>sd</a:t>
                </a:r>
                <a:r>
                  <a:rPr lang="en-US" altLang="ko-KR" sz="2200" dirty="0">
                    <a:latin typeface="+mn-ea"/>
                  </a:rPr>
                  <a:t>=0.46)</a:t>
                </a:r>
              </a:p>
              <a:p>
                <a:pPr marL="901700" indent="-901700">
                  <a:lnSpc>
                    <a:spcPct val="114000"/>
                  </a:lnSpc>
                  <a:buNone/>
                </a:pPr>
                <a:r>
                  <a:rPr lang="en-US" altLang="ko-KR" sz="2200" dirty="0">
                    <a:latin typeface="+mn-ea"/>
                  </a:rPr>
                  <a:t>[1] </a:t>
                </a:r>
                <a:r>
                  <a:rPr lang="en-US" altLang="ko-KR" sz="2200" dirty="0" smtClean="0">
                    <a:latin typeface="+mn-ea"/>
                  </a:rPr>
                  <a:t>2.32012</a:t>
                </a:r>
              </a:p>
              <a:p>
                <a:pPr marL="901700" indent="-901700">
                  <a:lnSpc>
                    <a:spcPct val="114000"/>
                  </a:lnSpc>
                  <a:buNone/>
                </a:pPr>
                <a:r>
                  <a:rPr lang="en-US" altLang="ko-KR" sz="2200" dirty="0">
                    <a:latin typeface="+mn-ea"/>
                  </a:rPr>
                  <a:t>&gt; </a:t>
                </a:r>
                <a:r>
                  <a:rPr lang="en-US" altLang="ko-KR" sz="2200" dirty="0" err="1">
                    <a:latin typeface="+mn-ea"/>
                  </a:rPr>
                  <a:t>qnorm</a:t>
                </a:r>
                <a:r>
                  <a:rPr lang="en-US" altLang="ko-KR" sz="2200" dirty="0">
                    <a:latin typeface="+mn-ea"/>
                  </a:rPr>
                  <a:t>(0.99)</a:t>
                </a:r>
              </a:p>
              <a:p>
                <a:pPr marL="901700" indent="-901700">
                  <a:lnSpc>
                    <a:spcPct val="114000"/>
                  </a:lnSpc>
                  <a:buNone/>
                </a:pPr>
                <a:r>
                  <a:rPr lang="en-US" altLang="ko-KR" sz="2200" dirty="0">
                    <a:latin typeface="+mn-ea"/>
                  </a:rPr>
                  <a:t>[1] 2.326348</a:t>
                </a:r>
              </a:p>
              <a:p>
                <a:pPr marL="901700" indent="-901700">
                  <a:lnSpc>
                    <a:spcPct val="114000"/>
                  </a:lnSpc>
                  <a:buNone/>
                </a:pPr>
                <a:endParaRPr lang="en-US" altLang="ko-KR" sz="2200" dirty="0">
                  <a:latin typeface="+mn-ea"/>
                </a:endParaRPr>
              </a:p>
              <a:p>
                <a:pPr marL="901700" indent="-901700">
                  <a:lnSpc>
                    <a:spcPct val="114000"/>
                  </a:lnSpc>
                  <a:buNone/>
                </a:pPr>
                <a:endParaRPr lang="en-US" altLang="ko-KR" sz="2200" dirty="0" smtClean="0">
                  <a:latin typeface="+mn-ea"/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45777" y="1458112"/>
                <a:ext cx="10515600" cy="4639236"/>
              </a:xfrm>
              <a:blipFill>
                <a:blip r:embed="rId2"/>
                <a:stretch>
                  <a:fillRect l="-754" t="-6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45777" y="382058"/>
            <a:ext cx="10515600" cy="639427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 smtClean="0"/>
              <a:t>Percentiles of normal distribution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924544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6" name="Picture 4" descr="04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600" y="2417764"/>
            <a:ext cx="8940800" cy="202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794" name="Rectangle 2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	</a:t>
            </a:r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9186864" y="6562726"/>
            <a:ext cx="1481137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058" tIns="41029" rIns="82058" bIns="41029"/>
          <a:lstStyle>
            <a:lvl1pPr defTabSz="8207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09575" defTabSz="8207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20738" defTabSz="8207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30313" defTabSz="8207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641475" defTabSz="8207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098675" defTabSz="8207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555875" defTabSz="8207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013075" defTabSz="8207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470275" defTabSz="8207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0" hangingPunct="0"/>
            <a:r>
              <a:rPr lang="en-US" altLang="ko-KR" sz="1400" b="1">
                <a:ea typeface="굴림" panose="020B0600000101010101" pitchFamily="50" charset="-127"/>
              </a:rPr>
              <a:t>Fig. 4-16, p. 147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60620" y="4734370"/>
            <a:ext cx="1085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0.8944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390545" y="4664580"/>
            <a:ext cx="1085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0.3520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8931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4" name="Picture 4" descr="04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600" y="915989"/>
            <a:ext cx="8940800" cy="502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842" name="Rectangle 2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	</a:t>
            </a:r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9186864" y="6562726"/>
            <a:ext cx="1481137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058" tIns="41029" rIns="82058" bIns="41029"/>
          <a:lstStyle>
            <a:lvl1pPr defTabSz="8207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09575" defTabSz="8207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20738" defTabSz="8207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30313" defTabSz="8207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641475" defTabSz="8207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098675" defTabSz="8207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555875" defTabSz="8207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013075" defTabSz="8207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470275" defTabSz="8207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0" hangingPunct="0"/>
            <a:r>
              <a:rPr lang="en-US" altLang="ko-KR" sz="1400" b="1">
                <a:ea typeface="굴림" panose="020B0600000101010101" pitchFamily="50" charset="-127"/>
              </a:rPr>
              <a:t>Fig. 4-17, p. 147</a:t>
            </a:r>
          </a:p>
        </p:txBody>
      </p:sp>
    </p:spTree>
    <p:extLst>
      <p:ext uri="{BB962C8B-B14F-4D97-AF65-F5344CB8AC3E}">
        <p14:creationId xmlns:p14="http://schemas.microsoft.com/office/powerpoint/2010/main" val="1645418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40" name="Picture 4" descr="041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600" y="1077914"/>
            <a:ext cx="8940800" cy="470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938" name="Rectangle 2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	</a:t>
            </a:r>
          </a:p>
        </p:txBody>
      </p:sp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9186864" y="6562726"/>
            <a:ext cx="1481137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058" tIns="41029" rIns="82058" bIns="41029"/>
          <a:lstStyle>
            <a:lvl1pPr defTabSz="8207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09575" defTabSz="8207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20738" defTabSz="8207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30313" defTabSz="8207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641475" defTabSz="8207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098675" defTabSz="8207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555875" defTabSz="8207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013075" defTabSz="8207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470275" defTabSz="8207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0" hangingPunct="0"/>
            <a:r>
              <a:rPr lang="en-US" altLang="ko-KR" sz="1400" b="1">
                <a:ea typeface="굴림" panose="020B0600000101010101" pitchFamily="50" charset="-127"/>
              </a:rPr>
              <a:t>Fig. 4-19, p. 148</a:t>
            </a:r>
          </a:p>
        </p:txBody>
      </p:sp>
    </p:spTree>
    <p:extLst>
      <p:ext uri="{BB962C8B-B14F-4D97-AF65-F5344CB8AC3E}">
        <p14:creationId xmlns:p14="http://schemas.microsoft.com/office/powerpoint/2010/main" val="609870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내용 개체 틀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830465107"/>
                  </p:ext>
                </p:extLst>
              </p:nvPr>
            </p:nvGraphicFramePr>
            <p:xfrm>
              <a:off x="838200" y="2342167"/>
              <a:ext cx="10210800" cy="13817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67842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18860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23825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20015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1811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1257300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1247775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Percentile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90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95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97.5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99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99.5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99.9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99.95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 xmlns:m="http://schemas.openxmlformats.org/officeDocument/2006/math">
                              <m:r>
                                <a:rPr lang="ko-KR" altLang="en-US" sz="180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oMath>
                          </a14:m>
                          <a:r>
                            <a:rPr lang="en-US" altLang="ko-KR" dirty="0" smtClean="0"/>
                            <a:t>(tail area)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0.1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0.05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0.025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0.01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0.005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0.001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0.0005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ko-KR" altLang="en-US" sz="180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dirty="0" smtClean="0"/>
                            <a:t>=100(1-</a:t>
                          </a:r>
                          <a14:m>
                            <m:oMath xmlns:m="http://schemas.openxmlformats.org/officeDocument/2006/math">
                              <m:r>
                                <a:rPr lang="ko-KR" altLang="en-US" sz="180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oMath>
                          </a14:m>
                          <a:r>
                            <a:rPr lang="en-US" altLang="ko-KR" dirty="0" smtClean="0"/>
                            <a:t>)</a:t>
                          </a:r>
                          <a:r>
                            <a:rPr lang="en-US" altLang="ko-KR" dirty="0" err="1" smtClean="0"/>
                            <a:t>th</a:t>
                          </a:r>
                          <a:r>
                            <a:rPr lang="en-US" altLang="ko-KR" dirty="0" smtClean="0"/>
                            <a:t> percentile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1.28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1.645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1.96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2.33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2.58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3.08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3.27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내용 개체 틀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830465107"/>
                  </p:ext>
                </p:extLst>
              </p:nvPr>
            </p:nvGraphicFramePr>
            <p:xfrm>
              <a:off x="838200" y="2342167"/>
              <a:ext cx="10210800" cy="13817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678423"/>
                    <a:gridCol w="1188602"/>
                    <a:gridCol w="1219200"/>
                    <a:gridCol w="1238250"/>
                    <a:gridCol w="1200150"/>
                    <a:gridCol w="1181100"/>
                    <a:gridCol w="1257300"/>
                    <a:gridCol w="1247775"/>
                  </a:tblGrid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Percentile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90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95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97.5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99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99.5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99.9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99.95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364" t="-108197" r="-510182" b="-1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0.1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0.05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0.025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0.01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0.005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0.001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0.0005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364" t="-120952" r="-510182" b="-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1.28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1.645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1.96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2.33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2.58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3.08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3.27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9427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 smtClean="0"/>
              <a:t>The standard normal distribution</a:t>
            </a:r>
            <a:endParaRPr lang="ko-KR" altLang="en-US" sz="2800" dirty="0"/>
          </a:p>
        </p:txBody>
      </p:sp>
      <p:sp>
        <p:nvSpPr>
          <p:cNvPr id="5" name="제목 1"/>
          <p:cNvSpPr txBox="1">
            <a:spLocks/>
          </p:cNvSpPr>
          <p:nvPr/>
        </p:nvSpPr>
        <p:spPr bwMode="black">
          <a:xfrm>
            <a:off x="2162175" y="1536700"/>
            <a:ext cx="10515600" cy="6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ko-KR" sz="2200" b="0" dirty="0" smtClean="0"/>
              <a:t>Table 4.1 Standard Normal Percentiles and Critical Values</a:t>
            </a:r>
            <a:endParaRPr lang="ko-KR" altLang="en-US" sz="2200" b="0" dirty="0"/>
          </a:p>
        </p:txBody>
      </p:sp>
    </p:spTree>
    <p:extLst>
      <p:ext uri="{BB962C8B-B14F-4D97-AF65-F5344CB8AC3E}">
        <p14:creationId xmlns:p14="http://schemas.microsoft.com/office/powerpoint/2010/main" val="3847590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6" name="Picture 4" descr="04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600" y="1246189"/>
            <a:ext cx="8940800" cy="4364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034" name="Rectangle 2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	</a:t>
            </a:r>
          </a:p>
        </p:txBody>
      </p:sp>
      <p:sp>
        <p:nvSpPr>
          <p:cNvPr id="44035" name="Rectangle 3"/>
          <p:cNvSpPr>
            <a:spLocks noChangeArrowheads="1"/>
          </p:cNvSpPr>
          <p:nvPr/>
        </p:nvSpPr>
        <p:spPr bwMode="auto">
          <a:xfrm>
            <a:off x="9186864" y="6562726"/>
            <a:ext cx="1481137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058" tIns="41029" rIns="82058" bIns="41029"/>
          <a:lstStyle>
            <a:lvl1pPr defTabSz="8207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09575" defTabSz="8207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20738" defTabSz="8207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30313" defTabSz="8207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641475" defTabSz="8207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098675" defTabSz="8207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555875" defTabSz="8207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013075" defTabSz="8207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470275" defTabSz="8207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0" hangingPunct="0"/>
            <a:r>
              <a:rPr lang="en-US" altLang="ko-KR" sz="1400" b="1">
                <a:ea typeface="굴림" panose="020B0600000101010101" pitchFamily="50" charset="-127"/>
              </a:rPr>
              <a:t>Fig. 4-20, p. 149</a:t>
            </a:r>
          </a:p>
        </p:txBody>
      </p:sp>
    </p:spTree>
    <p:extLst>
      <p:ext uri="{BB962C8B-B14F-4D97-AF65-F5344CB8AC3E}">
        <p14:creationId xmlns:p14="http://schemas.microsoft.com/office/powerpoint/2010/main" val="1865289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슬라이드 번호 개체 틀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4E68542-4BC3-412B-8436-80E218BF3770}" type="slidenum">
              <a:rPr lang="en-US" altLang="ko-KR" sz="140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ko-KR" sz="1400">
              <a:latin typeface="Arial" panose="020B0604020202020204" pitchFamily="34" charset="0"/>
            </a:endParaRPr>
          </a:p>
        </p:txBody>
      </p:sp>
      <p:pic>
        <p:nvPicPr>
          <p:cNvPr id="47107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192214"/>
            <a:ext cx="7696200" cy="5259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08" name="TextBox 3"/>
          <p:cNvSpPr txBox="1">
            <a:spLocks noChangeArrowheads="1"/>
          </p:cNvSpPr>
          <p:nvPr/>
        </p:nvSpPr>
        <p:spPr bwMode="auto">
          <a:xfrm>
            <a:off x="4724400" y="457200"/>
            <a:ext cx="4876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1800">
                <a:ea typeface="굴림" panose="020B0600000101010101" pitchFamily="50" charset="-127"/>
              </a:rPr>
              <a:t>Normal Distribution Table</a:t>
            </a:r>
            <a:endParaRPr lang="ko-KR" altLang="en-US" sz="1800"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2707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슬라이드 번호 개체 틀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59A600D-DA06-47F2-9F54-096F9687A933}" type="slidenum">
              <a:rPr lang="en-US" altLang="ko-KR" sz="140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ko-KR" sz="1400">
              <a:latin typeface="Arial" panose="020B0604020202020204" pitchFamily="34" charset="0"/>
            </a:endParaRPr>
          </a:p>
        </p:txBody>
      </p:sp>
      <p:pic>
        <p:nvPicPr>
          <p:cNvPr id="48131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990600"/>
            <a:ext cx="817245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2830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06CAEC2-BD01-40B0-9048-E6C44CE90A45}" type="slidenum">
              <a:rPr lang="en-US" altLang="ko-KR" sz="140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ko-KR" sz="1400">
              <a:latin typeface="Arial" panose="020B0604020202020204" pitchFamily="34" charset="0"/>
            </a:endParaRPr>
          </a:p>
        </p:txBody>
      </p:sp>
      <p:sp>
        <p:nvSpPr>
          <p:cNvPr id="49154" name="내용 개체 틀 2"/>
          <p:cNvSpPr>
            <a:spLocks noGrp="1"/>
          </p:cNvSpPr>
          <p:nvPr>
            <p:ph idx="1"/>
          </p:nvPr>
        </p:nvSpPr>
        <p:spPr>
          <a:xfrm>
            <a:off x="1418098" y="1498600"/>
            <a:ext cx="8868664" cy="49753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>
                <a:ea typeface="굴림" panose="020B0600000101010101" pitchFamily="50" charset="-127"/>
              </a:rPr>
              <a:t># divide </a:t>
            </a:r>
            <a:r>
              <a:rPr lang="en-US" altLang="ko-KR" sz="2000" dirty="0" smtClean="0">
                <a:ea typeface="굴림" panose="020B0600000101010101" pitchFamily="50" charset="-127"/>
              </a:rPr>
              <a:t>(-1, 1) </a:t>
            </a:r>
            <a:r>
              <a:rPr lang="en-US" altLang="ko-KR" sz="2000" dirty="0">
                <a:ea typeface="굴림" panose="020B0600000101010101" pitchFamily="50" charset="-127"/>
              </a:rPr>
              <a:t>into 10000 subintervals and sum the area  of the 10000 rectangles </a:t>
            </a:r>
          </a:p>
          <a:p>
            <a:pPr marL="0" indent="0">
              <a:buNone/>
            </a:pPr>
            <a:endParaRPr lang="en-US" altLang="ko-KR" sz="2000" dirty="0" smtClean="0">
              <a:ea typeface="굴림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2000" dirty="0" smtClean="0">
                <a:ea typeface="굴림" panose="020B0600000101010101" pitchFamily="50" charset="-127"/>
              </a:rPr>
              <a:t>x </a:t>
            </a:r>
            <a:r>
              <a:rPr lang="en-US" altLang="ko-KR" sz="2000" dirty="0">
                <a:ea typeface="굴림" panose="020B0600000101010101" pitchFamily="50" charset="-127"/>
              </a:rPr>
              <a:t>&lt;- </a:t>
            </a:r>
            <a:r>
              <a:rPr lang="en-US" altLang="ko-KR" sz="2000" dirty="0" err="1">
                <a:ea typeface="굴림" panose="020B0600000101010101" pitchFamily="50" charset="-127"/>
              </a:rPr>
              <a:t>seq</a:t>
            </a:r>
            <a:r>
              <a:rPr lang="en-US" altLang="ko-KR" sz="2000" dirty="0">
                <a:ea typeface="굴림" panose="020B0600000101010101" pitchFamily="50" charset="-127"/>
              </a:rPr>
              <a:t>(-1, 1, </a:t>
            </a:r>
            <a:r>
              <a:rPr lang="en-US" altLang="ko-KR" sz="2000" dirty="0" smtClean="0">
                <a:ea typeface="굴림" panose="020B0600000101010101" pitchFamily="50" charset="-127"/>
              </a:rPr>
              <a:t>length=10000)</a:t>
            </a:r>
            <a:endParaRPr lang="en-US" altLang="ko-KR" sz="2000" dirty="0">
              <a:ea typeface="굴림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ea typeface="굴림" panose="020B0600000101010101" pitchFamily="50" charset="-127"/>
              </a:rPr>
              <a:t>sum((1/</a:t>
            </a:r>
            <a:r>
              <a:rPr lang="en-US" altLang="ko-KR" sz="2000" dirty="0" err="1">
                <a:ea typeface="굴림" panose="020B0600000101010101" pitchFamily="50" charset="-127"/>
              </a:rPr>
              <a:t>sqrt</a:t>
            </a:r>
            <a:r>
              <a:rPr lang="en-US" altLang="ko-KR" sz="2000" dirty="0">
                <a:ea typeface="굴림" panose="020B0600000101010101" pitchFamily="50" charset="-127"/>
              </a:rPr>
              <a:t>(2*pi)*</a:t>
            </a:r>
            <a:r>
              <a:rPr lang="en-US" altLang="ko-KR" sz="2000" dirty="0" err="1">
                <a:ea typeface="굴림" panose="020B0600000101010101" pitchFamily="50" charset="-127"/>
              </a:rPr>
              <a:t>exp</a:t>
            </a:r>
            <a:r>
              <a:rPr lang="en-US" altLang="ko-KR" sz="2000" dirty="0">
                <a:ea typeface="굴림" panose="020B0600000101010101" pitchFamily="50" charset="-127"/>
              </a:rPr>
              <a:t>(-x^2/2))*</a:t>
            </a:r>
            <a:r>
              <a:rPr lang="en-US" altLang="ko-KR" sz="2000" dirty="0" smtClean="0">
                <a:ea typeface="굴림" panose="020B0600000101010101" pitchFamily="50" charset="-127"/>
              </a:rPr>
              <a:t>1/5000)</a:t>
            </a:r>
            <a:endParaRPr lang="ko-KR" altLang="en-US" dirty="0" smtClean="0">
              <a:ea typeface="굴림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제목 1"/>
              <p:cNvSpPr>
                <a:spLocks noGrp="1"/>
              </p:cNvSpPr>
              <p:nvPr>
                <p:ph type="title"/>
              </p:nvPr>
            </p:nvSpPr>
            <p:spPr>
              <a:xfrm>
                <a:off x="1303713" y="412459"/>
                <a:ext cx="10515600" cy="639427"/>
              </a:xfrm>
            </p:spPr>
            <p:txBody>
              <a:bodyPr>
                <a:normAutofit fontScale="90000"/>
              </a:bodyPr>
              <a:lstStyle/>
              <a:p>
                <a:pPr algn="l"/>
                <a:r>
                  <a:rPr lang="en-US" altLang="ko-KR" sz="2800" dirty="0" smtClean="0"/>
                  <a:t>Numerical integration of Normal distribution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altLang="ko-KR" sz="2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8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ko-KR" sz="2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  <m:e>
                        <m:r>
                          <a:rPr lang="en-US" altLang="ko-KR" sz="2800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  <m:d>
                          <m:dPr>
                            <m:ctrlPr>
                              <a:rPr lang="en-US" altLang="ko-KR" sz="28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8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altLang="ko-KR" sz="2800" b="1" i="1" smtClean="0">
                            <a:latin typeface="Cambria Math" panose="02040503050406030204" pitchFamily="18" charset="0"/>
                          </a:rPr>
                          <m:t>𝒅𝒙</m:t>
                        </m:r>
                      </m:e>
                    </m:nary>
                  </m:oMath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4" name="제목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303713" y="412459"/>
                <a:ext cx="10515600" cy="639427"/>
              </a:xfrm>
              <a:blipFill>
                <a:blip r:embed="rId2"/>
                <a:stretch>
                  <a:fillRect l="-986" b="-142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4687" y="3302682"/>
            <a:ext cx="4301072" cy="2867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739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_Education03">
  <a:themeElements>
    <a:clrScheme name="Education0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ducation03">
      <a:maj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Education03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hade val="100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sx="102000" sy="102000" algn="ct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3500" dist="25400" dir="5400000" sx="102000" sy="102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6600000"/>
            </a:lightRig>
          </a:scene3d>
          <a:sp3d contourW="12700" prstMaterial="dkEdge">
            <a:bevelT w="31750" h="19050" prst="softRound"/>
            <a:contourClr>
              <a:schemeClr val="phClr"/>
            </a:contourClr>
          </a:sp3d>
        </a:effectStyle>
        <a:effectStyle>
          <a:effectLst>
            <a:outerShdw blurRad="63500" dist="25400" dir="5400000" sx="102000" sy="102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6600000"/>
            </a:lightRig>
          </a:scene3d>
          <a:sp3d contourW="12700" prstMaterial="dkEdge">
            <a:bevelT w="69850" h="5715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50000"/>
              </a:schemeClr>
            </a:gs>
            <a:gs pos="64000">
              <a:schemeClr val="phClr">
                <a:tint val="100000"/>
                <a:shade val="85000"/>
                <a:satMod val="130000"/>
              </a:schemeClr>
            </a:gs>
            <a:gs pos="72000">
              <a:schemeClr val="phClr">
                <a:shade val="85000"/>
                <a:satMod val="13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90000"/>
                <a:satMod val="200000"/>
              </a:schemeClr>
            </a:gs>
            <a:gs pos="100000">
              <a:schemeClr val="phClr">
                <a:shade val="70000"/>
                <a:satMod val="150000"/>
              </a:schemeClr>
            </a:gs>
          </a:gsLst>
          <a:path path="circle">
            <a:fillToRect l="50000" t="10000" r="50000" b="9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메모 테마</Template>
  <TotalTime>3092</TotalTime>
  <Words>257</Words>
  <Application>Microsoft Office PowerPoint</Application>
  <PresentationFormat>와이드스크린</PresentationFormat>
  <Paragraphs>110</Paragraphs>
  <Slides>12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1" baseType="lpstr">
      <vt:lpstr>굴림</vt:lpstr>
      <vt:lpstr>맑은 고딕</vt:lpstr>
      <vt:lpstr>Arial</vt:lpstr>
      <vt:lpstr>Cambria Math</vt:lpstr>
      <vt:lpstr>Corbel</vt:lpstr>
      <vt:lpstr>Times New Roman</vt:lpstr>
      <vt:lpstr>Wingdings</vt:lpstr>
      <vt:lpstr>Wingdings 2</vt:lpstr>
      <vt:lpstr>New_Education03</vt:lpstr>
      <vt:lpstr>The standard normal distribution</vt:lpstr>
      <vt:lpstr> </vt:lpstr>
      <vt:lpstr> </vt:lpstr>
      <vt:lpstr> </vt:lpstr>
      <vt:lpstr>The standard normal distribution</vt:lpstr>
      <vt:lpstr> </vt:lpstr>
      <vt:lpstr>PowerPoint 프레젠테이션</vt:lpstr>
      <vt:lpstr>PowerPoint 프레젠테이션</vt:lpstr>
      <vt:lpstr>Numerical integration of Normal distribution ∫_(-1)^1▒f(x)dx</vt:lpstr>
      <vt:lpstr>Find</vt:lpstr>
      <vt:lpstr>Nonstandard normal distribution</vt:lpstr>
      <vt:lpstr>Percentiles of normal distribution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 and Descriptive Statistics</dc:title>
  <dc:creator>User</dc:creator>
  <cp:lastModifiedBy>Windows 사용자</cp:lastModifiedBy>
  <cp:revision>226</cp:revision>
  <dcterms:created xsi:type="dcterms:W3CDTF">2017-06-22T04:03:47Z</dcterms:created>
  <dcterms:modified xsi:type="dcterms:W3CDTF">2020-04-03T23:40:55Z</dcterms:modified>
</cp:coreProperties>
</file>