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00" r:id="rId2"/>
    <p:sldId id="402" r:id="rId3"/>
    <p:sldId id="403" r:id="rId4"/>
    <p:sldId id="439" r:id="rId5"/>
    <p:sldId id="404" r:id="rId6"/>
    <p:sldId id="40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B8DE8C-B99C-4150-9528-1641332C0F90}" type="slidenum">
              <a:rPr lang="en-US" altLang="ko-KR" sz="1200" smtClean="0"/>
              <a:pPr/>
              <a:t>5</a:t>
            </a:fld>
            <a:endParaRPr lang="en-US" altLang="ko-K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415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397995"/>
                <a:ext cx="9908490" cy="52568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900" b="0" dirty="0"/>
                  <a:t>Suppose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𝐵𝑖𝑛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9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900" dirty="0"/>
                  <a:t>.</a:t>
                </a:r>
                <a:r>
                  <a:rPr lang="en-US" altLang="ko-KR" sz="1900" b="0" dirty="0"/>
                  <a:t> Provided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altLang="ko-KR" sz="1900" b="0" i="1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19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900" b="0" i="1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1900" dirty="0"/>
                  <a:t>has approximately a normal distribution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90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altLang="ko-KR" sz="1900" b="0" i="1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1900" dirty="0"/>
                  <a:t>and </a:t>
                </a:r>
                <a14:m>
                  <m:oMath xmlns:m="http://schemas.openxmlformats.org/officeDocument/2006/math">
                    <m:r>
                      <a:rPr lang="ko-KR" altLang="el-G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1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np</m:t>
                        </m:r>
                        <m: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ko-KR" sz="1900" dirty="0"/>
                  <a:t> and</a:t>
                </a:r>
                <a:endParaRPr lang="en-US" altLang="ko-KR" sz="1900" b="0" i="1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</a:rPr>
                      <m:t>Binomial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Nomal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+0.5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+0.5−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900">
                                    <a:latin typeface="Cambria Math" panose="02040503050406030204" pitchFamily="18" charset="0"/>
                                  </a:rPr>
                                  <m:t>np</m:t>
                                </m:r>
                                <m:r>
                                  <a:rPr lang="en-US" altLang="ko-KR" sz="190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9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1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ko-KR" sz="19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=0, 1, ⋯,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900" b="0" dirty="0">
                  <a:ea typeface="Cambria Math" panose="02040503050406030204" pitchFamily="18" charset="0"/>
                </a:endParaRPr>
              </a:p>
              <a:p>
                <a:pPr marL="1431925" indent="-1431925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Example 4.20: Suppose 25% of all licensed drivers do not have insurance. </a:t>
                </a:r>
              </a:p>
              <a:p>
                <a:pPr marL="1431925" indent="-1431925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                              Let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900" dirty="0"/>
                  <a:t> be the number of uninsured drivers in a random sample of size 50. </a:t>
                </a:r>
              </a:p>
              <a:p>
                <a:pPr marL="1789113" indent="-1789113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Then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𝐵𝑖𝑛</m:t>
                    </m:r>
                    <m:r>
                      <a:rPr lang="en-US" altLang="ko-KR" sz="1900" i="1">
                        <a:latin typeface="Cambria Math" panose="02040503050406030204" pitchFamily="18" charset="0"/>
                      </a:rPr>
                      <m:t>(50, 0.25</m:t>
                    </m:r>
                    <m:r>
                      <a:rPr lang="en-US" altLang="ko-KR" sz="19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900" dirty="0"/>
                  <a:t>, </a:t>
                </a:r>
              </a:p>
              <a:p>
                <a:pPr marL="901700" indent="-901700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19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≤15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≤4</m:t>
                        </m:r>
                      </m:e>
                    </m:d>
                  </m:oMath>
                </a14:m>
                <a:r>
                  <a:rPr lang="en-US" altLang="ko-KR" sz="1900" i="1" dirty="0">
                    <a:ea typeface="Cambria Math" panose="02040503050406030204" pitchFamily="18" charset="0"/>
                  </a:rPr>
                  <a:t>	</a:t>
                </a:r>
              </a:p>
              <a:p>
                <a:pPr marL="1789113" indent="-1789113">
                  <a:lnSpc>
                    <a:spcPct val="114000"/>
                  </a:lnSpc>
                  <a:buNone/>
                </a:pPr>
                <a:r>
                  <a:rPr lang="en-US" altLang="ko-KR" sz="1900" dirty="0">
                    <a:ea typeface="Cambria Math" panose="02040503050406030204" pitchFamily="18" charset="0"/>
                  </a:rPr>
                  <a:t>		             </a:t>
                </a: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15.5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12.5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3.06</m:t>
                            </m:r>
                          </m:den>
                        </m:f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.5−12.5</m:t>
                            </m:r>
                          </m:num>
                          <m:den>
                            <m:r>
                              <a:rPr lang="en-US" altLang="ko-KR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3.06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900" dirty="0"/>
                  <a:t>=0.8320</a:t>
                </a:r>
              </a:p>
              <a:p>
                <a:pPr marL="1789113" indent="-1789113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&gt; diff(</a:t>
                </a:r>
                <a:r>
                  <a:rPr lang="en-US" altLang="ko-KR" sz="1900" dirty="0" err="1"/>
                  <a:t>pnorm</a:t>
                </a:r>
                <a:r>
                  <a:rPr lang="en-US" altLang="ko-KR" sz="1900" dirty="0"/>
                  <a:t>(c(4.5,15.5), 12.5, </a:t>
                </a:r>
                <a:r>
                  <a:rPr lang="en-US" altLang="ko-KR" sz="1900" dirty="0" err="1"/>
                  <a:t>sqrt</a:t>
                </a:r>
                <a:r>
                  <a:rPr lang="en-US" altLang="ko-KR" sz="1900" dirty="0"/>
                  <a:t>(50*0.25*0.75)))</a:t>
                </a:r>
              </a:p>
              <a:p>
                <a:pPr marL="1789113" indent="-1789113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[1] 0.8319162</a:t>
                </a:r>
              </a:p>
              <a:p>
                <a:pPr marL="1789113" indent="-1789113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&gt; sum(</a:t>
                </a:r>
                <a:r>
                  <a:rPr lang="en-US" altLang="ko-KR" sz="1900" dirty="0" err="1"/>
                  <a:t>dbinom</a:t>
                </a:r>
                <a:r>
                  <a:rPr lang="en-US" altLang="ko-KR" sz="1900" dirty="0"/>
                  <a:t>(5:15, 50, 0.25))</a:t>
                </a:r>
              </a:p>
              <a:p>
                <a:pPr marL="1789113" indent="-1789113">
                  <a:lnSpc>
                    <a:spcPct val="114000"/>
                  </a:lnSpc>
                  <a:buNone/>
                </a:pPr>
                <a:r>
                  <a:rPr lang="en-US" altLang="ko-KR" sz="1900" dirty="0"/>
                  <a:t>[1] 0.8348084</a:t>
                </a:r>
              </a:p>
              <a:p>
                <a:pPr marL="1789113" indent="-1789113">
                  <a:lnSpc>
                    <a:spcPct val="114000"/>
                  </a:lnSpc>
                  <a:buNone/>
                </a:pPr>
                <a:endParaRPr lang="en-US" altLang="ko-KR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397995"/>
                <a:ext cx="9908490" cy="5256806"/>
              </a:xfrm>
              <a:blipFill>
                <a:blip r:embed="rId2"/>
                <a:stretch>
                  <a:fillRect l="-554" t="-116" r="-738" b="-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5044" y="525494"/>
            <a:ext cx="10515600" cy="46859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Normal approximation to binomial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913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nav76345_04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125538"/>
            <a:ext cx="6169136" cy="408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43954" y="5589430"/>
                <a:ext cx="78947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dirty="0"/>
                  <a:t>Binomial : P(45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≤55)↔ </m:t>
                    </m:r>
                  </m:oMath>
                </a14:m>
                <a:r>
                  <a:rPr lang="en-US" altLang="ko-KR" sz="2200" dirty="0"/>
                  <a:t>Normal : P(44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≤55.5)</m:t>
                    </m:r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54" y="5589430"/>
                <a:ext cx="7894750" cy="430887"/>
              </a:xfrm>
              <a:prstGeom prst="rect">
                <a:avLst/>
              </a:prstGeom>
              <a:blipFill>
                <a:blip r:embed="rId3"/>
                <a:stretch>
                  <a:fillRect l="-1004" t="-9859" b="-26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9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304364"/>
                <a:ext cx="10515600" cy="46392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For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200" dirty="0"/>
                  <a:t>, the Gamma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is defined by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Property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l-GR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2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−1)!, </m:t>
                    </m:r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A continuous random variable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is said to have a </a:t>
                </a:r>
                <a:r>
                  <a:rPr lang="en-US" altLang="ko-KR" sz="2200" dirty="0">
                    <a:solidFill>
                      <a:srgbClr val="00B0F0"/>
                    </a:solidFill>
                    <a:latin typeface="+mn-ea"/>
                  </a:rPr>
                  <a:t>gamma distribution </a:t>
                </a:r>
                <a:r>
                  <a:rPr lang="en-US" altLang="ko-KR" sz="2200" dirty="0">
                    <a:latin typeface="+mn-ea"/>
                  </a:rPr>
                  <a:t>if the pdf of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ko-KR" altLang="en-US" sz="2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l-GR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2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ko-KR" alt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. The standard gamma distribution has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304364"/>
                <a:ext cx="10515600" cy="4639236"/>
              </a:xfrm>
              <a:blipFill>
                <a:blip r:embed="rId2"/>
                <a:stretch>
                  <a:fillRect l="-754" t="-657" r="-348" b="-15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905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Gamma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257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487244"/>
                <a:ext cx="10515600" cy="47805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l-GR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200" dirty="0">
                    <a:latin typeface="+mn-ea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𝑢𝑑𝑣</m:t>
                        </m:r>
                      </m:e>
                    </m:nary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      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−1)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As the bounds go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we find that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hence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𝑑𝑥</m:t>
                    </m:r>
                    <m:r>
                      <m:rPr>
                        <m:nor/>
                      </m:rPr>
                      <a:rPr lang="en-US" altLang="ko-KR" sz="2200" dirty="0"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b="0" i="0" dirty="0" smtClean="0">
                        <a:latin typeface="+mn-ea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𝑑𝑥</m:t>
                    </m:r>
                    <m:r>
                      <m:rPr>
                        <m:nor/>
                      </m:rPr>
                      <a:rPr lang="en-US" altLang="ko-KR" sz="2200" dirty="0">
                        <a:latin typeface="+mn-ea"/>
                      </a:rPr>
                      <m:t> 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𝑑𝑥</m:t>
                    </m:r>
                    <m:r>
                      <m:rPr>
                        <m:nor/>
                      </m:rPr>
                      <a:rPr lang="en-US" altLang="ko-KR" sz="2200" dirty="0">
                        <a:latin typeface="+mn-ea"/>
                      </a:rPr>
                      <m:t> 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487244"/>
                <a:ext cx="10515600" cy="4780552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905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Gamma function**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959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Gamma density curves</a:t>
            </a:r>
          </a:p>
        </p:txBody>
      </p:sp>
      <p:pic>
        <p:nvPicPr>
          <p:cNvPr id="60419" name="Picture 3" descr="d:\Shared PC\1 POWERPOINT JOBS\Devore 6e\chap04\ch04D_Page_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4" y="230189"/>
            <a:ext cx="9121775" cy="639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81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45777" y="1764404"/>
                <a:ext cx="10515600" cy="41985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Suppose the survival time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in weeks of a randomly selected male mouse exposed to 240 </a:t>
                </a:r>
                <a:r>
                  <a:rPr lang="en-US" altLang="ko-KR" sz="2200" dirty="0" err="1"/>
                  <a:t>rads</a:t>
                </a:r>
                <a:r>
                  <a:rPr lang="en-US" altLang="ko-KR" sz="2200" dirty="0"/>
                  <a:t> of gamma radiation has a gamma distribution with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>
                    <a:latin typeface="+mn-ea"/>
                  </a:rPr>
                  <a:t>and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What is the probability that a mouse survives between 60 and 120 weeks?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≤120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≤60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=0.496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&gt; diff(</a:t>
                </a:r>
                <a:r>
                  <a:rPr lang="en-US" altLang="ko-KR" sz="2200" dirty="0" err="1">
                    <a:latin typeface="+mn-ea"/>
                  </a:rPr>
                  <a:t>pgamma</a:t>
                </a:r>
                <a:r>
                  <a:rPr lang="en-US" altLang="ko-KR" sz="2200" dirty="0">
                    <a:latin typeface="+mn-ea"/>
                  </a:rPr>
                  <a:t>(c(60, 120), shape=8, scale=15))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[1] 0.4959056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latin typeface="+mn-ea"/>
                  </a:rPr>
                  <a:t>By Equation Calculator 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60</m:t>
                          </m:r>
                        </m:sub>
                        <m:sup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sup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8−1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/15</m:t>
                              </m:r>
                            </m:sup>
                          </m:sSup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2499.36409</m:t>
                          </m:r>
                        </m:num>
                        <m:den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2200" dirty="0">
                          <a:latin typeface="+mn-ea"/>
                        </a:rPr>
                        <m:t>0.4959056</m:t>
                      </m:r>
                    </m:oMath>
                  </m:oMathPara>
                </a14:m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777" y="1764404"/>
                <a:ext cx="10515600" cy="4198514"/>
              </a:xfrm>
              <a:blipFill>
                <a:blip r:embed="rId2"/>
                <a:stretch>
                  <a:fillRect l="-754" t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5777" y="373591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Probabilities from the gamma distribution : Example 4.21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819835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3107</TotalTime>
  <Words>500</Words>
  <Application>Microsoft Office PowerPoint</Application>
  <PresentationFormat>와이드스크린</PresentationFormat>
  <Paragraphs>41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Normal approximation to binomial</vt:lpstr>
      <vt:lpstr>PowerPoint 프레젠테이션</vt:lpstr>
      <vt:lpstr>The Gamma distribution</vt:lpstr>
      <vt:lpstr>The Gamma function**</vt:lpstr>
      <vt:lpstr>Gamma density curves</vt:lpstr>
      <vt:lpstr>Probabilities from the gamma distribution : Example 4.21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227</cp:revision>
  <dcterms:created xsi:type="dcterms:W3CDTF">2017-06-22T04:03:47Z</dcterms:created>
  <dcterms:modified xsi:type="dcterms:W3CDTF">2022-03-20T15:08:43Z</dcterms:modified>
</cp:coreProperties>
</file>