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407" r:id="rId2"/>
    <p:sldId id="408" r:id="rId3"/>
    <p:sldId id="409" r:id="rId4"/>
    <p:sldId id="410" r:id="rId5"/>
    <p:sldId id="440" r:id="rId6"/>
    <p:sldId id="441" r:id="rId7"/>
    <p:sldId id="42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4424D6-C629-4491-B928-09E5FE2153C1}" type="slidenum">
              <a:rPr lang="en-US" altLang="ko-KR" sz="1200" smtClean="0"/>
              <a:pPr/>
              <a:t>2</a:t>
            </a:fld>
            <a:endParaRPr lang="en-US" altLang="ko-KR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6965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1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286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3220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45777" y="1635616"/>
                <a:ext cx="10515600" cy="49851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A gamma distribution with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2200" dirty="0" smtClean="0"/>
                  <a:t> and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altLang="ko-KR" sz="2200" dirty="0" smtClean="0"/>
                  <a:t>  is called an </a:t>
                </a:r>
                <a:r>
                  <a:rPr lang="en-US" altLang="ko-KR" sz="2200" dirty="0" smtClean="0">
                    <a:solidFill>
                      <a:srgbClr val="00B0F0"/>
                    </a:solidFill>
                  </a:rPr>
                  <a:t>exponential distribution </a:t>
                </a:r>
                <a:r>
                  <a:rPr lang="en-US" altLang="ko-KR" sz="2200" dirty="0" smtClean="0"/>
                  <a:t>with parameter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200" dirty="0" smtClean="0"/>
                  <a:t>. The exponential distribution pdf is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200" dirty="0" smtClean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latin typeface="+mn-ea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>
                    <a:latin typeface="+mn-ea"/>
                  </a:rPr>
                  <a:t> is an exponential random variable with parameter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>
                    <a:latin typeface="+mn-ea"/>
                  </a:rPr>
                  <a:t>, then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(=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 smtClean="0">
                    <a:latin typeface="+mn-ea"/>
                  </a:rPr>
                  <a:t> </a:t>
                </a:r>
                <a:r>
                  <a:rPr lang="en-US" altLang="ko-KR" sz="2200" dirty="0" smtClean="0">
                    <a:latin typeface="+mn-ea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(=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latin typeface="+mn-ea"/>
                  </a:rPr>
                  <a:t>The exponential pdf is easily integrated to obtain the </a:t>
                </a:r>
                <a:r>
                  <a:rPr lang="en-US" altLang="ko-KR" sz="2200" dirty="0" err="1" smtClean="0">
                    <a:latin typeface="+mn-ea"/>
                  </a:rPr>
                  <a:t>cdf</a:t>
                </a:r>
                <a:r>
                  <a:rPr lang="en-US" altLang="ko-KR" sz="2200" dirty="0" smtClean="0">
                    <a:latin typeface="+mn-ea"/>
                  </a:rPr>
                  <a:t>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200" dirty="0" smtClean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2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7" y="1635616"/>
                <a:ext cx="10515600" cy="4985103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5777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The exponential distribution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039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Exponential density curves</a:t>
            </a:r>
          </a:p>
        </p:txBody>
      </p:sp>
      <p:pic>
        <p:nvPicPr>
          <p:cNvPr id="66563" name="Picture 3" descr="d:\Shared PC\1 POWERPOINT JOBS\Devore 6e\chap04\ch04D_Page_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50" y="384736"/>
            <a:ext cx="8779734" cy="615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85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45777" y="1635616"/>
                <a:ext cx="10515600" cy="430798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be a continuous random variable with an exponential density function with parameter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Integrating by parts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dv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200" dirty="0" smtClean="0"/>
                  <a:t> so that </a:t>
                </a: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2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, we find </a:t>
                </a:r>
                <a:endParaRPr lang="en-US" altLang="ko-KR" sz="220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    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2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  <m:m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  <m:m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altLang="ko-KR" sz="2200" dirty="0" smtClean="0">
                    <a:latin typeface="+mn-ea"/>
                  </a:rPr>
                  <a:t>	</a:t>
                </a:r>
                <a:endParaRPr lang="en-US" altLang="ko-KR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7" y="1635616"/>
                <a:ext cx="10515600" cy="4307983"/>
              </a:xfrm>
              <a:blipFill>
                <a:blip r:embed="rId2"/>
                <a:stretch>
                  <a:fillRect l="-754" t="-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5777" y="382059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Expected value of an exponential random variable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072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45777" y="1635616"/>
                <a:ext cx="10515600" cy="43079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Integrating by parts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dv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200" dirty="0" smtClean="0"/>
                  <a:t> so that </a:t>
                </a: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𝑥𝑑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2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, we find </a:t>
                </a:r>
                <a:endParaRPr lang="en-US" altLang="ko-KR" sz="220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sz="2200" b="0" i="1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      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d>
                      <m:dPr>
                        <m:begChr m:val=""/>
                        <m:endChr m:val="|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  <m:m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        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200" dirty="0" smtClean="0"/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So,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200" dirty="0" smtClean="0"/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7" y="1635616"/>
                <a:ext cx="10515600" cy="4307983"/>
              </a:xfrm>
              <a:blipFill rotWithShape="0">
                <a:blip r:embed="rId2"/>
                <a:stretch>
                  <a:fillRect l="-754" t="-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5777" y="373592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Variance of an exponential random variable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56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1"/>
                <a:ext cx="10813143" cy="50666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𝑡𝑥</m:t>
                            </m:r>
                          </m:sup>
                        </m:sSup>
                      </m:e>
                    </m:nary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sz="2200" dirty="0"/>
                  <a:t>  </a:t>
                </a:r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sz="2200" dirty="0" smtClean="0"/>
                  <a:t>   	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2200" dirty="0" smtClean="0"/>
                  <a:t>    </a:t>
                </a:r>
                <a:r>
                  <a:rPr lang="en-US" altLang="ko-KR" sz="2200" dirty="0" smtClean="0"/>
                  <a:t>for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ko-KR" alt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 </a:t>
                </a:r>
                <a:endParaRPr lang="en-US" altLang="ko-KR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200" dirty="0" smtClean="0"/>
                  <a:t>   </a:t>
                </a: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altLang="ko-KR" sz="22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sz="2200" dirty="0"/>
              </a:p>
              <a:p>
                <a:pPr marL="0" indent="0">
                  <a:buNone/>
                </a:pPr>
                <a:endParaRPr lang="ko-KR" altLang="en-US" sz="22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1"/>
                <a:ext cx="10813143" cy="5066606"/>
              </a:xfrm>
              <a:blipFill>
                <a:blip r:embed="rId2"/>
                <a:stretch>
                  <a:fillRect l="-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1" y="193730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The Moment Generating Function of the </a:t>
            </a:r>
            <a:r>
              <a:rPr lang="en-US" altLang="ko-KR" sz="2800" dirty="0" smtClean="0"/>
              <a:t>Exponential </a:t>
            </a:r>
            <a:r>
              <a:rPr lang="en-US" altLang="ko-KR" sz="2800" dirty="0" smtClean="0"/>
              <a:t>Distribution**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403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43784" y="1466214"/>
                <a:ext cx="10813143" cy="495050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𝑡𝑥</m:t>
                            </m:r>
                          </m:sup>
                        </m:sSup>
                      </m:e>
                    </m:nary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sz="2200" dirty="0"/>
                  <a:t>  </a:t>
                </a: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/>
                  <a:t>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sz="2200" dirty="0"/>
                  <a:t>   </a:t>
                </a:r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Let’s use the change of variable technique with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2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200" dirty="0"/>
                  <a:t> </a:t>
                </a:r>
                <a:endParaRPr lang="en-US" altLang="ko-KR" sz="2200" dirty="0" smtClean="0"/>
              </a:p>
              <a:p>
                <a:pPr marL="0" indent="0">
                  <a:buNone/>
                  <a:tabLst>
                    <a:tab pos="16144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2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ko-KR" altLang="en-US" sz="2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ko-KR" sz="2200" dirty="0"/>
                        <m:t>   </m:t>
                      </m:r>
                    </m:oMath>
                  </m:oMathPara>
                </a14:m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m:rPr>
                        <m:nor/>
                      </m:rPr>
                      <a:rPr lang="en-US" altLang="ko-KR" sz="2200" dirty="0"/>
                      <m:t>   </m:t>
                    </m:r>
                    <m:r>
                      <m:rPr>
                        <m:nor/>
                      </m:rPr>
                      <a:rPr lang="en-US" altLang="ko-KR" sz="2200" b="0" i="0" dirty="0" smtClean="0"/>
                      <m:t> </m:t>
                    </m:r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m:rPr>
                        <m:nor/>
                      </m:rPr>
                      <a:rPr lang="en-US" altLang="ko-KR" sz="2200" dirty="0"/>
                      <m:t> </m:t>
                    </m:r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200" dirty="0" smtClean="0"/>
                  <a:t>     for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ko-KR" altLang="en-US" sz="22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784" y="1466214"/>
                <a:ext cx="10813143" cy="4950507"/>
              </a:xfrm>
              <a:blipFill>
                <a:blip r:embed="rId2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759229" y="202276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The Moment Generating Function of the </a:t>
            </a:r>
            <a:r>
              <a:rPr lang="en-US" altLang="ko-KR" sz="2800" smtClean="0"/>
              <a:t>Gamma Distribution**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400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45777" y="1397995"/>
                <a:ext cx="9460581" cy="525680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Suppose that calls are received at a 24-hour “suicide hotline” according to a  Poisson process with rate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=0.5 </m:t>
                    </m:r>
                  </m:oMath>
                </a14:m>
                <a:r>
                  <a:rPr lang="en-US" altLang="ko-KR" sz="2200" dirty="0" smtClean="0"/>
                  <a:t>call per day. </a:t>
                </a:r>
                <a:r>
                  <a:rPr lang="en-US" altLang="ko-KR" sz="22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l-GR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l-GR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Then the number of days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between successive calls has an exponential distribution with parameter value 0.5.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So the probability that more than 2 days elapse between calls is</a:t>
                </a:r>
              </a:p>
              <a:p>
                <a:pPr marL="901700" indent="-90170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&gt;2</m:t>
                        </m:r>
                      </m:e>
                    </m:d>
                    <m:r>
                      <a:rPr lang="en-US" altLang="ko-KR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2;0.5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2200" i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=0.36</m:t>
                    </m:r>
                  </m:oMath>
                </a14:m>
                <a:endParaRPr lang="en-US" altLang="ko-KR" sz="2200" b="0" dirty="0" smtClean="0"/>
              </a:p>
              <a:p>
                <a:pPr marL="901700" indent="-901700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The expected time between successive calls is 1/0.5=2 days.</a:t>
                </a:r>
              </a:p>
              <a:p>
                <a:pPr marL="901700" indent="-901700">
                  <a:lnSpc>
                    <a:spcPct val="114000"/>
                  </a:lnSpc>
                  <a:buNone/>
                </a:pPr>
                <a:endParaRPr lang="en-US" altLang="ko-KR" sz="2200" dirty="0">
                  <a:ea typeface="Cambria Math" panose="02040503050406030204" pitchFamily="18" charset="0"/>
                </a:endParaRPr>
              </a:p>
              <a:p>
                <a:pPr marL="901700" indent="-901700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&gt; 1-pexp(2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, 0.5)</a:t>
                </a:r>
              </a:p>
              <a:p>
                <a:pPr marL="1789113" indent="-1789113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[1] 0.3678794 </a:t>
                </a:r>
                <a:endParaRPr lang="en-US" altLang="ko-KR" sz="22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7" y="1397995"/>
                <a:ext cx="9460581" cy="5256806"/>
              </a:xfrm>
              <a:blipFill>
                <a:blip r:embed="rId2"/>
                <a:stretch>
                  <a:fillRect l="-838" t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45777" y="373592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4.22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26891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3106</TotalTime>
  <Words>114</Words>
  <Application>Microsoft Office PowerPoint</Application>
  <PresentationFormat>와이드스크린</PresentationFormat>
  <Paragraphs>56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맑은 고딕</vt:lpstr>
      <vt:lpstr>Arial</vt:lpstr>
      <vt:lpstr>Cambria Math</vt:lpstr>
      <vt:lpstr>Corbel</vt:lpstr>
      <vt:lpstr>Times New Roman</vt:lpstr>
      <vt:lpstr>Wingdings</vt:lpstr>
      <vt:lpstr>Wingdings 2</vt:lpstr>
      <vt:lpstr>New_Education03</vt:lpstr>
      <vt:lpstr>The exponential distribution</vt:lpstr>
      <vt:lpstr>Exponential density curves</vt:lpstr>
      <vt:lpstr>Expected value of an exponential random variable</vt:lpstr>
      <vt:lpstr>Variance of an exponential random variable</vt:lpstr>
      <vt:lpstr>The Moment Generating Function of the Exponential Distribution**</vt:lpstr>
      <vt:lpstr>The Moment Generating Function of the Gamma Distribution**</vt:lpstr>
      <vt:lpstr>Example 4.22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231</cp:revision>
  <dcterms:created xsi:type="dcterms:W3CDTF">2017-06-22T04:03:47Z</dcterms:created>
  <dcterms:modified xsi:type="dcterms:W3CDTF">2020-04-06T12:36:35Z</dcterms:modified>
</cp:coreProperties>
</file>