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5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1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6667" y="2291419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Chapter 5 – Joint Probability Distributions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Jointly Distributed Random Variables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Expected Values, covariance and correlation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Statistics and their distributions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Distribution of the Sample Mean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The Distribution of Linear Combinations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04332" y="1333144"/>
                <a:ext cx="10879667" cy="52129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be two discrete </a:t>
                </a:r>
                <a:r>
                  <a:rPr lang="en-US" altLang="ko-KR" sz="2200" dirty="0" err="1"/>
                  <a:t>rv’s</a:t>
                </a:r>
                <a:r>
                  <a:rPr lang="en-US" altLang="ko-KR" sz="2200" dirty="0"/>
                  <a:t> defined 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the sample space for an experiment.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Their joint probability mass function is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	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marginal probability mass functions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are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200" dirty="0"/>
                  <a:t>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200" dirty="0"/>
              </a:p>
              <a:p>
                <a:pPr marL="1254125" indent="-1254125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sz="22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ko-KR" sz="22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=0.2+0.1+0.2=0.5</m:t>
                    </m:r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332" y="1333144"/>
                <a:ext cx="10879667" cy="5212935"/>
              </a:xfrm>
              <a:blipFill>
                <a:blip r:embed="rId3"/>
                <a:stretch>
                  <a:fillRect l="-728" t="-351" r="-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Joint Probability Mass Function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999"/>
              </p:ext>
            </p:extLst>
          </p:nvPr>
        </p:nvGraphicFramePr>
        <p:xfrm>
          <a:off x="1587294" y="4815839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602"/>
                <a:ext cx="10515600" cy="51772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A large insurance agency services a number of customers who purchase both a homeowner’s policy and an automobile policy.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A deductible amount 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                 For an automobile policy   : $100 and $250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                 For a homeowner’s policy :  0, $100, and $200.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Suppose an individual is selected at random from the agency’s files. Let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the deductible amount on the automobile policy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the deductible amount on the homeowner’s policy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Possible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: 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100,0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100,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en-US" altLang="ko-KR" sz="2200" dirty="0"/>
                  <a:t>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100,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en-US" altLang="ko-KR" sz="2200" dirty="0"/>
                  <a:t>, 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altLang="ko-KR" sz="2200" dirty="0"/>
                  <a:t>, 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250,100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, and 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250,200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The joint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specifies the probability associated with each one of these pairs, with any other pair having probability zero.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602"/>
                <a:ext cx="10515600" cy="517729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3300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Discrete Random Variables – Example 5.1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1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3202"/>
                <a:ext cx="10515600" cy="53527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Suppose the joint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is given in the joint probability table: p(</a:t>
                </a:r>
                <a:r>
                  <a:rPr lang="en-US" altLang="ko-KR" sz="2200" dirty="0" err="1"/>
                  <a:t>x,y</a:t>
                </a:r>
                <a:r>
                  <a:rPr lang="en-US" altLang="ko-KR" sz="2200"/>
                  <a:t>)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100,100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=100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</m:oMath>
                </a14:m>
                <a:r>
                  <a:rPr lang="en-US" altLang="ko-KR" sz="22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$100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deductible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both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policy</m:t>
                        </m:r>
                      </m:e>
                    </m:d>
                  </m:oMath>
                </a14:m>
                <a:r>
                  <a:rPr lang="en-US" altLang="ko-KR" sz="22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altLang="ko-KR" sz="2200" b="0" dirty="0"/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probability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ko-KR" sz="2200" b="0" dirty="0"/>
                  <a:t> is computed by summing probabilities of all 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b="0" dirty="0"/>
                  <a:t> pairs for which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100, 100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0, 100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100, 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3202"/>
                <a:ext cx="10515600" cy="5352714"/>
              </a:xfrm>
              <a:blipFill>
                <a:blip r:embed="rId2"/>
                <a:stretch>
                  <a:fillRect l="-754" t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4033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Discrete Random Variables - Examples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180"/>
              </p:ext>
            </p:extLst>
          </p:nvPr>
        </p:nvGraphicFramePr>
        <p:xfrm>
          <a:off x="1912035" y="1853841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3948157" y="1871529"/>
            <a:ext cx="0" cy="350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135"/>
                <a:ext cx="10515600" cy="535271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possible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values are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=250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so computing row totals in the joint probability table yields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100, 0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0, 100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=0.50</m:t>
                    </m:r>
                  </m:oMath>
                </a14:m>
                <a:r>
                  <a:rPr lang="en-US" altLang="ko-KR" sz="2200" dirty="0"/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and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0, 100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0, 200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=0.50</m:t>
                    </m:r>
                  </m:oMath>
                </a14:m>
                <a:r>
                  <a:rPr lang="en-US" altLang="ko-KR" sz="2200" dirty="0"/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marginal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is 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=100, 200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and the marginal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of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 is 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0, 100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.50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=200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𝑜𝑡h𝑒𝑟𝑤𝑖𝑠𝑒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200" dirty="0"/>
                  <a:t>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135"/>
                <a:ext cx="10515600" cy="5352714"/>
              </a:xfrm>
              <a:blipFill>
                <a:blip r:embed="rId2"/>
                <a:stretch>
                  <a:fillRect l="-754" t="-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Discrete Random Variables - Examples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217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015"/>
                <a:ext cx="10515600" cy="53527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269875" indent="-269875"/>
                <a:endParaRPr lang="en-US" altLang="ko-KR" sz="2000" dirty="0"/>
              </a:p>
              <a:p>
                <a:pPr marL="269875" indent="-269875"/>
                <a:r>
                  <a:rPr lang="en-US" altLang="ko-KR" sz="2000" dirty="0"/>
                  <a:t>The expected value of a function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sz="2000" dirty="0"/>
                  <a:t>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altLang="ko-KR" sz="2000" dirty="0"/>
                  <a:t>is given by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2000" b="0" dirty="0"/>
                  <a:t>	</a:t>
                </a:r>
                <a:r>
                  <a:rPr lang="en-US" altLang="ko-KR" sz="2000" b="0" dirty="0" err="1"/>
                  <a:t>cf</a:t>
                </a:r>
                <a:r>
                  <a:rPr lang="en-US" altLang="ko-KR" sz="2000" b="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100, 100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100, 200</m:t>
                        </m:r>
                      </m:e>
                    </m:d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+250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250, 100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+250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250, 200</m:t>
                        </m:r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0.2+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+250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+250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	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0+10+20+12.5+37.5+75=175 </m:t>
                    </m:r>
                  </m:oMath>
                </a14:m>
                <a:r>
                  <a:rPr lang="en-US" altLang="ko-KR" sz="2000" dirty="0"/>
                  <a:t> 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e>
                    </m:d>
                  </m:oMath>
                </a14:m>
                <a:r>
                  <a:rPr lang="en-US" altLang="ko-KR" sz="2000" dirty="0"/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250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0.5=175</m:t>
                    </m:r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015"/>
                <a:ext cx="10515600" cy="5352714"/>
              </a:xfrm>
              <a:blipFill>
                <a:blip r:embed="rId7"/>
                <a:stretch>
                  <a:fillRect l="-174" b="-2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4033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Discrete Random Variables - Examples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97711"/>
              </p:ext>
            </p:extLst>
          </p:nvPr>
        </p:nvGraphicFramePr>
        <p:xfrm>
          <a:off x="1698391" y="1403202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3948157" y="1871529"/>
            <a:ext cx="0" cy="350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239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5306</TotalTime>
  <Words>584</Words>
  <Application>Microsoft Office PowerPoint</Application>
  <PresentationFormat>와이드스크린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Chapter 5 – Joint Probability Distributions</vt:lpstr>
      <vt:lpstr>Outline</vt:lpstr>
      <vt:lpstr>Joint Probability Mass Function</vt:lpstr>
      <vt:lpstr>Two Discrete Random Variables – Example 5.1</vt:lpstr>
      <vt:lpstr>Two Discrete Random Variables - Examples</vt:lpstr>
      <vt:lpstr>Two Discrete Random Variables - Examples</vt:lpstr>
      <vt:lpstr>Two Discrete Random Variables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286</cp:revision>
  <dcterms:created xsi:type="dcterms:W3CDTF">2017-06-22T04:03:47Z</dcterms:created>
  <dcterms:modified xsi:type="dcterms:W3CDTF">2022-03-27T15:20:31Z</dcterms:modified>
</cp:coreProperties>
</file>