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67" r:id="rId3"/>
    <p:sldId id="310" r:id="rId4"/>
    <p:sldId id="268" r:id="rId5"/>
    <p:sldId id="269" r:id="rId6"/>
    <p:sldId id="308" r:id="rId7"/>
    <p:sldId id="3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194"/>
                <a:ext cx="10515600" cy="438907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Discrete random variables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 said to be independent if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Continuous random variables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 said to be independent if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If these conditions don’t hold then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 said to be dependent.</a:t>
                </a:r>
              </a:p>
              <a:p>
                <a:pPr>
                  <a:lnSpc>
                    <a:spcPct val="114000"/>
                  </a:lnSpc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194"/>
                <a:ext cx="10515600" cy="4389072"/>
              </a:xfrm>
              <a:blipFill rotWithShape="0">
                <a:blip r:embed="rId2"/>
                <a:stretch>
                  <a:fillRect l="-696"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Independent Random Variables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55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2774"/>
                <a:ext cx="10515600" cy="49694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In the insurance situation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100,100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are not independent.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Independence of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two random variables is most useful when the description of the experiment under study suggests that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have no effect on one another.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Then once the marginal </a:t>
                </a:r>
                <a:r>
                  <a:rPr lang="en-US" altLang="ko-KR" sz="2200" dirty="0" err="1"/>
                  <a:t>pmfs</a:t>
                </a:r>
                <a:r>
                  <a:rPr lang="en-US" altLang="ko-KR" sz="2200" dirty="0"/>
                  <a:t> or pdfs have been specified, the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or pdf is simply the product of the two marginal functions. It follows that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ko-KR" altLang="en-US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proof)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			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2774"/>
                <a:ext cx="10515600" cy="4969411"/>
              </a:xfrm>
              <a:blipFill>
                <a:blip r:embed="rId2"/>
                <a:stretch>
                  <a:fillRect l="-754" t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7901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Continuous Random Variables - Examples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6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202"/>
                <a:ext cx="10515600" cy="5352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Suppose the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is given in the joint probability table: p(</a:t>
                </a:r>
                <a:r>
                  <a:rPr lang="en-US" altLang="ko-KR" sz="2200" dirty="0" err="1"/>
                  <a:t>x,y</a:t>
                </a:r>
                <a:r>
                  <a:rPr lang="en-US" altLang="ko-KR" sz="2200"/>
                  <a:t>)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100,100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=100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$100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deductible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both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policy</m:t>
                        </m:r>
                      </m:e>
                    </m:d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altLang="ko-KR" sz="2200" b="0" dirty="0"/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probability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ko-KR" sz="2200" b="0" dirty="0"/>
                  <a:t> is computed by summing probabilities of all 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b="0" dirty="0"/>
                  <a:t> pairs for which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100, 100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0, 100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100, 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202"/>
                <a:ext cx="10515600" cy="5352714"/>
              </a:xfrm>
              <a:blipFill>
                <a:blip r:embed="rId2"/>
                <a:stretch>
                  <a:fillRect l="-754" t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4033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- Examples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12035" y="1853841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2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3019" y="1413575"/>
                <a:ext cx="10515600" cy="52008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200" dirty="0"/>
                  <a:t>You have two lightbulbs for a particular lamp.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the lifetime of the first bulb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200" dirty="0"/>
                  <a:t>the lifetime of the second bulb (both in 1000s of hours).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2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are independent and that each has an exponential distribution with parameter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ko-KR" sz="2200" b="0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What is the joint pdf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sz="2200" b="0" dirty="0"/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What is the probability that each bulb last at most 1000 hours (i.e.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2200" dirty="0"/>
                  <a:t>)?</a:t>
                </a:r>
              </a:p>
              <a:p>
                <a:pPr marL="457200" indent="-4572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en-US" altLang="ko-KR" sz="2200" dirty="0"/>
                  <a:t>What is the probability that the total lifetime of the two bulbs is at most 2? </a:t>
                </a:r>
              </a:p>
              <a:p>
                <a:pPr marL="358775" indent="0">
                  <a:lnSpc>
                    <a:spcPct val="110000"/>
                  </a:lnSpc>
                  <a:buNone/>
                </a:pPr>
                <a:r>
                  <a:rPr lang="en-US" altLang="ko-KR" sz="2200" dirty="0"/>
                  <a:t>[Hint: Draw a picture of the region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before integrating.]</a:t>
                </a:r>
              </a:p>
              <a:p>
                <a:pPr marL="444500" indent="-444500">
                  <a:lnSpc>
                    <a:spcPct val="110000"/>
                  </a:lnSpc>
                  <a:buFont typeface="+mj-ea"/>
                  <a:buAutoNum type="circleNumDbPlain" startAt="4"/>
                  <a:tabLst>
                    <a:tab pos="444500" algn="l"/>
                  </a:tabLst>
                </a:pPr>
                <a:r>
                  <a:rPr lang="en-US" altLang="ko-KR" sz="2200" dirty="0"/>
                  <a:t>What is the probability that the total lifetime of the two bulbs is larger than 1 and less than  2? </a:t>
                </a:r>
              </a:p>
              <a:p>
                <a:pPr marL="358775" indent="0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3019" y="1413575"/>
                <a:ext cx="10515600" cy="5200870"/>
              </a:xfrm>
              <a:blipFill>
                <a:blip r:embed="rId2"/>
                <a:stretch>
                  <a:fillRect l="-754" t="-586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3019" y="463863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Exercise 5.1 #19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23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97466" y="1370289"/>
                <a:ext cx="10541000" cy="49289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The joint pdf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	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	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	                     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/>
                  <a:t>=0.3996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nary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000" b="0" dirty="0"/>
              </a:p>
              <a:p>
                <a:pPr>
                  <a:lnSpc>
                    <a:spcPct val="114000"/>
                  </a:lnSpc>
                </a:pPr>
                <a:endParaRPr lang="ko-KR" altLang="en-US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7466" y="1370289"/>
                <a:ext cx="10541000" cy="4928911"/>
              </a:xfrm>
              <a:blipFill>
                <a:blip r:embed="rId2"/>
                <a:stretch>
                  <a:fillRect l="-174" t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1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466" y="1370289"/>
            <a:ext cx="10541000" cy="492891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endParaRPr lang="ko-KR" altLang="en-US" sz="2000" dirty="0"/>
          </a:p>
          <a:p>
            <a:pPr marL="0" indent="0">
              <a:lnSpc>
                <a:spcPct val="114000"/>
              </a:lnSpc>
              <a:buNone/>
            </a:pPr>
            <a:endParaRPr lang="ko-KR" altLang="en-US" sz="22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016097" y="5956418"/>
            <a:ext cx="3307223" cy="2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97211" y="4324172"/>
            <a:ext cx="34183" cy="23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357929" y="4512179"/>
            <a:ext cx="1862983" cy="164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87626" y="6178609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0019" y="4580197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10301" y="5458406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x+y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165468" y="5418965"/>
            <a:ext cx="200826" cy="24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631394" y="6299200"/>
            <a:ext cx="34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357929" y="5597495"/>
            <a:ext cx="0" cy="3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312699" y="1730720"/>
                <a:ext cx="9297824" cy="2967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   	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        </m:t>
                          </m:r>
                        </m:e>
                      </m:mr>
                    </m:m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−(2−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=0.594</m:t>
                    </m:r>
                  </m:oMath>
                </a14:m>
                <a:r>
                  <a:rPr lang="en-US" altLang="ko-KR" sz="2000" dirty="0"/>
                  <a:t>	</a:t>
                </a:r>
                <a:endParaRPr lang="ko-KR" altLang="en-US" sz="2000" dirty="0"/>
              </a:p>
              <a:p>
                <a:pPr>
                  <a:lnSpc>
                    <a:spcPct val="114000"/>
                  </a:lnSpc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99" y="1730720"/>
                <a:ext cx="9297824" cy="2967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8067230" y="5153114"/>
            <a:ext cx="25637" cy="82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94552" y="5890923"/>
            <a:ext cx="3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2109" y="4977014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2-x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7614302" y="5136023"/>
            <a:ext cx="452928" cy="170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4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466" y="1370289"/>
            <a:ext cx="10541000" cy="492891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endParaRPr lang="ko-KR" altLang="en-US" sz="2000" dirty="0"/>
          </a:p>
          <a:p>
            <a:pPr marL="0" indent="984250">
              <a:lnSpc>
                <a:spcPct val="114000"/>
              </a:lnSpc>
              <a:buNone/>
            </a:pPr>
            <a:r>
              <a:rPr lang="en-US" altLang="ko-KR" sz="2200" dirty="0"/>
              <a:t>         		</a:t>
            </a:r>
            <a:endParaRPr lang="ko-KR" altLang="en-US" sz="22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016097" y="5956418"/>
            <a:ext cx="3307223" cy="2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97211" y="4324172"/>
            <a:ext cx="34183" cy="23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357929" y="4512179"/>
            <a:ext cx="1862983" cy="164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87626" y="6178609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7013" y="4613304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2074" y="5049633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x+y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165468" y="5418965"/>
            <a:ext cx="200826" cy="24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631394" y="6299200"/>
            <a:ext cx="34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357929" y="5597495"/>
            <a:ext cx="0" cy="3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85377" y="1414418"/>
                <a:ext cx="9297824" cy="379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        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dirty="0"/>
                  <a:t>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0.264</m:t>
                    </m:r>
                  </m:oMath>
                </a14:m>
                <a:r>
                  <a:rPr lang="en-US" altLang="ko-KR" dirty="0"/>
                  <a:t>	</a:t>
                </a:r>
                <a:endParaRPr lang="ko-KR" altLang="en-US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1&lt;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0.594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0.264=0.33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/>
                  <a:t>or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1&lt;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77" y="1414418"/>
                <a:ext cx="9297824" cy="3797258"/>
              </a:xfrm>
              <a:prstGeom prst="rect">
                <a:avLst/>
              </a:prstGeom>
              <a:blipFill>
                <a:blip r:embed="rId2"/>
                <a:stretch>
                  <a:fillRect l="-655" t="-3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7357929" y="5185458"/>
            <a:ext cx="1224145" cy="111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0581" y="5173882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x+y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190132" y="5644967"/>
            <a:ext cx="284052" cy="28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810856" y="4922378"/>
            <a:ext cx="8546" cy="67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96577" y="5543214"/>
            <a:ext cx="0" cy="4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56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4937</TotalTime>
  <Words>607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Independent Random Variables</vt:lpstr>
      <vt:lpstr>Two Continuous Random Variables - Examples</vt:lpstr>
      <vt:lpstr>Two Discrete Random Variables - Examples</vt:lpstr>
      <vt:lpstr>Exercise 5.1 #19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285</cp:revision>
  <dcterms:created xsi:type="dcterms:W3CDTF">2017-06-22T04:03:47Z</dcterms:created>
  <dcterms:modified xsi:type="dcterms:W3CDTF">2022-03-27T15:20:47Z</dcterms:modified>
</cp:coreProperties>
</file>