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29" r:id="rId2"/>
    <p:sldId id="330" r:id="rId3"/>
    <p:sldId id="328" r:id="rId4"/>
    <p:sldId id="302" r:id="rId5"/>
    <p:sldId id="31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9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77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4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2549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4127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4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11111" y="1363014"/>
                <a:ext cx="10515600" cy="5422006"/>
              </a:xfrm>
            </p:spPr>
            <p:txBody>
              <a:bodyPr>
                <a:noAutofit/>
              </a:bodyPr>
              <a:lstStyle/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For continuous random variables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200" dirty="0"/>
                  <a:t> with joint pdf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2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200" dirty="0"/>
                  <a:t>and marginal pdfs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and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/>
                  <a:t> the conditional probability density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, given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is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        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≤∞</m:t>
                    </m:r>
                  </m:oMath>
                </a14:m>
                <a:r>
                  <a:rPr lang="en-US" altLang="ko-KR" sz="2200" b="0" dirty="0"/>
                  <a:t>		</a:t>
                </a:r>
                <a:r>
                  <a:rPr lang="en-US" altLang="ko-KR" sz="2200" dirty="0"/>
                  <a:t>cf)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2200" b="0" dirty="0"/>
              </a:p>
              <a:p>
                <a:pPr marL="269875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provided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200" b="0" dirty="0"/>
              </a:p>
              <a:p>
                <a:pPr marL="269875" indent="-269875">
                  <a:lnSpc>
                    <a:spcPct val="124000"/>
                  </a:lnSpc>
                </a:pPr>
                <a:r>
                  <a:rPr lang="en-US" altLang="ko-KR" sz="2200" dirty="0"/>
                  <a:t>For discrete random variables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200" dirty="0"/>
                  <a:t> with joint </a:t>
                </a:r>
                <a:r>
                  <a:rPr lang="en-US" altLang="ko-KR" sz="2200" dirty="0" err="1"/>
                  <a:t>pmf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200" dirty="0"/>
                  <a:t>and marginal </a:t>
                </a:r>
                <a:r>
                  <a:rPr lang="en-US" altLang="ko-KR" sz="2200" dirty="0" err="1"/>
                  <a:t>pmfs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200" dirty="0"/>
                          <m:t>and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sz="2200" dirty="0"/>
                  <a:t> the conditional </a:t>
                </a:r>
                <a:r>
                  <a:rPr lang="en-US" altLang="ko-KR" sz="2200" dirty="0" err="1"/>
                  <a:t>pmf</a:t>
                </a:r>
                <a:r>
                  <a:rPr lang="en-US" altLang="ko-KR" sz="2200" dirty="0"/>
                  <a:t>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200" dirty="0"/>
                  <a:t>, given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2200" dirty="0"/>
                  <a:t>is 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altLang="ko-KR" sz="2200" dirty="0"/>
              </a:p>
              <a:p>
                <a:pPr marL="0" indent="269875">
                  <a:lnSpc>
                    <a:spcPct val="124000"/>
                  </a:lnSpc>
                  <a:buNone/>
                </a:pPr>
                <a:r>
                  <a:rPr lang="en-US" altLang="ko-KR" sz="2200" dirty="0"/>
                  <a:t>provided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200" dirty="0"/>
              </a:p>
              <a:p>
                <a:pPr>
                  <a:lnSpc>
                    <a:spcPct val="124000"/>
                  </a:lnSpc>
                </a:pPr>
                <a:endParaRPr lang="en-US" altLang="ko-KR" sz="2200" b="0" dirty="0"/>
              </a:p>
              <a:p>
                <a:pPr marL="0" indent="0">
                  <a:lnSpc>
                    <a:spcPct val="124000"/>
                  </a:lnSpc>
                  <a:buNone/>
                </a:pPr>
                <a:endParaRPr lang="en-US" altLang="ko-KR" sz="2200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1111" y="1363014"/>
                <a:ext cx="10515600" cy="5422006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778" y="353796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Conditional distributions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3634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77" y="1936639"/>
            <a:ext cx="4450989" cy="3430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75" y="1936639"/>
            <a:ext cx="4722263" cy="3116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3746" y="5264210"/>
            <a:ext cx="228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Cross Section at X=x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8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573"/>
                <a:ext cx="10515600" cy="535271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Suppose the joint </a:t>
                </a:r>
                <a:r>
                  <a:rPr lang="en-US" altLang="ko-KR" sz="2000" dirty="0" err="1"/>
                  <a:t>pmf</a:t>
                </a:r>
                <a:r>
                  <a:rPr lang="en-US" altLang="ko-KR" sz="2000" dirty="0"/>
                  <a:t> is given in the joint probability table: p(</a:t>
                </a:r>
                <a:r>
                  <a:rPr lang="en-US" altLang="ko-KR" sz="2000" dirty="0" err="1"/>
                  <a:t>x,y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The marginal </a:t>
                </a:r>
                <a:r>
                  <a:rPr lang="en-US" altLang="ko-KR" sz="2000" dirty="0" err="1"/>
                  <a:t>pmf</a:t>
                </a:r>
                <a:r>
                  <a:rPr lang="en-US" altLang="ko-KR" sz="2000" dirty="0"/>
                  <a:t> of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is then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=100, 250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and the marginal </a:t>
                </a:r>
                <a:r>
                  <a:rPr lang="en-US" altLang="ko-KR" sz="2000" dirty="0" err="1"/>
                  <a:t>pmf</a:t>
                </a:r>
                <a:r>
                  <a:rPr lang="en-US" altLang="ko-KR" sz="2000" dirty="0"/>
                  <a:t> of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000" dirty="0"/>
                  <a:t> is then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=0, 100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.50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=200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𝑜𝑡h𝑒𝑟𝑤𝑖𝑠𝑒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</a:t>
                </a:r>
                <a:endParaRPr lang="en-US" altLang="ko-KR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=100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</m: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=100|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=100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=100,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</m: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endParaRPr lang="ko-KR" altLang="en-US" sz="20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=200|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=100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=100,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=200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</m: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0.5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0.4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573"/>
                <a:ext cx="10515600" cy="5352714"/>
              </a:xfrm>
              <a:blipFill>
                <a:blip r:embed="rId2"/>
                <a:stretch>
                  <a:fillRect l="-638" t="-228" b="-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24033"/>
            <a:ext cx="10515600" cy="48488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Two Discrete Random Variables - Examples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6273"/>
              </p:ext>
            </p:extLst>
          </p:nvPr>
        </p:nvGraphicFramePr>
        <p:xfrm>
          <a:off x="5868786" y="2021158"/>
          <a:ext cx="4354127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                        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 flipV="1">
            <a:off x="7755386" y="2021158"/>
            <a:ext cx="0" cy="3503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9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11111" y="1363014"/>
                <a:ext cx="10515600" cy="54220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600" dirty="0"/>
                  <a:t>    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/>
                  <a:t> proportion of time that a bank’s drive-up facility is busy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≤1, 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600" dirty="0"/>
                  <a:t> 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1600" dirty="0"/>
                  <a:t> = proportion of time that a bank’s walk-up window is busy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ko-KR" sz="1600" dirty="0"/>
                  <a:t>      for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sz="1600" dirty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600" dirty="0"/>
                  <a:t>The conditional pdf of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given that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altLang="ko-KR" sz="1600" b="0" dirty="0"/>
                  <a:t> is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6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|0.8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1.2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1.2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+0.4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den>
                    </m:f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24+30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 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600" dirty="0"/>
                  <a:t>The probability that the walk-up facility is busy at most half the time given that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altLang="ko-KR" sz="1600" dirty="0"/>
                  <a:t>  is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6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≤0.5</m:t>
                        </m:r>
                      </m:e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|0.8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600" b="0" dirty="0">
                    <a:ea typeface="Cambria Math" panose="02040503050406030204" pitchFamily="18" charset="0"/>
                  </a:rPr>
                  <a:t> 			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</m:sup>
                      <m:e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34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(24+30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d>
                      <m:dPr>
                        <m:begChr m:val="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den>
                            </m:f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mr>
                      <m:m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mr>
                    </m:m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0.390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600" dirty="0">
                    <a:latin typeface="Cambria Math" panose="02040503050406030204" pitchFamily="18" charset="0"/>
                  </a:rPr>
                  <a:t>Using the marginal pdf of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 :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600" dirty="0"/>
                  <a:t> 	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≤0.5</m:t>
                    </m:r>
                    <m:r>
                      <m:rPr>
                        <m:nor/>
                      </m:rPr>
                      <a:rPr lang="en-US" altLang="ko-KR" sz="1600" dirty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m:rPr>
                        <m:nor/>
                      </m:rPr>
                      <a:rPr lang="en-US" altLang="ko-KR" sz="160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</m:sup>
                      <m:e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=0.5</m:t>
                          </m:r>
                        </m:e>
                      </m:mr>
                      <m:m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800" dirty="0"/>
                  <a:t> 		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en-US" altLang="ko-KR" sz="1800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1111" y="1363014"/>
                <a:ext cx="10515600" cy="5422006"/>
              </a:xfrm>
              <a:blipFill>
                <a:blip r:embed="rId2"/>
                <a:stretch>
                  <a:fillRect l="-348" b="-9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778" y="353796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</a:t>
            </a:r>
            <a:r>
              <a:rPr lang="ko-KR" altLang="en-US" sz="2800" dirty="0"/>
              <a:t> </a:t>
            </a:r>
            <a:r>
              <a:rPr lang="en-US" altLang="ko-KR" sz="2800" dirty="0"/>
              <a:t>5.12 (Reconsider Example 5.4)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335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011111" y="1363014"/>
                <a:ext cx="10515600" cy="422755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800" dirty="0"/>
                  <a:t>The expected proportion of time that the walk-up facility is busy given that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altLang="ko-KR" sz="1800" dirty="0"/>
                  <a:t>  is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8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|0.8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altLang="ko-KR" sz="18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800" b="0" dirty="0">
                    <a:ea typeface="Cambria Math" panose="02040503050406030204" pitchFamily="18" charset="0"/>
                  </a:rPr>
                  <a:t> 		  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den>
                    </m:f>
                    <m:nary>
                      <m:nary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∙(24+30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den>
                    </m:f>
                    <m:d>
                      <m:dPr>
                        <m:begChr m:val="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mr>
                    </m:m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=0.574</m:t>
                    </m:r>
                  </m:oMath>
                </a14:m>
                <a:endParaRPr lang="en-US" altLang="ko-KR" sz="1800" b="0" dirty="0"/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800" dirty="0">
                    <a:latin typeface="Cambria Math" panose="02040503050406030204" pitchFamily="18" charset="0"/>
                  </a:rPr>
                  <a:t>Using the marginal pdf of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1800" dirty="0">
                    <a:latin typeface="Cambria Math" panose="02040503050406030204" pitchFamily="18" charset="0"/>
                  </a:rPr>
                  <a:t> :</a:t>
                </a: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800" dirty="0"/>
                  <a:t> 	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US" altLang="ko-KR" sz="1800" dirty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m:rPr>
                        <m:nor/>
                      </m:rPr>
                      <a:rPr lang="en-US" altLang="ko-KR" sz="180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mr>
                      <m:m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mr>
                    </m:m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4000"/>
                  </a:lnSpc>
                  <a:buNone/>
                </a:pPr>
                <a:r>
                  <a:rPr lang="en-US" altLang="ko-KR" sz="1800" dirty="0"/>
                  <a:t> 		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altLang="ko-KR" sz="1800" b="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1111" y="1363014"/>
                <a:ext cx="10515600" cy="4227558"/>
              </a:xfrm>
              <a:blipFill>
                <a:blip r:embed="rId2"/>
                <a:stretch>
                  <a:fillRect l="-522" t="-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5778" y="353796"/>
            <a:ext cx="10515600" cy="665185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Example</a:t>
            </a:r>
            <a:r>
              <a:rPr lang="ko-KR" altLang="en-US" sz="2800" dirty="0"/>
              <a:t> </a:t>
            </a:r>
            <a:r>
              <a:rPr lang="en-US" altLang="ko-KR" sz="2800" dirty="0"/>
              <a:t>5.12 (Reconsider Example 5.4)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258271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4937</TotalTime>
  <Words>404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Conditional distributions</vt:lpstr>
      <vt:lpstr>PowerPoint 프레젠테이션</vt:lpstr>
      <vt:lpstr>Two Discrete Random Variables - Examples</vt:lpstr>
      <vt:lpstr>Example 5.12 (Reconsider Example 5.4)</vt:lpstr>
      <vt:lpstr>Example 5.12 (Reconsider Example 5.4)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287</cp:revision>
  <dcterms:created xsi:type="dcterms:W3CDTF">2017-06-22T04:03:47Z</dcterms:created>
  <dcterms:modified xsi:type="dcterms:W3CDTF">2022-03-27T15:20:54Z</dcterms:modified>
</cp:coreProperties>
</file>