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24" r:id="rId2"/>
    <p:sldId id="325" r:id="rId3"/>
    <p:sldId id="326" r:id="rId4"/>
    <p:sldId id="312" r:id="rId5"/>
    <p:sldId id="301" r:id="rId6"/>
    <p:sldId id="313" r:id="rId7"/>
    <p:sldId id="32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2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3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5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1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3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8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9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77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14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2549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4127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14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12065" y="1383048"/>
                <a:ext cx="10909318" cy="5280219"/>
              </a:xfrm>
            </p:spPr>
            <p:txBody>
              <a:bodyPr>
                <a:noAutofit/>
              </a:bodyPr>
              <a:lstStyle/>
              <a:p>
                <a:pPr marL="269875" indent="-269875"/>
                <a:r>
                  <a:rPr lang="en-US" altLang="ko-KR" sz="2000" dirty="0"/>
                  <a:t>The expected value of a function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sz="20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altLang="ko-KR" sz="2000" dirty="0"/>
                  <a:t>denoted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], </m:t>
                    </m:r>
                  </m:oMath>
                </a14:m>
                <a:r>
                  <a:rPr lang="en-US" altLang="ko-KR" sz="2000" dirty="0"/>
                  <a:t>is given by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9"/>
                                        </m:r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𝑑𝑖𝑠𝑐𝑟𝑒𝑡𝑒</m:t>
                              </m:r>
                            </m:e>
                          </m:mr>
                          <m:m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nary>
                                    <m:nary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b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𝑑𝑥𝑑𝑦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𝑐𝑜𝑛𝑡𝑖𝑛𝑢𝑜𝑢𝑠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	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sz="2000" dirty="0"/>
                  <a:t>)</a:t>
                </a:r>
              </a:p>
              <a:p>
                <a:pPr marL="269875" indent="-269875">
                  <a:lnSpc>
                    <a:spcPct val="124000"/>
                  </a:lnSpc>
                </a:pPr>
                <a:r>
                  <a:rPr lang="en-US" altLang="ko-KR" sz="2000" dirty="0"/>
                  <a:t>The covariance between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and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z="2000" dirty="0"/>
                  <a:t> is 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000" b="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	</a:t>
                </a:r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000" b="0" dirty="0"/>
                  <a:t>		  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9"/>
                                        </m:r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𝑑𝑖𝑠𝑐𝑟𝑒𝑡𝑒</m:t>
                              </m:r>
                            </m:e>
                          </m:mr>
                          <m:m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nary>
                                    <m:nary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b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𝑑𝑥𝑑𝑦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𝑐𝑜𝑛𝑡𝑖𝑛𝑢𝑜𝑢𝑠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	</a:t>
                </a:r>
              </a:p>
              <a:p>
                <a:pPr>
                  <a:lnSpc>
                    <a:spcPct val="124000"/>
                  </a:lnSpc>
                </a:pPr>
                <a:r>
                  <a:rPr lang="en-US" altLang="ko-KR" sz="2000" dirty="0"/>
                  <a:t>Sometimes it is more convenient to evaluate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	</a:t>
                </a:r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4000"/>
                  </a:lnSpc>
                  <a:buNone/>
                </a:pPr>
                <a:endParaRPr lang="en-US" altLang="ko-KR" sz="2200" b="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2065" y="1383048"/>
                <a:ext cx="10909318" cy="5280219"/>
              </a:xfrm>
              <a:blipFill>
                <a:blip r:embed="rId2"/>
                <a:stretch>
                  <a:fillRect l="-168" t="-9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9219" y="370730"/>
            <a:ext cx="10515600" cy="665185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Expected value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7082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4" descr="nav76345_02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524001"/>
            <a:ext cx="472440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41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7466" y="1370289"/>
            <a:ext cx="10541000" cy="4928911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endParaRPr lang="ko-KR" altLang="en-US" sz="2000" dirty="0"/>
          </a:p>
          <a:p>
            <a:pPr marL="0" indent="0">
              <a:lnSpc>
                <a:spcPct val="114000"/>
              </a:lnSpc>
              <a:buNone/>
            </a:pPr>
            <a:endParaRPr lang="ko-KR" altLang="en-US" sz="2200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7016097" y="5956418"/>
            <a:ext cx="3307223" cy="25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7597211" y="4324172"/>
            <a:ext cx="34183" cy="2384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357929" y="4512179"/>
            <a:ext cx="1862983" cy="1649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887626" y="6178609"/>
            <a:ext cx="23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50019" y="4580197"/>
            <a:ext cx="23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10301" y="5458406"/>
            <a:ext cx="170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x+y</a:t>
            </a:r>
            <a:r>
              <a:rPr lang="en-US" altLang="ko-KR" dirty="0"/>
              <a:t>=1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8165468" y="5418965"/>
            <a:ext cx="200826" cy="24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7631394" y="6299200"/>
            <a:ext cx="341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7357929" y="5597495"/>
            <a:ext cx="0" cy="38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1117363" y="1414830"/>
                <a:ext cx="9297824" cy="33310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ko-KR" sz="2000" dirty="0">
                    <a:latin typeface="+mn-ea"/>
                  </a:rPr>
                  <a:t>The joint pdf of the amount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+mn-ea"/>
                  </a:rPr>
                  <a:t>of almonds and amount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z="2000" i="1" dirty="0">
                    <a:latin typeface="+mn-ea"/>
                  </a:rPr>
                  <a:t> </a:t>
                </a:r>
                <a:r>
                  <a:rPr lang="en-US" altLang="ko-KR" sz="2000" dirty="0">
                    <a:latin typeface="+mn-ea"/>
                  </a:rPr>
                  <a:t>of cashews in a 1-lb can of nuts was </a:t>
                </a:r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≤1,  0≤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≤1,  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dirty="0">
                  <a:latin typeface="+mn-ea"/>
                </a:endParaRPr>
              </a:p>
              <a:p>
                <a:pPr>
                  <a:lnSpc>
                    <a:spcPct val="114000"/>
                  </a:lnSpc>
                </a:pPr>
                <a:endParaRPr lang="en-US" altLang="ko-KR" sz="2000" dirty="0">
                  <a:latin typeface="+mn-ea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altLang="ko-KR" sz="2000" dirty="0">
                    <a:latin typeface="+mn-ea"/>
                  </a:rPr>
                  <a:t>If 1 </a:t>
                </a:r>
                <a:r>
                  <a:rPr lang="en-US" altLang="ko-KR" sz="2000" dirty="0" err="1">
                    <a:latin typeface="+mn-ea"/>
                  </a:rPr>
                  <a:t>lb</a:t>
                </a:r>
                <a:r>
                  <a:rPr lang="en-US" altLang="ko-KR" sz="2000" dirty="0">
                    <a:latin typeface="+mn-ea"/>
                  </a:rPr>
                  <a:t> of almonds costs the company $1.00, 1 </a:t>
                </a:r>
                <a:r>
                  <a:rPr lang="en-US" altLang="ko-KR" sz="2000" dirty="0" err="1">
                    <a:latin typeface="+mn-ea"/>
                  </a:rPr>
                  <a:t>lb</a:t>
                </a:r>
                <a:r>
                  <a:rPr lang="en-US" altLang="ko-KR" sz="2000" dirty="0">
                    <a:latin typeface="+mn-ea"/>
                  </a:rPr>
                  <a:t> of cashews costs $1.50, and 1lb of peanuts costs $0.50, then the cost of the contents of a can is	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altLang="ko-KR" sz="2000" dirty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1.5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=0.5+0.5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ko-KR" sz="2000" dirty="0">
                  <a:latin typeface="+mn-ea"/>
                </a:endParaRPr>
              </a:p>
              <a:p>
                <a:pPr>
                  <a:lnSpc>
                    <a:spcPct val="114000"/>
                  </a:lnSpc>
                </a:pPr>
                <a:endParaRPr lang="ko-KR" altLang="en-US" sz="20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363" y="1414830"/>
                <a:ext cx="9297824" cy="3331040"/>
              </a:xfrm>
              <a:prstGeom prst="rect">
                <a:avLst/>
              </a:prstGeom>
              <a:blipFill>
                <a:blip r:embed="rId2"/>
                <a:stretch>
                  <a:fillRect l="-655" t="-548" r="-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/>
          <p:cNvCxnSpPr/>
          <p:nvPr/>
        </p:nvCxnSpPr>
        <p:spPr>
          <a:xfrm>
            <a:off x="8067230" y="5153114"/>
            <a:ext cx="25637" cy="828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94552" y="5890923"/>
            <a:ext cx="34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42109" y="4977014"/>
            <a:ext cx="170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1-x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7614302" y="5136023"/>
            <a:ext cx="452928" cy="1709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117363" y="498160"/>
            <a:ext cx="10515600" cy="484881"/>
          </a:xfrm>
        </p:spPr>
        <p:txBody>
          <a:bodyPr>
            <a:noAutofit/>
          </a:bodyPr>
          <a:lstStyle/>
          <a:p>
            <a:pPr algn="l"/>
            <a:r>
              <a:rPr lang="en-US" altLang="ko-KR" sz="2800" dirty="0"/>
              <a:t>Expected Values – Example 5.14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3717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2402"/>
                <a:ext cx="10574867" cy="4955264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400" dirty="0">
                    <a:latin typeface="+mn-ea"/>
                  </a:rPr>
                  <a:t>The expected total cost is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𝑑𝑥𝑑𝑦</m:t>
                    </m:r>
                  </m:oMath>
                </a14:m>
                <a:endParaRPr lang="en-US" altLang="ko-KR" sz="2400" dirty="0">
                  <a:latin typeface="+mn-ea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400" b="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0.5+0.5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m:rPr>
                                <m:nor/>
                              </m:rPr>
                              <a:rPr lang="en-US" altLang="ko-KR" sz="2400" b="0" i="0" smtClean="0">
                                <a:latin typeface="+mn-ea"/>
                              </a:rPr>
                              <m:t>)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24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e>
                        </m:nary>
                      </m:e>
                    </m:nary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𝑑𝑥𝑑𝑦</m:t>
                    </m:r>
                  </m:oMath>
                </a14:m>
                <a:r>
                  <a:rPr lang="en-US" altLang="ko-KR" sz="2400" dirty="0">
                    <a:latin typeface="+mn-ea"/>
                  </a:rPr>
                  <a:t>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400" dirty="0">
                    <a:latin typeface="+mn-ea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4</m:t>
                    </m:r>
                    <m:nary>
                      <m:naryPr>
                        <m:limLoc m:val="undOvr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(0.5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+0.5</m:t>
                            </m:r>
                            <m:sSup>
                              <m:sSup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e>
                              <m:sup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ko-KR" sz="2400">
                                <a:latin typeface="+mn-ea"/>
                              </a:rPr>
                              <m:t>)</m:t>
                            </m:r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nary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𝑑𝑥𝑑𝑦</m:t>
                    </m:r>
                  </m:oMath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=24</m:t>
                    </m:r>
                    <m:nary>
                      <m:naryPr>
                        <m:limLoc m:val="undOvr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mr>
                      <m:m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=0        </m:t>
                          </m:r>
                        </m:e>
                      </m:mr>
                    </m:m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altLang="ko-KR" sz="2400" i="1" dirty="0">
                    <a:latin typeface="+mn-ea"/>
                  </a:rPr>
                  <a:t>	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=24</m:t>
                    </m:r>
                    <m:nary>
                      <m:nary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nary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=24</m:t>
                    </m:r>
                    <m:nary>
                      <m:nary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altLang="ko-KR" sz="2400" i="1" dirty="0">
                    <a:latin typeface="Cambria Math" panose="02040503050406030204" pitchFamily="18" charset="0"/>
                  </a:rPr>
                  <a:t> 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=24</m:t>
                    </m:r>
                    <m:nary>
                      <m:nary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nary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altLang="ko-KR" sz="2400" i="1" dirty="0">
                    <a:latin typeface="Cambria Math" panose="02040503050406030204" pitchFamily="18" charset="0"/>
                  </a:rPr>
                  <a:t>  </a:t>
                </a:r>
                <a:r>
                  <a:rPr lang="en-US" altLang="ko-KR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=24(</m:t>
                    </m:r>
                    <m:d>
                      <m:dPr>
                        <m:begChr m:val=""/>
                        <m:endChr m:val="|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  <m:m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mr>
                    </m:m>
                  </m:oMath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=24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den>
                        </m:f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60</m:t>
                            </m:r>
                          </m:den>
                        </m:f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=1.1</m:t>
                    </m:r>
                  </m:oMath>
                </a14:m>
                <a:r>
                  <a:rPr lang="en-US" altLang="ko-KR" sz="2400" i="1" dirty="0">
                    <a:latin typeface="+mn-ea"/>
                  </a:rPr>
                  <a:t>	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2402"/>
                <a:ext cx="10574867" cy="4955264"/>
              </a:xfrm>
              <a:blipFill>
                <a:blip r:embed="rId2"/>
                <a:stretch>
                  <a:fillRect l="-634" t="-3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7467" y="440967"/>
            <a:ext cx="10515600" cy="48488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dirty="0"/>
              <a:t>Expected Values – Example 5.14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717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2402"/>
                <a:ext cx="10574867" cy="495526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1800" dirty="0">
                    <a:latin typeface="+mn-ea"/>
                  </a:rPr>
                  <a:t>The joint and marginal pdf’s of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latin typeface="+mn-ea"/>
                  </a:rPr>
                  <a:t>= amount of almonds and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z="1800" b="0" i="1" dirty="0">
                    <a:latin typeface="+mn-ea"/>
                  </a:rPr>
                  <a:t> = </a:t>
                </a:r>
                <a:r>
                  <a:rPr lang="en-US" altLang="ko-KR" sz="1800" b="0" dirty="0">
                    <a:latin typeface="+mn-ea"/>
                  </a:rPr>
                  <a:t>amount </a:t>
                </a:r>
                <a:r>
                  <a:rPr lang="en-US" altLang="ko-KR" sz="1800" dirty="0">
                    <a:latin typeface="+mn-ea"/>
                  </a:rPr>
                  <a:t>of cashews in a 1-lb can of nuts was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≤1,  0≤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≤1,   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800" dirty="0">
                  <a:latin typeface="+mn-ea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1800" dirty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800" dirty="0">
                  <a:latin typeface="+mn-ea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1800" i="1" dirty="0">
                  <a:latin typeface="+mn-ea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1800" dirty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</m:oMath>
                </a14:m>
                <a:r>
                  <a:rPr lang="en-US" altLang="ko-KR" sz="1800" dirty="0">
                    <a:latin typeface="+mn-ea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𝑥𝑦𝑑𝑦</m:t>
                        </m:r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"/>
                        <m:endChr m:val="|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mr>
                      <m:m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=0        </m:t>
                          </m:r>
                        </m:e>
                      </m:mr>
                    </m:m>
                  </m:oMath>
                </a14:m>
                <a:endParaRPr lang="en-US" altLang="ko-KR" sz="1800" i="1" dirty="0">
                  <a:latin typeface="+mn-ea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1800" dirty="0">
                    <a:latin typeface="+mn-ea"/>
                  </a:rPr>
                  <a:t>	       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800" dirty="0">
                  <a:latin typeface="+mn-ea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1800" dirty="0">
                    <a:latin typeface="+mn-ea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sz="1800" i="1" dirty="0">
                    <a:latin typeface="+mn-ea"/>
                  </a:rPr>
                  <a:t> </a:t>
                </a:r>
                <a:r>
                  <a:rPr lang="en-US" altLang="ko-KR" sz="1800" dirty="0">
                    <a:latin typeface="+mn-ea"/>
                  </a:rPr>
                  <a:t>obtained by replacing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800" dirty="0">
                    <a:latin typeface="+mn-ea"/>
                  </a:rPr>
                  <a:t> by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1800" dirty="0">
                    <a:latin typeface="+mn-ea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800" dirty="0">
                    <a:latin typeface="+mn-ea"/>
                  </a:rPr>
                  <a:t>.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1800" dirty="0">
                    <a:latin typeface="+mn-ea"/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sSup>
                                <m:sSup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8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2402"/>
                <a:ext cx="10574867" cy="4955264"/>
              </a:xfrm>
              <a:blipFill>
                <a:blip r:embed="rId2"/>
                <a:stretch>
                  <a:fillRect l="-519" t="-9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7467" y="440967"/>
            <a:ext cx="10515600" cy="48488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dirty="0"/>
              <a:t>Expected </a:t>
            </a:r>
            <a:r>
              <a:rPr lang="en-US" altLang="ko-KR" sz="2800"/>
              <a:t>Values – Example 5.16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745" y="3490423"/>
            <a:ext cx="2838957" cy="207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0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2402"/>
                <a:ext cx="10574867" cy="49552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1800" dirty="0">
                    <a:latin typeface="+mn-ea"/>
                  </a:rPr>
                  <a:t>It is verified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ko-KR" sz="1800" dirty="0">
                    <a:latin typeface="+mn-ea"/>
                  </a:rPr>
                  <a:t>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12</m:t>
                    </m:r>
                    <m:nary>
                      <m:nary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1800" dirty="0"/>
                  <a:t>	      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12</m:t>
                    </m:r>
                    <m:d>
                      <m:dPr>
                        <m:begChr m:val=""/>
                        <m:endChr m:val="|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  <m:m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=0 </m:t>
                          </m:r>
                        </m:e>
                      </m:mr>
                    </m:m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=12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US" altLang="ko-KR" sz="1800" dirty="0">
                    <a:latin typeface="+mn-ea"/>
                  </a:rPr>
                  <a:t>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1800" dirty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𝑋𝑌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limLoc m:val="undOvr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e>
                        </m:nary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𝑑𝑥𝑑𝑦</m:t>
                    </m:r>
                  </m:oMath>
                </a14:m>
                <a:r>
                  <a:rPr lang="en-US" altLang="ko-KR" sz="1800" i="1" dirty="0">
                    <a:latin typeface="+mn-ea"/>
                  </a:rPr>
                  <a:t>	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1800" dirty="0">
                    <a:latin typeface="+mn-ea"/>
                  </a:rPr>
                  <a:t>	        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∙24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e>
                        </m:nary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𝑑𝑥𝑑𝑦</m:t>
                    </m:r>
                  </m:oMath>
                </a14:m>
                <a:r>
                  <a:rPr lang="en-US" altLang="ko-KR" sz="1800" dirty="0">
                    <a:latin typeface="+mn-ea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24</m:t>
                    </m:r>
                    <m:nary>
                      <m:naryPr>
                        <m:limLoc m:val="undOvr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ko-KR" sz="1800">
                                <a:latin typeface="+mn-ea"/>
                              </a:rPr>
                              <m:t>)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𝑑𝑥𝑑𝑦</m:t>
                    </m:r>
                  </m:oMath>
                </a14:m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1800" dirty="0"/>
                  <a:t>	               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=24</m:t>
                    </m:r>
                    <m:nary>
                      <m:naryPr>
                        <m:limLoc m:val="undOvr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=1−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mr>
                      <m:m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=0        </m:t>
                          </m:r>
                        </m:e>
                      </m:mr>
                    </m:m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24</m:t>
                    </m:r>
                    <m:nary>
                      <m:nary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1800" dirty="0"/>
                  <a:t>	                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8</m:t>
                    </m:r>
                    <m:nary>
                      <m:nary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1800" dirty="0"/>
                  <a:t>	                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"/>
                        <m:endChr m:val="|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  <m:m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mr>
                    </m:m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=8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=0.1333</m:t>
                    </m:r>
                  </m:oMath>
                </a14:m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1800" i="1" dirty="0">
                    <a:latin typeface="+mn-ea"/>
                  </a:rPr>
                  <a:t>	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1800" dirty="0">
                    <a:latin typeface="+mn-ea"/>
                  </a:rPr>
                  <a:t>	</a:t>
                </a:r>
                <a:r>
                  <a:rPr lang="en-US" altLang="ko-KR" sz="1800" dirty="0" err="1">
                    <a:latin typeface="+mn-ea"/>
                  </a:rPr>
                  <a:t>Cov</a:t>
                </a:r>
                <a:r>
                  <a:rPr lang="en-US" altLang="ko-KR" sz="1800" dirty="0">
                    <a:latin typeface="+mn-ea"/>
                  </a:rPr>
                  <a:t>(X, Y)=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ko-KR" sz="1800" i="1" dirty="0">
                  <a:latin typeface="+mn-ea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2402"/>
                <a:ext cx="10574867" cy="4955264"/>
              </a:xfrm>
              <a:blipFill>
                <a:blip r:embed="rId2"/>
                <a:stretch>
                  <a:fillRect l="-404" b="-28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7467" y="440967"/>
            <a:ext cx="10515600" cy="48488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dirty="0"/>
              <a:t>Expected </a:t>
            </a:r>
            <a:r>
              <a:rPr lang="en-US" altLang="ko-KR" sz="2800"/>
              <a:t>Values – Example 5.16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0769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6171"/>
                <a:ext cx="10515600" cy="513990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269875" indent="-269875"/>
                <a:endParaRPr lang="en-US" altLang="ko-KR" sz="1800" dirty="0"/>
              </a:p>
              <a:p>
                <a:pPr marL="269875" indent="-269875"/>
                <a:r>
                  <a:rPr lang="en-US" altLang="ko-KR" sz="1800" dirty="0"/>
                  <a:t>The expected value of a function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sz="1800" i="1" dirty="0">
                    <a:latin typeface="Cambria Math" panose="02040503050406030204" pitchFamily="18" charset="0"/>
                  </a:rPr>
                  <a:t>, </a:t>
                </a:r>
                <a:r>
                  <a:rPr lang="en-US" altLang="ko-KR" sz="1800" dirty="0"/>
                  <a:t>denoted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], </m:t>
                    </m:r>
                  </m:oMath>
                </a14:m>
                <a:r>
                  <a:rPr lang="en-US" altLang="ko-KR" sz="1800" dirty="0"/>
                  <a:t>is given by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altLang="ko-KR" sz="1800" b="0" dirty="0"/>
                  <a:t>	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</m:oMath>
                </a14:m>
                <a:r>
                  <a:rPr lang="en-US" altLang="ko-KR" sz="1800" dirty="0"/>
                  <a:t>  </a:t>
                </a:r>
                <a14:m>
                  <m:oMath xmlns:m="http://schemas.openxmlformats.org/officeDocument/2006/math"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altLang="ko-KR" sz="1800" dirty="0"/>
                  <a:t>   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                                  </a:t>
                </a:r>
                <a14:m>
                  <m:oMath xmlns:m="http://schemas.openxmlformats.org/officeDocument/2006/math"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100, 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100, 100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100, 200</m:t>
                        </m:r>
                      </m:e>
                    </m:d>
                  </m:oMath>
                </a14:m>
                <a:endParaRPr lang="en-US" altLang="ko-KR" sz="1800" b="0" dirty="0"/>
              </a:p>
              <a:p>
                <a:pPr marL="0" indent="0">
                  <a:buNone/>
                </a:pPr>
                <a:r>
                  <a:rPr lang="en-US" altLang="ko-KR" sz="1800" b="0" dirty="0"/>
                  <a:t>                                         </a:t>
                </a:r>
                <a14:m>
                  <m:oMath xmlns:m="http://schemas.openxmlformats.org/officeDocument/2006/math"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250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250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+250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250, 100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+250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250, 200</m:t>
                        </m:r>
                      </m:e>
                    </m:d>
                  </m:oMath>
                </a14:m>
                <a:r>
                  <a:rPr lang="en-US" altLang="ko-KR" sz="1800" b="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0.1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200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0.2+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250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0.15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5000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0.3</m:t>
                    </m:r>
                  </m:oMath>
                </a14:m>
                <a:endParaRPr lang="en-US" altLang="ko-KR" sz="1800" b="0" dirty="0"/>
              </a:p>
              <a:p>
                <a:pPr marL="0" indent="0">
                  <a:buNone/>
                </a:pPr>
                <a:r>
                  <a:rPr lang="en-US" altLang="ko-KR" sz="1800" dirty="0"/>
                  <a:t>	               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800" dirty="0"/>
                  <a:t>    23750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sz="1800" dirty="0"/>
                  <a:t>  </a:t>
                </a:r>
                <a14:m>
                  <m:oMath xmlns:m="http://schemas.openxmlformats.org/officeDocument/2006/math"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altLang="ko-KR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0.5+</m:t>
                    </m:r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=175</m:t>
                    </m:r>
                  </m:oMath>
                </a14:m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ko-KR" sz="1800" dirty="0"/>
                  <a:t>  </a:t>
                </a:r>
                <a14:m>
                  <m:oMath xmlns:m="http://schemas.openxmlformats.org/officeDocument/2006/math"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ko-KR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5+</m:t>
                    </m:r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ko-KR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00</m:t>
                    </m:r>
                    <m:r>
                      <m:rPr>
                        <m:nor/>
                      </m:rPr>
                      <a:rPr lang="en-US" altLang="ko-KR" sz="1800" dirty="0"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0.5=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  <m:r>
                      <a:rPr lang="en-US" altLang="ko-KR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=23750−175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  <m:r>
                      <a:rPr lang="en-US" altLang="ko-KR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1875</m:t>
                    </m:r>
                  </m:oMath>
                </a14:m>
                <a:r>
                  <a:rPr lang="en-US" altLang="ko-KR" sz="1800" dirty="0"/>
                  <a:t>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6171"/>
                <a:ext cx="10515600" cy="5139908"/>
              </a:xfrm>
              <a:blipFill>
                <a:blip r:embed="rId2"/>
                <a:stretch>
                  <a:fillRect l="-58" b="-53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4033"/>
            <a:ext cx="10515600" cy="48488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dirty="0"/>
              <a:t>Two Discrete Random Variables – Example 5.15</a:t>
            </a:r>
            <a:endParaRPr lang="ko-KR" altLang="en-US" sz="2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41473"/>
              </p:ext>
            </p:extLst>
          </p:nvPr>
        </p:nvGraphicFramePr>
        <p:xfrm>
          <a:off x="1748268" y="1406171"/>
          <a:ext cx="8128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 flipV="1">
            <a:off x="3948157" y="1871529"/>
            <a:ext cx="0" cy="3503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416903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4944</TotalTime>
  <Words>571</Words>
  <Application>Microsoft Office PowerPoint</Application>
  <PresentationFormat>와이드스크린</PresentationFormat>
  <Paragraphs>77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Expected value</vt:lpstr>
      <vt:lpstr>PowerPoint 프레젠테이션</vt:lpstr>
      <vt:lpstr>Expected Values – Example 5.14</vt:lpstr>
      <vt:lpstr>Expected Values – Example 5.14</vt:lpstr>
      <vt:lpstr>Expected Values – Example 5.16</vt:lpstr>
      <vt:lpstr>Expected Values – Example 5.16</vt:lpstr>
      <vt:lpstr>Two Discrete Random Variables – Example 5.15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Kook Kwangho</cp:lastModifiedBy>
  <cp:revision>289</cp:revision>
  <dcterms:created xsi:type="dcterms:W3CDTF">2017-06-22T04:03:47Z</dcterms:created>
  <dcterms:modified xsi:type="dcterms:W3CDTF">2022-03-27T15:21:02Z</dcterms:modified>
</cp:coreProperties>
</file>