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414" r:id="rId2"/>
    <p:sldId id="415" r:id="rId3"/>
    <p:sldId id="416" r:id="rId4"/>
    <p:sldId id="417" r:id="rId5"/>
    <p:sldId id="418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2" autoAdjust="0"/>
    <p:restoredTop sz="94660"/>
  </p:normalViewPr>
  <p:slideViewPr>
    <p:cSldViewPr snapToGrid="0">
      <p:cViewPr varScale="1">
        <p:scale>
          <a:sx n="75" d="100"/>
          <a:sy n="75" d="100"/>
        </p:scale>
        <p:origin x="66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E31019-3A3A-42AD-B17A-34D09AF9C749}" type="datetimeFigureOut">
              <a:rPr lang="ko-KR" altLang="en-US" smtClean="0"/>
              <a:t>2022-03-28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DDD68D-3BE2-477E-95F4-4FA8BA1368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8370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A5C00BF-FB97-46AF-A702-1D0BAA584294}" type="slidenum">
              <a:rPr lang="en-US" altLang="ko-KR" sz="1200" smtClean="0"/>
              <a:pPr/>
              <a:t>2</a:t>
            </a:fld>
            <a:endParaRPr lang="en-US" altLang="ko-KR" sz="1200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3561963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 bwMode="gray">
          <a:xfrm>
            <a:off x="0" y="1929384"/>
            <a:ext cx="12192000" cy="492861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38" name="Picture 46" descr="2.png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165" b="15496"/>
          <a:stretch>
            <a:fillRect/>
          </a:stretch>
        </p:blipFill>
        <p:spPr bwMode="gray">
          <a:xfrm>
            <a:off x="6762756" y="3571876"/>
            <a:ext cx="4956121" cy="328612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black">
          <a:xfrm>
            <a:off x="1011936" y="786384"/>
            <a:ext cx="8534400" cy="841248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2022-03-28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20"/>
          <p:cNvGrpSpPr/>
          <p:nvPr/>
        </p:nvGrpSpPr>
        <p:grpSpPr bwMode="gray">
          <a:xfrm>
            <a:off x="9790176" y="740664"/>
            <a:ext cx="984069" cy="1640146"/>
            <a:chOff x="6869341" y="609600"/>
            <a:chExt cx="738052" cy="1640146"/>
          </a:xfrm>
        </p:grpSpPr>
        <p:sp>
          <p:nvSpPr>
            <p:cNvPr id="20" name="Rectangle 19"/>
            <p:cNvSpPr/>
            <p:nvPr userDrawn="1"/>
          </p:nvSpPr>
          <p:spPr bwMode="gray">
            <a:xfrm rot="360000">
              <a:off x="7397081" y="748488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grpSp>
          <p:nvGrpSpPr>
            <p:cNvPr id="8" name="Group 18"/>
            <p:cNvGrpSpPr/>
            <p:nvPr userDrawn="1"/>
          </p:nvGrpSpPr>
          <p:grpSpPr bwMode="gray">
            <a:xfrm>
              <a:off x="6869341" y="609600"/>
              <a:ext cx="586829" cy="1640146"/>
              <a:chOff x="6850291" y="609600"/>
              <a:chExt cx="586829" cy="1640146"/>
            </a:xfrm>
          </p:grpSpPr>
          <p:sp>
            <p:nvSpPr>
              <p:cNvPr id="17" name="Rectangle 16"/>
              <p:cNvSpPr/>
              <p:nvPr userDrawn="1"/>
            </p:nvSpPr>
            <p:spPr bwMode="gray">
              <a:xfrm rot="360000">
                <a:off x="6934200" y="609600"/>
                <a:ext cx="502920" cy="57607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8" name="Rectangle 17"/>
              <p:cNvSpPr/>
              <p:nvPr userDrawn="1"/>
            </p:nvSpPr>
            <p:spPr bwMode="gray">
              <a:xfrm rot="360000">
                <a:off x="6850291" y="1179898"/>
                <a:ext cx="502920" cy="106984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</p:grpSp>
      <p:grpSp>
        <p:nvGrpSpPr>
          <p:cNvPr id="9" name="Group 26"/>
          <p:cNvGrpSpPr/>
          <p:nvPr/>
        </p:nvGrpSpPr>
        <p:grpSpPr bwMode="gray">
          <a:xfrm>
            <a:off x="10594849" y="1106424"/>
            <a:ext cx="1005068" cy="1637570"/>
            <a:chOff x="7946136" y="1106424"/>
            <a:chExt cx="753801" cy="1637570"/>
          </a:xfrm>
        </p:grpSpPr>
        <p:sp>
          <p:nvSpPr>
            <p:cNvPr id="23" name="Rectangle 22"/>
            <p:cNvSpPr/>
            <p:nvPr userDrawn="1"/>
          </p:nvSpPr>
          <p:spPr bwMode="gray">
            <a:xfrm rot="600000">
              <a:off x="8489625" y="1245312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5" name="Rectangle 24"/>
            <p:cNvSpPr/>
            <p:nvPr userDrawn="1"/>
          </p:nvSpPr>
          <p:spPr bwMode="gray">
            <a:xfrm rot="600000">
              <a:off x="8083296" y="1106424"/>
              <a:ext cx="502920" cy="5760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6" name="Rectangle 25"/>
            <p:cNvSpPr/>
            <p:nvPr userDrawn="1"/>
          </p:nvSpPr>
          <p:spPr bwMode="gray">
            <a:xfrm rot="600000">
              <a:off x="7946136" y="1674146"/>
              <a:ext cx="502920" cy="1069848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10" name="Group 41"/>
          <p:cNvGrpSpPr/>
          <p:nvPr/>
        </p:nvGrpSpPr>
        <p:grpSpPr bwMode="gray">
          <a:xfrm>
            <a:off x="0" y="1810512"/>
            <a:ext cx="12192000" cy="120460"/>
            <a:chOff x="0" y="1810512"/>
            <a:chExt cx="9144000" cy="120460"/>
          </a:xfrm>
        </p:grpSpPr>
        <p:cxnSp>
          <p:nvCxnSpPr>
            <p:cNvPr id="32" name="Straight Connector 31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277"/>
          <p:cNvGrpSpPr>
            <a:grpSpLocks/>
          </p:cNvGrpSpPr>
          <p:nvPr/>
        </p:nvGrpSpPr>
        <p:grpSpPr bwMode="gray">
          <a:xfrm rot="5400000">
            <a:off x="778718" y="2100960"/>
            <a:ext cx="1500199" cy="1889313"/>
            <a:chOff x="42" y="4085"/>
            <a:chExt cx="224" cy="224"/>
          </a:xfrm>
          <a:solidFill>
            <a:srgbClr val="F8F7F3">
              <a:alpha val="30196"/>
            </a:srgbClr>
          </a:solidFill>
        </p:grpSpPr>
        <p:sp>
          <p:nvSpPr>
            <p:cNvPr id="40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1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3273552"/>
            <a:ext cx="10363200" cy="1470025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888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0" y="0"/>
            <a:ext cx="12192000" cy="138988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2" name="Group 7"/>
          <p:cNvGrpSpPr/>
          <p:nvPr/>
        </p:nvGrpSpPr>
        <p:grpSpPr bwMode="gray">
          <a:xfrm>
            <a:off x="0" y="1380744"/>
            <a:ext cx="12192000" cy="120460"/>
            <a:chOff x="0" y="1810512"/>
            <a:chExt cx="9144000" cy="120460"/>
          </a:xfrm>
        </p:grpSpPr>
        <p:cxnSp>
          <p:nvCxnSpPr>
            <p:cNvPr id="9" name="Straight Connector 8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2022-03-28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5" name="Vertical Text Placeholder 14"/>
          <p:cNvSpPr>
            <a:spLocks noGrp="1"/>
          </p:cNvSpPr>
          <p:nvPr>
            <p:ph type="body" orient="vert" sz="quarter" idx="13"/>
          </p:nvPr>
        </p:nvSpPr>
        <p:spPr>
          <a:xfrm>
            <a:off x="609600" y="1719072"/>
            <a:ext cx="10972800" cy="452628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299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세로 제목 및 텍스트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11472672" y="0"/>
            <a:ext cx="71932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11460480" y="0"/>
            <a:ext cx="524256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3" name="Group 8"/>
          <p:cNvGrpSpPr/>
          <p:nvPr/>
        </p:nvGrpSpPr>
        <p:grpSpPr bwMode="gray">
          <a:xfrm>
            <a:off x="10692384" y="246889"/>
            <a:ext cx="1426464" cy="490035"/>
            <a:chOff x="8019288" y="246888"/>
            <a:chExt cx="1069848" cy="490035"/>
          </a:xfrm>
        </p:grpSpPr>
        <p:sp>
          <p:nvSpPr>
            <p:cNvPr id="10" name="Freeform 9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1" name="Rectangle 10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2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2" name="Rectangle 11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gray">
          <a:xfrm>
            <a:off x="9339072" y="429768"/>
            <a:ext cx="1999488" cy="582472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0041FB73-D2D5-448A-9177-1A16D5DF1F9F}" type="datetimeFigureOut">
              <a:rPr lang="ko-KR" altLang="en-US" smtClean="0"/>
              <a:t>2022-03-28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Vertical Text Placeholder 13"/>
          <p:cNvSpPr>
            <a:spLocks noGrp="1"/>
          </p:cNvSpPr>
          <p:nvPr>
            <p:ph type="body" orient="vert" sz="quarter" idx="13"/>
          </p:nvPr>
        </p:nvSpPr>
        <p:spPr bwMode="gray">
          <a:xfrm>
            <a:off x="609600" y="429768"/>
            <a:ext cx="8534400" cy="582472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416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2022-03-28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7" name="Straight Connector 6"/>
          <p:cNvCxnSpPr/>
          <p:nvPr/>
        </p:nvCxnSpPr>
        <p:spPr bwMode="gray">
          <a:xfrm>
            <a:off x="0" y="1316736"/>
            <a:ext cx="11436096" cy="1588"/>
          </a:xfrm>
          <a:prstGeom prst="line">
            <a:avLst/>
          </a:prstGeom>
          <a:ln w="9525">
            <a:solidFill>
              <a:schemeClr val="bg2">
                <a:lumMod val="75000"/>
              </a:schemeClr>
            </a:solidFill>
          </a:ln>
          <a:effectLst>
            <a:outerShdw dist="25400" dir="5400000" algn="ctr" rotWithShape="0">
              <a:srgbClr val="000000">
                <a:alpha val="22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277"/>
          <p:cNvGrpSpPr>
            <a:grpSpLocks/>
          </p:cNvGrpSpPr>
          <p:nvPr/>
        </p:nvGrpSpPr>
        <p:grpSpPr bwMode="gray">
          <a:xfrm rot="5400000">
            <a:off x="568452" y="67056"/>
            <a:ext cx="996696" cy="1292352"/>
            <a:chOff x="42" y="4085"/>
            <a:chExt cx="224" cy="224"/>
          </a:xfrm>
          <a:solidFill>
            <a:schemeClr val="bg2">
              <a:lumMod val="75000"/>
              <a:alpha val="30196"/>
            </a:schemeClr>
          </a:solidFill>
        </p:grpSpPr>
        <p:sp>
          <p:nvSpPr>
            <p:cNvPr id="10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11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</p:grpSp>
      <p:sp>
        <p:nvSpPr>
          <p:cNvPr id="12" name="Rectangle 11"/>
          <p:cNvSpPr/>
          <p:nvPr/>
        </p:nvSpPr>
        <p:spPr bwMode="gray">
          <a:xfrm>
            <a:off x="11472672" y="0"/>
            <a:ext cx="71932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Rectangle 12"/>
          <p:cNvSpPr/>
          <p:nvPr/>
        </p:nvSpPr>
        <p:spPr bwMode="gray">
          <a:xfrm>
            <a:off x="11460480" y="0"/>
            <a:ext cx="524256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8" name="Group 18"/>
          <p:cNvGrpSpPr/>
          <p:nvPr/>
        </p:nvGrpSpPr>
        <p:grpSpPr bwMode="gray">
          <a:xfrm>
            <a:off x="10692384" y="246889"/>
            <a:ext cx="1426464" cy="490035"/>
            <a:chOff x="8019288" y="246888"/>
            <a:chExt cx="1069848" cy="490035"/>
          </a:xfrm>
        </p:grpSpPr>
        <p:sp>
          <p:nvSpPr>
            <p:cNvPr id="15" name="Freeform 14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7" name="Rectangle 16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8" name="Rectangle 17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1" y="1600201"/>
            <a:ext cx="10813143" cy="452596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630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 bwMode="gray">
          <a:xfrm>
            <a:off x="0" y="4718304"/>
            <a:ext cx="12192000" cy="172821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999232"/>
            <a:ext cx="8388096" cy="149961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2022-03-28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6"/>
          <p:cNvGrpSpPr/>
          <p:nvPr/>
        </p:nvGrpSpPr>
        <p:grpSpPr bwMode="gray">
          <a:xfrm>
            <a:off x="9448800" y="3465576"/>
            <a:ext cx="984069" cy="1640146"/>
            <a:chOff x="6869341" y="609600"/>
            <a:chExt cx="738052" cy="1640146"/>
          </a:xfrm>
        </p:grpSpPr>
        <p:sp>
          <p:nvSpPr>
            <p:cNvPr id="8" name="Rectangle 7"/>
            <p:cNvSpPr/>
            <p:nvPr userDrawn="1"/>
          </p:nvSpPr>
          <p:spPr bwMode="gray">
            <a:xfrm rot="360000">
              <a:off x="7397081" y="748488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grpSp>
          <p:nvGrpSpPr>
            <p:cNvPr id="9" name="Group 18"/>
            <p:cNvGrpSpPr/>
            <p:nvPr userDrawn="1"/>
          </p:nvGrpSpPr>
          <p:grpSpPr bwMode="gray">
            <a:xfrm>
              <a:off x="6869341" y="609600"/>
              <a:ext cx="586829" cy="1640146"/>
              <a:chOff x="6850291" y="609600"/>
              <a:chExt cx="586829" cy="1640146"/>
            </a:xfrm>
          </p:grpSpPr>
          <p:sp>
            <p:nvSpPr>
              <p:cNvPr id="10" name="Rectangle 9"/>
              <p:cNvSpPr/>
              <p:nvPr userDrawn="1"/>
            </p:nvSpPr>
            <p:spPr bwMode="gray">
              <a:xfrm rot="360000">
                <a:off x="6934200" y="609600"/>
                <a:ext cx="502920" cy="57607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1" name="Rectangle 10"/>
              <p:cNvSpPr/>
              <p:nvPr userDrawn="1"/>
            </p:nvSpPr>
            <p:spPr bwMode="gray">
              <a:xfrm rot="360000">
                <a:off x="6850291" y="1179898"/>
                <a:ext cx="502920" cy="106984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</p:grpSp>
      <p:grpSp>
        <p:nvGrpSpPr>
          <p:cNvPr id="12" name="Group 11"/>
          <p:cNvGrpSpPr/>
          <p:nvPr/>
        </p:nvGrpSpPr>
        <p:grpSpPr bwMode="gray">
          <a:xfrm>
            <a:off x="10277857" y="3831336"/>
            <a:ext cx="1005068" cy="1637570"/>
            <a:chOff x="7946136" y="1106424"/>
            <a:chExt cx="753801" cy="1637570"/>
          </a:xfrm>
        </p:grpSpPr>
        <p:sp>
          <p:nvSpPr>
            <p:cNvPr id="13" name="Rectangle 12"/>
            <p:cNvSpPr/>
            <p:nvPr userDrawn="1"/>
          </p:nvSpPr>
          <p:spPr bwMode="gray">
            <a:xfrm rot="600000">
              <a:off x="8489625" y="1245312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4" name="Rectangle 13"/>
            <p:cNvSpPr/>
            <p:nvPr userDrawn="1"/>
          </p:nvSpPr>
          <p:spPr bwMode="gray">
            <a:xfrm rot="600000">
              <a:off x="8083296" y="1106424"/>
              <a:ext cx="502920" cy="5760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5" name="Rectangle 14"/>
            <p:cNvSpPr/>
            <p:nvPr userDrawn="1"/>
          </p:nvSpPr>
          <p:spPr bwMode="gray">
            <a:xfrm rot="600000">
              <a:off x="7946136" y="1674146"/>
              <a:ext cx="502920" cy="1069848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20" name="Group 19"/>
          <p:cNvGrpSpPr/>
          <p:nvPr/>
        </p:nvGrpSpPr>
        <p:grpSpPr bwMode="gray">
          <a:xfrm>
            <a:off x="0" y="4575048"/>
            <a:ext cx="12192000" cy="120460"/>
            <a:chOff x="0" y="1810512"/>
            <a:chExt cx="9144000" cy="120460"/>
          </a:xfrm>
        </p:grpSpPr>
        <p:cxnSp>
          <p:nvCxnSpPr>
            <p:cNvPr id="16" name="Straight Connector 15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77"/>
          <p:cNvGrpSpPr>
            <a:grpSpLocks/>
          </p:cNvGrpSpPr>
          <p:nvPr/>
        </p:nvGrpSpPr>
        <p:grpSpPr bwMode="gray">
          <a:xfrm rot="5400000">
            <a:off x="605028" y="4872228"/>
            <a:ext cx="1069848" cy="1328928"/>
            <a:chOff x="42" y="4085"/>
            <a:chExt cx="224" cy="224"/>
          </a:xfrm>
          <a:solidFill>
            <a:schemeClr val="bg2">
              <a:alpha val="70000"/>
            </a:schemeClr>
          </a:solidFill>
        </p:grpSpPr>
        <p:sp>
          <p:nvSpPr>
            <p:cNvPr id="22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3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9488" y="4855465"/>
            <a:ext cx="9314688" cy="1362075"/>
          </a:xfrm>
        </p:spPr>
        <p:txBody>
          <a:bodyPr anchor="ctr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359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0560" y="1600199"/>
            <a:ext cx="5145024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98464" y="1600199"/>
            <a:ext cx="5145024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2022-03-28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11472672" y="0"/>
            <a:ext cx="71932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11460480" y="0"/>
            <a:ext cx="524256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2" name="Group 9"/>
          <p:cNvGrpSpPr/>
          <p:nvPr/>
        </p:nvGrpSpPr>
        <p:grpSpPr bwMode="gray">
          <a:xfrm>
            <a:off x="10692384" y="246889"/>
            <a:ext cx="1426464" cy="490035"/>
            <a:chOff x="8019288" y="246888"/>
            <a:chExt cx="1069848" cy="490035"/>
          </a:xfrm>
        </p:grpSpPr>
        <p:sp>
          <p:nvSpPr>
            <p:cNvPr id="11" name="Freeform 10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2" name="Rectangle 11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2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3" name="Rectangle 12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cxnSp>
        <p:nvCxnSpPr>
          <p:cNvPr id="14" name="Straight Connector 13"/>
          <p:cNvCxnSpPr/>
          <p:nvPr/>
        </p:nvCxnSpPr>
        <p:spPr bwMode="gray">
          <a:xfrm>
            <a:off x="0" y="1316736"/>
            <a:ext cx="11436096" cy="1588"/>
          </a:xfrm>
          <a:prstGeom prst="line">
            <a:avLst/>
          </a:prstGeom>
          <a:ln w="9525">
            <a:solidFill>
              <a:schemeClr val="bg2">
                <a:lumMod val="75000"/>
              </a:schemeClr>
            </a:solidFill>
          </a:ln>
          <a:effectLst>
            <a:outerShdw dist="25400" dir="5400000" algn="ctr" rotWithShape="0">
              <a:srgbClr val="000000">
                <a:alpha val="22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610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gray">
          <a:xfrm>
            <a:off x="0" y="0"/>
            <a:ext cx="12192000" cy="1143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024" y="1535113"/>
            <a:ext cx="5242560" cy="639762"/>
          </a:xfrm>
          <a:solidFill>
            <a:srgbClr val="77933C">
              <a:alpha val="20000"/>
            </a:srgb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3024" y="2267712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6416" y="1535113"/>
            <a:ext cx="5242560" cy="639762"/>
          </a:xfrm>
          <a:solidFill>
            <a:srgbClr val="E46C0A">
              <a:alpha val="20000"/>
            </a:srgb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6416" y="2267712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2022-03-28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2" name="Group 10"/>
          <p:cNvGrpSpPr/>
          <p:nvPr/>
        </p:nvGrpSpPr>
        <p:grpSpPr bwMode="gray">
          <a:xfrm>
            <a:off x="0" y="1143000"/>
            <a:ext cx="12192000" cy="120460"/>
            <a:chOff x="0" y="1810512"/>
            <a:chExt cx="9144000" cy="120460"/>
          </a:xfrm>
        </p:grpSpPr>
        <p:cxnSp>
          <p:nvCxnSpPr>
            <p:cNvPr id="12" name="Straight Connector 11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277"/>
          <p:cNvGrpSpPr>
            <a:grpSpLocks/>
          </p:cNvGrpSpPr>
          <p:nvPr/>
        </p:nvGrpSpPr>
        <p:grpSpPr bwMode="gray">
          <a:xfrm rot="5400000">
            <a:off x="484632" y="39624"/>
            <a:ext cx="932688" cy="1146048"/>
            <a:chOff x="42" y="4085"/>
            <a:chExt cx="224" cy="224"/>
          </a:xfrm>
          <a:solidFill>
            <a:schemeClr val="bg2">
              <a:alpha val="70000"/>
            </a:schemeClr>
          </a:solidFill>
        </p:grpSpPr>
        <p:sp>
          <p:nvSpPr>
            <p:cNvPr id="16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17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</p:grpSp>
      <p:sp>
        <p:nvSpPr>
          <p:cNvPr id="18" name="Title 17"/>
          <p:cNvSpPr>
            <a:spLocks noGrp="1"/>
          </p:cNvSpPr>
          <p:nvPr>
            <p:ph type="title"/>
          </p:nvPr>
        </p:nvSpPr>
        <p:spPr>
          <a:xfrm>
            <a:off x="1426464" y="146304"/>
            <a:ext cx="9241536" cy="99669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147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2022-03-28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9779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2022-03-28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2117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52" y="356616"/>
            <a:ext cx="10863072" cy="71323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35424" y="1216152"/>
            <a:ext cx="6705600" cy="507492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53" y="1216152"/>
            <a:ext cx="4011084" cy="507492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2022-03-28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11472672" y="0"/>
            <a:ext cx="71932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11460480" y="0"/>
            <a:ext cx="524256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10" name="Group 9"/>
          <p:cNvGrpSpPr/>
          <p:nvPr/>
        </p:nvGrpSpPr>
        <p:grpSpPr bwMode="gray">
          <a:xfrm>
            <a:off x="10692384" y="246889"/>
            <a:ext cx="1426464" cy="490035"/>
            <a:chOff x="8019288" y="246888"/>
            <a:chExt cx="1069848" cy="490035"/>
          </a:xfrm>
        </p:grpSpPr>
        <p:sp>
          <p:nvSpPr>
            <p:cNvPr id="11" name="Freeform 10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2" name="Rectangle 11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3" name="Rectangle 12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1828643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743456" y="1143000"/>
            <a:ext cx="8217408" cy="5029200"/>
          </a:xfrm>
          <a:solidFill>
            <a:srgbClr val="FFFFFF"/>
          </a:solidFill>
          <a:ln w="92075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 anchor="b">
            <a:normAutofit/>
          </a:bodyPr>
          <a:lstStyle>
            <a:lvl1pPr marL="0" indent="0">
              <a:buFont typeface="Arial" pitchFamily="34" charset="0"/>
              <a:buChar char="•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 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1621536" y="384048"/>
            <a:ext cx="8400288" cy="566738"/>
          </a:xfrm>
        </p:spPr>
        <p:txBody>
          <a:bodyPr anchor="b"/>
          <a:lstStyle>
            <a:lvl1pPr algn="l">
              <a:defRPr sz="2000" b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1755648" y="1143000"/>
            <a:ext cx="8144256" cy="3867912"/>
          </a:xfrm>
          <a:solidFill>
            <a:srgbClr val="F8F8F8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2022-03-28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Rectangle 8"/>
          <p:cNvSpPr/>
          <p:nvPr/>
        </p:nvSpPr>
        <p:spPr bwMode="gray">
          <a:xfrm>
            <a:off x="11472672" y="0"/>
            <a:ext cx="71932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11460480" y="0"/>
            <a:ext cx="524256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8" name="Group 10"/>
          <p:cNvGrpSpPr/>
          <p:nvPr/>
        </p:nvGrpSpPr>
        <p:grpSpPr bwMode="gray">
          <a:xfrm>
            <a:off x="10692384" y="246889"/>
            <a:ext cx="1426464" cy="490035"/>
            <a:chOff x="8019288" y="246888"/>
            <a:chExt cx="1069848" cy="490035"/>
          </a:xfrm>
        </p:grpSpPr>
        <p:sp>
          <p:nvSpPr>
            <p:cNvPr id="12" name="Freeform 11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3" name="Rectangle 12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4" name="Rectangle 13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1332202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473952"/>
            <a:ext cx="2844800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41FB73-D2D5-448A-9177-1A16D5DF1F9F}" type="datetimeFigureOut">
              <a:rPr lang="ko-KR" altLang="en-US" smtClean="0"/>
              <a:t>2022-03-28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473952"/>
            <a:ext cx="3860800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31936" y="6473952"/>
            <a:ext cx="2844800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8488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2"/>
        </a:buClr>
        <a:buSzPct val="75000"/>
        <a:buFont typeface="Wingdings" pitchFamily="2" charset="2"/>
        <a:buChar char="q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3"/>
        </a:buClr>
        <a:buSzPct val="70000"/>
        <a:buFont typeface="Wingdings 2" pitchFamily="18" charset="2"/>
        <a:buChar char="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4"/>
        </a:buClr>
        <a:buSzPct val="70000"/>
        <a:buFont typeface="Wingdings 2" pitchFamily="18" charset="2"/>
        <a:buChar char="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5"/>
        </a:buClr>
        <a:buSzPct val="100000"/>
        <a:buFont typeface="Wingdings 2" pitchFamily="18" charset="2"/>
        <a:buChar char="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6"/>
        </a:buClr>
        <a:buSzPct val="100000"/>
        <a:buFont typeface="Wingdings 2" pitchFamily="18" charset="2"/>
        <a:buChar char="¡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tatisticshowto.com/probability-and-statistics/z-score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45777" y="1506143"/>
            <a:ext cx="10515600" cy="4307983"/>
          </a:xfrm>
        </p:spPr>
        <p:txBody>
          <a:bodyPr>
            <a:normAutofit/>
          </a:bodyPr>
          <a:lstStyle/>
          <a:p>
            <a:pPr marL="0" indent="0">
              <a:lnSpc>
                <a:spcPct val="114000"/>
              </a:lnSpc>
              <a:buNone/>
            </a:pPr>
            <a:r>
              <a:rPr lang="en-US" altLang="ko-KR" sz="2200" dirty="0">
                <a:solidFill>
                  <a:srgbClr val="00B0F0"/>
                </a:solidFill>
              </a:rPr>
              <a:t>Probability plots </a:t>
            </a:r>
            <a:r>
              <a:rPr lang="en-US" altLang="ko-KR" sz="2200" dirty="0"/>
              <a:t>can be used to check if a sample came from a particular distribution. </a:t>
            </a:r>
          </a:p>
          <a:p>
            <a:pPr marL="0" indent="0">
              <a:lnSpc>
                <a:spcPct val="114000"/>
              </a:lnSpc>
              <a:buNone/>
            </a:pPr>
            <a:r>
              <a:rPr lang="en-US" altLang="ko-KR" sz="2200" dirty="0"/>
              <a:t>The </a:t>
            </a:r>
            <a:r>
              <a:rPr lang="en-US" altLang="ko-KR" sz="2200" dirty="0">
                <a:solidFill>
                  <a:srgbClr val="00B0F0"/>
                </a:solidFill>
              </a:rPr>
              <a:t>normal probability plot </a:t>
            </a:r>
            <a:r>
              <a:rPr lang="en-US" altLang="ko-KR" sz="2200" dirty="0"/>
              <a:t>can be used to check normality.</a:t>
            </a:r>
          </a:p>
          <a:p>
            <a:pPr marL="0" indent="0">
              <a:lnSpc>
                <a:spcPct val="114000"/>
              </a:lnSpc>
              <a:buNone/>
            </a:pPr>
            <a:r>
              <a:rPr lang="en-US" altLang="ko-KR" sz="2200" dirty="0"/>
              <a:t>Example 4.30: 20 observations on dielectric breakdown voltage of a piece of epoxy resin.</a:t>
            </a:r>
          </a:p>
          <a:p>
            <a:pPr marL="0" indent="0">
              <a:lnSpc>
                <a:spcPct val="114000"/>
              </a:lnSpc>
              <a:buNone/>
            </a:pPr>
            <a:r>
              <a:rPr lang="en-US" altLang="ko-KR" sz="2200" dirty="0"/>
              <a:t>&gt; library(Devore7)</a:t>
            </a:r>
          </a:p>
          <a:p>
            <a:pPr marL="0" indent="0">
              <a:lnSpc>
                <a:spcPct val="114000"/>
              </a:lnSpc>
              <a:buNone/>
            </a:pPr>
            <a:r>
              <a:rPr lang="en-US" altLang="ko-KR" sz="2200" dirty="0"/>
              <a:t>&gt; </a:t>
            </a:r>
            <a:r>
              <a:rPr lang="en-US" altLang="ko-KR" sz="2200" dirty="0" err="1"/>
              <a:t>str</a:t>
            </a:r>
            <a:r>
              <a:rPr lang="en-US" altLang="ko-KR" sz="2200" dirty="0"/>
              <a:t>(xmp04.30)</a:t>
            </a:r>
          </a:p>
          <a:p>
            <a:pPr marL="0" indent="0">
              <a:lnSpc>
                <a:spcPct val="114000"/>
              </a:lnSpc>
              <a:buNone/>
            </a:pPr>
            <a:r>
              <a:rPr lang="en-US" altLang="ko-KR" sz="2200" dirty="0"/>
              <a:t>'</a:t>
            </a:r>
            <a:r>
              <a:rPr lang="en-US" altLang="ko-KR" sz="2200" dirty="0" err="1"/>
              <a:t>data.frame</a:t>
            </a:r>
            <a:r>
              <a:rPr lang="en-US" altLang="ko-KR" sz="2200" dirty="0"/>
              <a:t>':   20 obs. of  2 variables:</a:t>
            </a:r>
          </a:p>
          <a:p>
            <a:pPr marL="0" indent="0">
              <a:lnSpc>
                <a:spcPct val="114000"/>
              </a:lnSpc>
              <a:buNone/>
            </a:pPr>
            <a:r>
              <a:rPr lang="en-US" altLang="ko-KR" sz="2200" dirty="0"/>
              <a:t> $ Voltage     : </a:t>
            </a:r>
            <a:r>
              <a:rPr lang="en-US" altLang="ko-KR" sz="2200" dirty="0" err="1"/>
              <a:t>num</a:t>
            </a:r>
            <a:r>
              <a:rPr lang="en-US" altLang="ko-KR" sz="2200" dirty="0"/>
              <a:t>  24.5 25.6 26.2 26.4 26.7 ...</a:t>
            </a:r>
          </a:p>
          <a:p>
            <a:pPr marL="0" indent="0">
              <a:lnSpc>
                <a:spcPct val="114000"/>
              </a:lnSpc>
              <a:buNone/>
            </a:pPr>
            <a:r>
              <a:rPr lang="en-US" altLang="ko-KR" sz="2200" dirty="0"/>
              <a:t> $ </a:t>
            </a:r>
            <a:r>
              <a:rPr lang="en-US" altLang="ko-KR" sz="2200" dirty="0" err="1"/>
              <a:t>z.percentile</a:t>
            </a:r>
            <a:r>
              <a:rPr lang="en-US" altLang="ko-KR" sz="2200" dirty="0"/>
              <a:t>: </a:t>
            </a:r>
            <a:r>
              <a:rPr lang="en-US" altLang="ko-KR" sz="2200" dirty="0" err="1"/>
              <a:t>num</a:t>
            </a:r>
            <a:r>
              <a:rPr lang="en-US" altLang="ko-KR" sz="2200" dirty="0"/>
              <a:t>  -1.96 -1.44 -1.15 -0.93 -0.76 -0.6 -0.45 -0.32 -0.19 -0.06 ...</a:t>
            </a:r>
          </a:p>
          <a:p>
            <a:pPr marL="0" indent="0">
              <a:lnSpc>
                <a:spcPct val="114000"/>
              </a:lnSpc>
              <a:buNone/>
            </a:pPr>
            <a:r>
              <a:rPr lang="en-US" altLang="ko-KR" sz="2200" dirty="0"/>
              <a:t>&gt; </a:t>
            </a:r>
            <a:r>
              <a:rPr lang="en-US" altLang="ko-KR" sz="2200" dirty="0" err="1"/>
              <a:t>qqmath</a:t>
            </a:r>
            <a:r>
              <a:rPr lang="en-US" altLang="ko-KR" sz="2200" dirty="0"/>
              <a:t>(~Voltage, xmp04.30, aspect=1, type=c("g", "p", "r"))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45777" y="390525"/>
            <a:ext cx="10515600" cy="639427"/>
          </a:xfrm>
        </p:spPr>
        <p:txBody>
          <a:bodyPr>
            <a:normAutofit/>
          </a:bodyPr>
          <a:lstStyle/>
          <a:p>
            <a:pPr algn="l"/>
            <a:r>
              <a:rPr lang="en-US" altLang="ko-KR" sz="2800" dirty="0"/>
              <a:t>Normal probability plot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83262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827" name="Picture 3" descr="d:\Shared PC\1 POWERPOINT JOBS\Devore 6e\chap04\ch04D_Page_37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5114" y="230189"/>
            <a:ext cx="9121775" cy="6397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82538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5" name="내용 개체 틀 2"/>
          <p:cNvSpPr>
            <a:spLocks noGrp="1"/>
          </p:cNvSpPr>
          <p:nvPr>
            <p:ph idx="1"/>
          </p:nvPr>
        </p:nvSpPr>
        <p:spPr>
          <a:xfrm>
            <a:off x="1385731" y="1423989"/>
            <a:ext cx="8583769" cy="4827587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2000" dirty="0">
                <a:ea typeface="굴림" panose="020B0600000101010101" pitchFamily="50" charset="-127"/>
              </a:rPr>
              <a:t>library(Devore7)</a:t>
            </a:r>
          </a:p>
          <a:p>
            <a:pPr marL="0" indent="0">
              <a:buNone/>
            </a:pPr>
            <a:r>
              <a:rPr lang="en-US" altLang="ko-KR" sz="2000" dirty="0" err="1">
                <a:ea typeface="굴림" panose="020B0600000101010101" pitchFamily="50" charset="-127"/>
              </a:rPr>
              <a:t>str</a:t>
            </a:r>
            <a:r>
              <a:rPr lang="en-US" altLang="ko-KR" sz="2000" dirty="0">
                <a:ea typeface="굴림" panose="020B0600000101010101" pitchFamily="50" charset="-127"/>
              </a:rPr>
              <a:t>(xmp04.30)</a:t>
            </a:r>
          </a:p>
          <a:p>
            <a:pPr marL="0" indent="0">
              <a:buNone/>
            </a:pPr>
            <a:r>
              <a:rPr lang="en-US" altLang="ko-KR" sz="2000" dirty="0" err="1">
                <a:ea typeface="굴림" panose="020B0600000101010101" pitchFamily="50" charset="-127"/>
              </a:rPr>
              <a:t>qqmath</a:t>
            </a:r>
            <a:r>
              <a:rPr lang="en-US" altLang="ko-KR" sz="2000" dirty="0">
                <a:ea typeface="굴림" panose="020B0600000101010101" pitchFamily="50" charset="-127"/>
              </a:rPr>
              <a:t>(~Voltage, xmp04.30, aspect=1, </a:t>
            </a:r>
          </a:p>
          <a:p>
            <a:pPr marL="0" indent="0">
              <a:buNone/>
            </a:pPr>
            <a:r>
              <a:rPr lang="en-US" altLang="ko-KR" sz="2000" dirty="0">
                <a:ea typeface="굴림" panose="020B0600000101010101" pitchFamily="50" charset="-127"/>
              </a:rPr>
              <a:t>type=c("g", "p"))</a:t>
            </a:r>
          </a:p>
          <a:p>
            <a:pPr marL="0" indent="0">
              <a:buNone/>
            </a:pPr>
            <a:endParaRPr lang="en-US" altLang="ko-KR" sz="2000" dirty="0">
              <a:ea typeface="굴림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sz="2000" dirty="0">
                <a:ea typeface="굴림" panose="020B0600000101010101" pitchFamily="50" charset="-127"/>
              </a:rPr>
              <a:t># or you can use following command</a:t>
            </a:r>
          </a:p>
          <a:p>
            <a:pPr marL="0" indent="0">
              <a:buNone/>
            </a:pPr>
            <a:r>
              <a:rPr lang="en-US" altLang="ko-KR" sz="2000" dirty="0" err="1">
                <a:ea typeface="굴림" panose="020B0600000101010101" pitchFamily="50" charset="-127"/>
              </a:rPr>
              <a:t>qqnorm</a:t>
            </a:r>
            <a:r>
              <a:rPr lang="en-US" altLang="ko-KR" sz="2000" dirty="0">
                <a:ea typeface="굴림" panose="020B0600000101010101" pitchFamily="50" charset="-127"/>
              </a:rPr>
              <a:t>(xmp04.30$Voltage)</a:t>
            </a:r>
          </a:p>
          <a:p>
            <a:pPr marL="0" indent="0">
              <a:buNone/>
            </a:pPr>
            <a:r>
              <a:rPr lang="en-US" altLang="ko-KR" sz="2000" dirty="0" err="1">
                <a:ea typeface="굴림" panose="020B0600000101010101" pitchFamily="50" charset="-127"/>
              </a:rPr>
              <a:t>qqline</a:t>
            </a:r>
            <a:r>
              <a:rPr lang="en-US" altLang="ko-KR" sz="2000" dirty="0">
                <a:ea typeface="굴림" panose="020B0600000101010101" pitchFamily="50" charset="-127"/>
              </a:rPr>
              <a:t>(xmp04.30$Voltage)</a:t>
            </a:r>
            <a:endParaRPr lang="ko-KR" altLang="en-US" sz="2000" dirty="0">
              <a:ea typeface="굴림" panose="020B0600000101010101" pitchFamily="50" charset="-127"/>
            </a:endParaRPr>
          </a:p>
        </p:txBody>
      </p:sp>
      <p:sp>
        <p:nvSpPr>
          <p:cNvPr id="79874" name="제목 1"/>
          <p:cNvSpPr>
            <a:spLocks noGrp="1"/>
          </p:cNvSpPr>
          <p:nvPr>
            <p:ph type="title"/>
          </p:nvPr>
        </p:nvSpPr>
        <p:spPr>
          <a:xfrm>
            <a:off x="1385731" y="333376"/>
            <a:ext cx="7772400" cy="658813"/>
          </a:xfrm>
        </p:spPr>
        <p:txBody>
          <a:bodyPr/>
          <a:lstStyle/>
          <a:p>
            <a:pPr algn="l"/>
            <a:r>
              <a:rPr lang="en-US" altLang="ko-KR" sz="3200" dirty="0">
                <a:ea typeface="굴림" panose="020B0600000101010101" pitchFamily="50" charset="-127"/>
              </a:rPr>
              <a:t>Normal probability plot</a:t>
            </a:r>
            <a:endParaRPr lang="ko-KR" altLang="en-US" sz="3200" dirty="0">
              <a:ea typeface="굴림" panose="020B0600000101010101" pitchFamily="50" charset="-127"/>
            </a:endParaRPr>
          </a:p>
        </p:txBody>
      </p:sp>
      <p:pic>
        <p:nvPicPr>
          <p:cNvPr id="79876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2622" y="2206581"/>
            <a:ext cx="4461389" cy="440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55279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200" dirty="0"/>
              <a:t>Arrange your x-values in ascending order.</a:t>
            </a:r>
          </a:p>
          <a:p>
            <a:r>
              <a:rPr lang="en-US" altLang="ko-KR" sz="2200" dirty="0"/>
              <a:t>Calculate f</a:t>
            </a:r>
            <a:r>
              <a:rPr lang="en-US" altLang="ko-KR" sz="2200" baseline="-25000" dirty="0"/>
              <a:t>i</a:t>
            </a:r>
            <a:r>
              <a:rPr lang="en-US" altLang="ko-KR" sz="2200" dirty="0"/>
              <a:t> = (i-0.375)/(n+0.25), where </a:t>
            </a:r>
            <a:r>
              <a:rPr lang="en-US" altLang="ko-KR" sz="2200" dirty="0" err="1"/>
              <a:t>i</a:t>
            </a:r>
            <a:r>
              <a:rPr lang="en-US" altLang="ko-KR" sz="2200" dirty="0"/>
              <a:t> is the position of the data value in the</a:t>
            </a:r>
            <a:br>
              <a:rPr lang="en-US" altLang="ko-KR" sz="2200" dirty="0"/>
            </a:br>
            <a:r>
              <a:rPr lang="en-US" altLang="ko-KR" sz="2200" dirty="0"/>
              <a:t>ordered list and n is the number of  observations.</a:t>
            </a:r>
          </a:p>
          <a:p>
            <a:r>
              <a:rPr lang="en-US" altLang="ko-KR" sz="2200" dirty="0"/>
              <a:t>Find the</a:t>
            </a:r>
            <a:r>
              <a:rPr lang="en-US" altLang="ko-KR" sz="2200" dirty="0">
                <a:hlinkClick r:id="rId2"/>
              </a:rPr>
              <a:t> z-score</a:t>
            </a:r>
            <a:r>
              <a:rPr lang="en-US" altLang="ko-KR" sz="2200" dirty="0"/>
              <a:t> for each f</a:t>
            </a:r>
            <a:r>
              <a:rPr lang="en-US" altLang="ko-KR" sz="2200" baseline="-25000" dirty="0"/>
              <a:t>i</a:t>
            </a:r>
            <a:endParaRPr lang="en-US" altLang="ko-KR" sz="2200" dirty="0"/>
          </a:p>
          <a:p>
            <a:r>
              <a:rPr lang="en-US" altLang="ko-KR" sz="2200" dirty="0"/>
              <a:t>Plot your z-score on the horizontal axis and the corresponding x-values</a:t>
            </a:r>
            <a:br>
              <a:rPr lang="en-US" altLang="ko-KR" sz="2200" dirty="0"/>
            </a:br>
            <a:r>
              <a:rPr lang="en-US" altLang="ko-KR" sz="2200" dirty="0"/>
              <a:t>on the vertical axis. </a:t>
            </a:r>
          </a:p>
          <a:p>
            <a:r>
              <a:rPr lang="en-US" altLang="ko-KR" sz="2200" dirty="0"/>
              <a:t>Ex)  We have 7 values : 29, 32, 33, 45, 46, 54, 55</a:t>
            </a:r>
          </a:p>
          <a:p>
            <a:pPr marL="0" indent="0">
              <a:buNone/>
            </a:pPr>
            <a:endParaRPr lang="en-US" altLang="ko-KR" sz="2200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sz="2800" dirty="0"/>
              <a:t>How to Draw a Normal Probability Plot</a:t>
            </a:r>
            <a:endParaRPr lang="ko-KR" altLang="en-US" sz="2800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7747722"/>
              </p:ext>
            </p:extLst>
          </p:nvPr>
        </p:nvGraphicFramePr>
        <p:xfrm>
          <a:off x="1143705" y="4512179"/>
          <a:ext cx="8265216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0686">
                  <a:extLst>
                    <a:ext uri="{9D8B030D-6E8A-4147-A177-3AD203B41FA5}">
                      <a16:colId xmlns:a16="http://schemas.microsoft.com/office/drawing/2014/main" val="946239134"/>
                    </a:ext>
                  </a:extLst>
                </a:gridCol>
                <a:gridCol w="982984">
                  <a:extLst>
                    <a:ext uri="{9D8B030D-6E8A-4147-A177-3AD203B41FA5}">
                      <a16:colId xmlns:a16="http://schemas.microsoft.com/office/drawing/2014/main" val="2769308178"/>
                    </a:ext>
                  </a:extLst>
                </a:gridCol>
                <a:gridCol w="989626">
                  <a:extLst>
                    <a:ext uri="{9D8B030D-6E8A-4147-A177-3AD203B41FA5}">
                      <a16:colId xmlns:a16="http://schemas.microsoft.com/office/drawing/2014/main" val="4089169814"/>
                    </a:ext>
                  </a:extLst>
                </a:gridCol>
                <a:gridCol w="959313">
                  <a:extLst>
                    <a:ext uri="{9D8B030D-6E8A-4147-A177-3AD203B41FA5}">
                      <a16:colId xmlns:a16="http://schemas.microsoft.com/office/drawing/2014/main" val="773630884"/>
                    </a:ext>
                  </a:extLst>
                </a:gridCol>
                <a:gridCol w="935355">
                  <a:extLst>
                    <a:ext uri="{9D8B030D-6E8A-4147-A177-3AD203B41FA5}">
                      <a16:colId xmlns:a16="http://schemas.microsoft.com/office/drawing/2014/main" val="1193154542"/>
                    </a:ext>
                  </a:extLst>
                </a:gridCol>
                <a:gridCol w="998084">
                  <a:extLst>
                    <a:ext uri="{9D8B030D-6E8A-4147-A177-3AD203B41FA5}">
                      <a16:colId xmlns:a16="http://schemas.microsoft.com/office/drawing/2014/main" val="2167948742"/>
                    </a:ext>
                  </a:extLst>
                </a:gridCol>
                <a:gridCol w="1015001">
                  <a:extLst>
                    <a:ext uri="{9D8B030D-6E8A-4147-A177-3AD203B41FA5}">
                      <a16:colId xmlns:a16="http://schemas.microsoft.com/office/drawing/2014/main" val="170236269"/>
                    </a:ext>
                  </a:extLst>
                </a:gridCol>
                <a:gridCol w="1184167">
                  <a:extLst>
                    <a:ext uri="{9D8B030D-6E8A-4147-A177-3AD203B41FA5}">
                      <a16:colId xmlns:a16="http://schemas.microsoft.com/office/drawing/2014/main" val="2093995288"/>
                    </a:ext>
                  </a:extLst>
                </a:gridCol>
              </a:tblGrid>
              <a:tr h="347406">
                <a:tc>
                  <a:txBody>
                    <a:bodyPr/>
                    <a:lstStyle/>
                    <a:p>
                      <a:pPr latinLnBrk="1"/>
                      <a:endParaRPr lang="ko-KR" altLang="en-US" sz="2000" b="1" dirty="0">
                        <a:ln w="12700"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1" dirty="0">
                          <a:ln w="12700">
                            <a:solidFill>
                              <a:schemeClr val="bg1"/>
                            </a:solidFill>
                          </a:ln>
                          <a:solidFill>
                            <a:schemeClr val="tx1"/>
                          </a:solidFill>
                        </a:rPr>
                        <a:t>29</a:t>
                      </a:r>
                      <a:endParaRPr lang="ko-KR" altLang="en-US" sz="2000" b="1" dirty="0">
                        <a:ln w="12700"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1" dirty="0">
                          <a:ln w="12700">
                            <a:solidFill>
                              <a:schemeClr val="bg1"/>
                            </a:solidFill>
                          </a:ln>
                          <a:solidFill>
                            <a:schemeClr val="tx1"/>
                          </a:solidFill>
                        </a:rPr>
                        <a:t>32</a:t>
                      </a:r>
                      <a:endParaRPr lang="ko-KR" altLang="en-US" sz="2000" b="1" dirty="0">
                        <a:ln w="12700"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1" dirty="0">
                          <a:ln w="12700">
                            <a:solidFill>
                              <a:schemeClr val="bg1"/>
                            </a:solidFill>
                          </a:ln>
                          <a:solidFill>
                            <a:schemeClr val="tx1"/>
                          </a:solidFill>
                        </a:rPr>
                        <a:t>33</a:t>
                      </a:r>
                      <a:endParaRPr lang="ko-KR" altLang="en-US" sz="2000" b="1" dirty="0">
                        <a:ln w="12700"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1" dirty="0">
                          <a:ln w="12700">
                            <a:solidFill>
                              <a:schemeClr val="bg1"/>
                            </a:solidFill>
                          </a:ln>
                          <a:solidFill>
                            <a:schemeClr val="tx1"/>
                          </a:solidFill>
                        </a:rPr>
                        <a:t>45</a:t>
                      </a:r>
                      <a:endParaRPr lang="ko-KR" altLang="en-US" sz="2000" b="1" dirty="0">
                        <a:ln w="12700"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1" dirty="0">
                          <a:ln w="12700">
                            <a:solidFill>
                              <a:schemeClr val="bg1"/>
                            </a:solidFill>
                          </a:ln>
                          <a:solidFill>
                            <a:schemeClr val="tx1"/>
                          </a:solidFill>
                        </a:rPr>
                        <a:t>46</a:t>
                      </a:r>
                      <a:endParaRPr lang="ko-KR" altLang="en-US" sz="2000" b="1" dirty="0">
                        <a:ln w="12700"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1" dirty="0">
                          <a:ln w="12700">
                            <a:solidFill>
                              <a:schemeClr val="bg1"/>
                            </a:solidFill>
                          </a:ln>
                          <a:solidFill>
                            <a:schemeClr val="tx1"/>
                          </a:solidFill>
                        </a:rPr>
                        <a:t>54</a:t>
                      </a:r>
                      <a:endParaRPr lang="ko-KR" altLang="en-US" sz="2000" b="1" dirty="0">
                        <a:ln w="12700"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1" dirty="0">
                          <a:ln w="12700">
                            <a:solidFill>
                              <a:schemeClr val="bg1"/>
                            </a:solidFill>
                          </a:ln>
                          <a:solidFill>
                            <a:schemeClr val="tx1"/>
                          </a:solidFill>
                        </a:rPr>
                        <a:t>55</a:t>
                      </a:r>
                      <a:endParaRPr lang="ko-KR" altLang="en-US" sz="2000" b="1" dirty="0">
                        <a:ln w="12700"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3644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1" dirty="0">
                          <a:ln w="12700">
                            <a:solidFill>
                              <a:schemeClr val="bg1"/>
                            </a:solidFill>
                          </a:ln>
                          <a:solidFill>
                            <a:schemeClr val="tx1"/>
                          </a:solidFill>
                        </a:rPr>
                        <a:t>f</a:t>
                      </a:r>
                      <a:endParaRPr lang="ko-KR" altLang="en-US" sz="2000" b="1" dirty="0">
                        <a:ln w="12700"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1" dirty="0">
                          <a:ln w="12700">
                            <a:solidFill>
                              <a:schemeClr val="bg1"/>
                            </a:solidFill>
                          </a:ln>
                          <a:solidFill>
                            <a:schemeClr val="tx1"/>
                          </a:solidFill>
                        </a:rPr>
                        <a:t>0.0862</a:t>
                      </a:r>
                      <a:endParaRPr lang="ko-KR" altLang="en-US" sz="2000" b="1" dirty="0">
                        <a:ln w="12700"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1" dirty="0">
                          <a:ln w="12700">
                            <a:solidFill>
                              <a:schemeClr val="bg1"/>
                            </a:solidFill>
                          </a:ln>
                          <a:solidFill>
                            <a:schemeClr val="tx1"/>
                          </a:solidFill>
                        </a:rPr>
                        <a:t>0.224</a:t>
                      </a:r>
                      <a:endParaRPr lang="ko-KR" altLang="en-US" sz="2000" b="1" dirty="0">
                        <a:ln w="12700"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1" dirty="0">
                          <a:ln w="12700">
                            <a:solidFill>
                              <a:schemeClr val="bg1"/>
                            </a:solidFill>
                          </a:ln>
                          <a:solidFill>
                            <a:schemeClr val="tx1"/>
                          </a:solidFill>
                        </a:rPr>
                        <a:t>0.362</a:t>
                      </a:r>
                      <a:endParaRPr lang="ko-KR" altLang="en-US" sz="2000" b="1" dirty="0">
                        <a:ln w="12700"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1" dirty="0">
                          <a:ln w="12700">
                            <a:solidFill>
                              <a:schemeClr val="bg1"/>
                            </a:solidFill>
                          </a:ln>
                          <a:solidFill>
                            <a:schemeClr val="tx1"/>
                          </a:solidFill>
                        </a:rPr>
                        <a:t>0.5</a:t>
                      </a:r>
                      <a:endParaRPr lang="ko-KR" altLang="en-US" sz="2000" b="1" dirty="0">
                        <a:ln w="12700"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1" dirty="0">
                          <a:ln w="12700">
                            <a:solidFill>
                              <a:schemeClr val="bg1"/>
                            </a:solidFill>
                          </a:ln>
                          <a:solidFill>
                            <a:schemeClr val="tx1"/>
                          </a:solidFill>
                        </a:rPr>
                        <a:t>0.638</a:t>
                      </a:r>
                      <a:endParaRPr lang="ko-KR" altLang="en-US" sz="2000" b="1" dirty="0">
                        <a:ln w="12700"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1" dirty="0">
                          <a:ln w="12700">
                            <a:solidFill>
                              <a:schemeClr val="bg1"/>
                            </a:solidFill>
                          </a:ln>
                          <a:solidFill>
                            <a:schemeClr val="tx1"/>
                          </a:solidFill>
                        </a:rPr>
                        <a:t>0.776</a:t>
                      </a:r>
                      <a:endParaRPr lang="ko-KR" altLang="en-US" sz="2000" b="1" dirty="0">
                        <a:ln w="12700"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1" dirty="0">
                          <a:ln w="12700">
                            <a:solidFill>
                              <a:schemeClr val="bg1"/>
                            </a:solidFill>
                          </a:ln>
                          <a:solidFill>
                            <a:schemeClr val="tx1"/>
                          </a:solidFill>
                        </a:rPr>
                        <a:t>0.914</a:t>
                      </a:r>
                      <a:endParaRPr lang="ko-KR" altLang="en-US" sz="2000" b="1" dirty="0">
                        <a:ln w="12700"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4187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1" dirty="0">
                          <a:ln w="12700">
                            <a:solidFill>
                              <a:schemeClr val="bg1"/>
                            </a:solidFill>
                          </a:ln>
                          <a:solidFill>
                            <a:schemeClr val="tx1"/>
                          </a:solidFill>
                        </a:rPr>
                        <a:t>P(Z&lt;z)=f</a:t>
                      </a:r>
                      <a:endParaRPr lang="ko-KR" altLang="en-US" sz="2000" b="1" dirty="0">
                        <a:ln w="12700"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1" dirty="0">
                          <a:ln w="12700">
                            <a:solidFill>
                              <a:schemeClr val="bg1"/>
                            </a:solidFill>
                          </a:ln>
                          <a:solidFill>
                            <a:schemeClr val="tx1"/>
                          </a:solidFill>
                        </a:rPr>
                        <a:t>-1.364</a:t>
                      </a:r>
                      <a:endParaRPr lang="ko-KR" altLang="en-US" sz="2000" b="1" dirty="0">
                        <a:ln w="12700"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1" dirty="0">
                          <a:ln w="12700">
                            <a:solidFill>
                              <a:schemeClr val="bg1"/>
                            </a:solidFill>
                          </a:ln>
                          <a:solidFill>
                            <a:schemeClr val="tx1"/>
                          </a:solidFill>
                        </a:rPr>
                        <a:t>-0.758</a:t>
                      </a:r>
                      <a:endParaRPr lang="ko-KR" altLang="en-US" sz="2000" b="1" dirty="0">
                        <a:ln w="12700"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1" dirty="0">
                          <a:ln w="12700">
                            <a:solidFill>
                              <a:schemeClr val="bg1"/>
                            </a:solidFill>
                          </a:ln>
                          <a:solidFill>
                            <a:schemeClr val="tx1"/>
                          </a:solidFill>
                        </a:rPr>
                        <a:t>-0.353</a:t>
                      </a:r>
                      <a:endParaRPr lang="ko-KR" altLang="en-US" sz="2000" b="1" dirty="0">
                        <a:ln w="12700"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1" dirty="0">
                          <a:ln w="12700">
                            <a:solidFill>
                              <a:schemeClr val="bg1"/>
                            </a:solidFill>
                          </a:ln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2000" b="1" dirty="0">
                        <a:ln w="12700"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1" dirty="0">
                          <a:ln w="12700">
                            <a:solidFill>
                              <a:schemeClr val="bg1"/>
                            </a:solidFill>
                          </a:ln>
                          <a:solidFill>
                            <a:schemeClr val="tx1"/>
                          </a:solidFill>
                        </a:rPr>
                        <a:t>0.353</a:t>
                      </a:r>
                      <a:endParaRPr lang="ko-KR" altLang="en-US" sz="2000" b="1" dirty="0">
                        <a:ln w="12700"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1" dirty="0">
                          <a:ln w="12700">
                            <a:solidFill>
                              <a:schemeClr val="bg1"/>
                            </a:solidFill>
                          </a:ln>
                          <a:solidFill>
                            <a:schemeClr val="tx1"/>
                          </a:solidFill>
                        </a:rPr>
                        <a:t>0.758</a:t>
                      </a:r>
                      <a:endParaRPr lang="ko-KR" altLang="en-US" sz="2000" b="1" dirty="0">
                        <a:ln w="12700"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1" dirty="0">
                          <a:ln w="12700">
                            <a:solidFill>
                              <a:schemeClr val="bg1"/>
                            </a:solidFill>
                          </a:ln>
                          <a:solidFill>
                            <a:schemeClr val="tx1"/>
                          </a:solidFill>
                        </a:rPr>
                        <a:t>1.364</a:t>
                      </a:r>
                      <a:endParaRPr lang="ko-KR" altLang="en-US" sz="2000" b="1" dirty="0">
                        <a:ln w="12700"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2280814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2379792"/>
              </p:ext>
            </p:extLst>
          </p:nvPr>
        </p:nvGraphicFramePr>
        <p:xfrm>
          <a:off x="6750230" y="3618099"/>
          <a:ext cx="33508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0899">
                  <a:extLst>
                    <a:ext uri="{9D8B030D-6E8A-4147-A177-3AD203B41FA5}">
                      <a16:colId xmlns:a16="http://schemas.microsoft.com/office/drawing/2014/main" val="8169947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     1           2           3           4          5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9659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    0.1        0.3       0.5       0.7       0.9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57150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8645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2200" dirty="0"/>
              <a:t>&gt; x &lt;- c(29, 32, 33, 45, 46, 54, 55)</a:t>
            </a:r>
          </a:p>
          <a:p>
            <a:pPr marL="0" indent="0">
              <a:buNone/>
            </a:pPr>
            <a:r>
              <a:rPr lang="en-US" altLang="ko-KR" sz="2200" dirty="0"/>
              <a:t>&gt; </a:t>
            </a:r>
            <a:r>
              <a:rPr lang="en-US" altLang="ko-KR" sz="2200" dirty="0" err="1"/>
              <a:t>qqnorm</a:t>
            </a:r>
            <a:r>
              <a:rPr lang="en-US" altLang="ko-KR" sz="2200" dirty="0"/>
              <a:t>(x)</a:t>
            </a:r>
          </a:p>
          <a:p>
            <a:pPr marL="0" indent="0">
              <a:buNone/>
            </a:pPr>
            <a:r>
              <a:rPr lang="en-US" altLang="ko-KR" sz="2200" dirty="0"/>
              <a:t>&gt; </a:t>
            </a:r>
            <a:r>
              <a:rPr lang="en-US" altLang="ko-KR" sz="2200" dirty="0" err="1"/>
              <a:t>qqline</a:t>
            </a:r>
            <a:r>
              <a:rPr lang="en-US" altLang="ko-KR" sz="2200" dirty="0"/>
              <a:t>(x)</a:t>
            </a:r>
          </a:p>
          <a:p>
            <a:pPr marL="0" indent="0">
              <a:buNone/>
            </a:pPr>
            <a:endParaRPr lang="en-US" altLang="ko-KR" sz="2200" dirty="0"/>
          </a:p>
          <a:p>
            <a:pPr marL="0" indent="0">
              <a:buNone/>
            </a:pPr>
            <a:r>
              <a:rPr lang="en-US" altLang="ko-KR" sz="2200" dirty="0"/>
              <a:t>&gt; f &lt;- (1:length(x) - 0.375)/(length(x)+0.25)</a:t>
            </a:r>
          </a:p>
          <a:p>
            <a:pPr marL="0" indent="0">
              <a:buNone/>
            </a:pPr>
            <a:r>
              <a:rPr lang="en-US" altLang="ko-KR" sz="2200" dirty="0"/>
              <a:t>&gt; q &lt;- </a:t>
            </a:r>
            <a:r>
              <a:rPr lang="en-US" altLang="ko-KR" sz="2200" dirty="0" err="1"/>
              <a:t>qnorm</a:t>
            </a:r>
            <a:r>
              <a:rPr lang="en-US" altLang="ko-KR" sz="2200" dirty="0"/>
              <a:t>(f)</a:t>
            </a:r>
          </a:p>
          <a:p>
            <a:pPr marL="0" indent="0">
              <a:buNone/>
            </a:pPr>
            <a:r>
              <a:rPr lang="en-US" altLang="ko-KR" sz="2200" dirty="0"/>
              <a:t>&gt; plot(q, x)</a:t>
            </a:r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sz="2800" dirty="0"/>
              <a:t>How to Draw a Normal Probability Plot</a:t>
            </a:r>
            <a:endParaRPr lang="ko-KR" altLang="en-US" sz="28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600201"/>
            <a:ext cx="4725439" cy="4416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88154"/>
      </p:ext>
    </p:extLst>
  </p:cSld>
  <p:clrMapOvr>
    <a:masterClrMapping/>
  </p:clrMapOvr>
</p:sld>
</file>

<file path=ppt/theme/theme1.xml><?xml version="1.0" encoding="utf-8"?>
<a:theme xmlns:a="http://schemas.openxmlformats.org/drawingml/2006/main" name="New_Education03">
  <a:themeElements>
    <a:clrScheme name="Education0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ducation03">
      <a:majorFont>
        <a:latin typeface="Corbel"/>
        <a:ea typeface=""/>
        <a:cs typeface=""/>
        <a:font script="Jpan" typeface="HG丸ｺﾞｼｯｸM-PRO"/>
        <a:font script="Hang" typeface="맑은 고딕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丸ｺﾞｼｯｸM-PRO"/>
        <a:font script="Hang" typeface="맑은 고딕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Education03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hade val="100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sx="102000" sy="102000" algn="ctr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3500" dist="25400" dir="5400000" sx="102000" sy="102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6600000"/>
            </a:lightRig>
          </a:scene3d>
          <a:sp3d contourW="12700" prstMaterial="dkEdge">
            <a:bevelT w="31750" h="19050" prst="softRound"/>
            <a:contourClr>
              <a:schemeClr val="phClr"/>
            </a:contourClr>
          </a:sp3d>
        </a:effectStyle>
        <a:effectStyle>
          <a:effectLst>
            <a:outerShdw blurRad="63500" dist="25400" dir="5400000" sx="102000" sy="102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6600000"/>
            </a:lightRig>
          </a:scene3d>
          <a:sp3d contourW="12700" prstMaterial="dkEdge">
            <a:bevelT w="69850" h="5715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50000"/>
              </a:schemeClr>
            </a:gs>
            <a:gs pos="64000">
              <a:schemeClr val="phClr">
                <a:tint val="100000"/>
                <a:shade val="85000"/>
                <a:satMod val="130000"/>
              </a:schemeClr>
            </a:gs>
            <a:gs pos="72000">
              <a:schemeClr val="phClr">
                <a:shade val="85000"/>
                <a:satMod val="13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90000"/>
                <a:satMod val="200000"/>
              </a:schemeClr>
            </a:gs>
            <a:gs pos="100000">
              <a:schemeClr val="phClr">
                <a:shade val="70000"/>
                <a:satMod val="150000"/>
              </a:schemeClr>
            </a:gs>
          </a:gsLst>
          <a:path path="circle">
            <a:fillToRect l="50000" t="10000" r="50000" b="9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메모 테마</Template>
  <TotalTime>3292</TotalTime>
  <Words>381</Words>
  <Application>Microsoft Office PowerPoint</Application>
  <PresentationFormat>와이드스크린</PresentationFormat>
  <Paragraphs>59</Paragraphs>
  <Slides>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2" baseType="lpstr">
      <vt:lpstr>맑은 고딕</vt:lpstr>
      <vt:lpstr>Arial</vt:lpstr>
      <vt:lpstr>Corbel</vt:lpstr>
      <vt:lpstr>Times New Roman</vt:lpstr>
      <vt:lpstr>Wingdings</vt:lpstr>
      <vt:lpstr>Wingdings 2</vt:lpstr>
      <vt:lpstr>New_Education03</vt:lpstr>
      <vt:lpstr>Normal probability plot</vt:lpstr>
      <vt:lpstr>PowerPoint 프레젠테이션</vt:lpstr>
      <vt:lpstr>Normal probability plot</vt:lpstr>
      <vt:lpstr>How to Draw a Normal Probability Plot</vt:lpstr>
      <vt:lpstr>How to Draw a Normal Probability Plot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 and Descriptive Statistics</dc:title>
  <dc:creator>User</dc:creator>
  <cp:lastModifiedBy>Kook Kwangho</cp:lastModifiedBy>
  <cp:revision>228</cp:revision>
  <dcterms:created xsi:type="dcterms:W3CDTF">2017-06-22T04:03:47Z</dcterms:created>
  <dcterms:modified xsi:type="dcterms:W3CDTF">2022-03-27T15:21:14Z</dcterms:modified>
</cp:coreProperties>
</file>