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4" r:id="rId2"/>
    <p:sldId id="330" r:id="rId3"/>
    <p:sldId id="327" r:id="rId4"/>
    <p:sldId id="326" r:id="rId5"/>
    <p:sldId id="325" r:id="rId6"/>
    <p:sldId id="328" r:id="rId7"/>
    <p:sldId id="32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54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1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61911" y="1408448"/>
                <a:ext cx="10486622" cy="4916152"/>
              </a:xfrm>
            </p:spPr>
            <p:txBody>
              <a:bodyPr>
                <a:noAutofit/>
              </a:bodyPr>
              <a:lstStyle/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The correlation coefficient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or simply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lit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defined as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200" dirty="0"/>
                          <m:t>Co</m:t>
                        </m:r>
                        <m:r>
                          <m:rPr>
                            <m:nor/>
                          </m:rPr>
                          <a:rPr lang="en-US" altLang="ko-KR" sz="2200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200" dirty="0"/>
              </a:p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For any two </a:t>
                </a:r>
                <a:r>
                  <a:rPr lang="en-US" altLang="ko-KR" sz="2200" dirty="0" err="1"/>
                  <a:t>r.v.’s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   −1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200" dirty="0"/>
              </a:p>
              <a:p>
                <a:pPr>
                  <a:lnSpc>
                    <a:spcPct val="124000"/>
                  </a:lnSpc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are independent, then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However,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does not imply that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are independent.</a:t>
                </a:r>
              </a:p>
              <a:p>
                <a:pPr>
                  <a:lnSpc>
                    <a:spcPct val="124000"/>
                  </a:lnSpc>
                </a:pP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or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for some numbers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/>
                  <a:t> and b. </a:t>
                </a:r>
                <a:endParaRPr lang="en-US" altLang="ko-KR" sz="2200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911" y="1408448"/>
                <a:ext cx="10486622" cy="4916152"/>
              </a:xfrm>
              <a:blipFill>
                <a:blip r:embed="rId2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3886" y="404596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Correlation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7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97" y="1600201"/>
            <a:ext cx="8398958" cy="45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nav76345_0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1910599"/>
            <a:ext cx="5139267" cy="447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800100" y="876300"/>
            <a:ext cx="10591800" cy="79004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ea typeface="굴림" panose="020B0600000101010101" pitchFamily="50" charset="-127"/>
              </a:rPr>
              <a:t>An object is fired upward from the ground.</a:t>
            </a:r>
            <a:br>
              <a:rPr lang="en-US" altLang="ko-KR" sz="2000" dirty="0">
                <a:ea typeface="굴림" panose="020B0600000101010101" pitchFamily="50" charset="-127"/>
              </a:rPr>
            </a:br>
            <a:r>
              <a:rPr lang="en-US" altLang="ko-KR" sz="2000" dirty="0">
                <a:ea typeface="굴림" panose="020B0600000101010101" pitchFamily="50" charset="-127"/>
              </a:rPr>
              <a:t>The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relationship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between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the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height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of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a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free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falling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object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and the time.</a:t>
            </a:r>
            <a:endParaRPr lang="ko-KR" altLang="en-US" sz="2000" dirty="0">
              <a:ea typeface="굴림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E5B413D-0570-4216-A988-5194B09EA1AF}"/>
              </a:ext>
            </a:extLst>
          </p:cNvPr>
          <p:cNvSpPr txBox="1">
            <a:spLocks/>
          </p:cNvSpPr>
          <p:nvPr/>
        </p:nvSpPr>
        <p:spPr bwMode="black">
          <a:xfrm>
            <a:off x="800100" y="302155"/>
            <a:ext cx="10591800" cy="790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altLang="ko-KR" sz="2800" dirty="0">
                <a:ea typeface="굴림" panose="020B0600000101010101" pitchFamily="50" charset="-127"/>
              </a:rPr>
              <a:t>Correlation coefficient : 0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10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25502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=100, 250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8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+250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250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           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0.5+250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0.5=175</m:t>
                    </m:r>
                  </m:oMath>
                </a14:m>
                <a:endParaRPr lang="en-US" altLang="ko-KR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8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175</m:t>
                            </m:r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0.5+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0−175</m:t>
                            </m:r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=5625</m:t>
                    </m:r>
                  </m:oMath>
                </a14:m>
                <a:endParaRPr lang="en-US" altLang="ko-KR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=0, 100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.50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=200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𝑜𝑡h𝑒𝑟𝑤𝑖𝑠𝑒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/>
                  <a:t> 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19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9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ko-KR" sz="19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0.25+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5=</m:t>
                    </m:r>
                  </m:oMath>
                </a14:m>
                <a:r>
                  <a:rPr lang="en-US" altLang="ko-KR" sz="1900" b="0" i="1" dirty="0">
                    <a:latin typeface="Cambria Math" panose="02040503050406030204" pitchFamily="18" charset="0"/>
                  </a:rPr>
                  <a:t>125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19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9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9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0−1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5+</m:t>
                    </m:r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0−125</m:t>
                            </m:r>
                          </m:e>
                        </m:d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0.25+</m:t>
                    </m:r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0−125</m:t>
                            </m:r>
                          </m:e>
                        </m:d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ko-KR" sz="1900" dirty="0"/>
              </a:p>
              <a:p>
                <a:pPr marL="0" indent="0">
                  <a:buNone/>
                </a:pPr>
                <a:r>
                  <a:rPr lang="en-US" altLang="ko-KR" sz="1800" dirty="0"/>
                  <a:t>	          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6875</m:t>
                    </m:r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=23750−175</m:t>
                    </m:r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125=1875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800" dirty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1875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5625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6875</m:t>
                            </m:r>
                          </m:e>
                        </m:ra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=0.3015</m:t>
                    </m:r>
                  </m:oMath>
                </a14:m>
                <a:r>
                  <a:rPr lang="ko-KR" altLang="en-US" sz="1800" dirty="0"/>
                  <a:t> 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2550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5.17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E1325D-A1D1-4E5C-8191-CB18FCF07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11361"/>
              </p:ext>
            </p:extLst>
          </p:nvPr>
        </p:nvGraphicFramePr>
        <p:xfrm>
          <a:off x="4958023" y="467957"/>
          <a:ext cx="5748077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01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11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1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3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28235" y="1871529"/>
                <a:ext cx="10515600" cy="4965184"/>
              </a:xfrm>
            </p:spPr>
            <p:txBody>
              <a:bodyPr>
                <a:normAutofit/>
              </a:bodyPr>
              <a:lstStyle/>
              <a:p>
                <a:pPr marL="269875" indent="-2698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220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altLang="ko-KR" sz="2200" b="0" dirty="0"/>
              </a:p>
              <a:p>
                <a:pPr marL="0" indent="0">
                  <a:buNone/>
                </a:pPr>
                <a:r>
                  <a:rPr lang="en-US" altLang="ko-KR" sz="2200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0.1+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0.1+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.4=</m:t>
                    </m:r>
                  </m:oMath>
                </a14:m>
                <a:r>
                  <a:rPr lang="en-US" altLang="ko-KR" sz="2200" b="0" dirty="0"/>
                  <a:t>4.5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4=1.8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−1.8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			  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−1.8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0.2+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−1.8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1.36</m:t>
                    </m:r>
                  </m:oMath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X and Y have the same marginal pdf.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=1.8,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1.36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4.5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1.8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1.26</m:t>
                    </m:r>
                  </m:oMath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200" dirty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1.26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1.36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1.36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0.926</m:t>
                    </m:r>
                  </m:oMath>
                </a14:m>
                <a:r>
                  <a:rPr lang="ko-KR" altLang="en-US" sz="2200" dirty="0"/>
                  <a:t> 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235" y="1871529"/>
                <a:ext cx="10515600" cy="4965184"/>
              </a:xfrm>
              <a:blipFill>
                <a:blip r:embed="rId2"/>
                <a:stretch>
                  <a:fillRect l="-232" t="-10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 flipV="1">
            <a:off x="3948157" y="1871529"/>
            <a:ext cx="0" cy="350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911" y="432967"/>
            <a:ext cx="3164032" cy="2411610"/>
          </a:xfrm>
          <a:prstGeom prst="rect">
            <a:avLst/>
          </a:prstGeom>
        </p:spPr>
      </p:pic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928235" y="20227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67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28235" y="1871529"/>
                <a:ext cx="10515600" cy="4965184"/>
              </a:xfrm>
            </p:spPr>
            <p:txBody>
              <a:bodyPr>
                <a:normAutofit/>
              </a:bodyPr>
              <a:lstStyle/>
              <a:p>
                <a:pPr marL="269875" indent="-269875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220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altLang="ko-KR" sz="2200" b="0" dirty="0"/>
              </a:p>
              <a:p>
                <a:pPr marL="0" indent="0">
                  <a:buNone/>
                </a:pPr>
                <a:r>
                  <a:rPr lang="en-US" altLang="ko-KR" sz="2200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0.1+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0.1+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.4=</m:t>
                    </m:r>
                  </m:oMath>
                </a14:m>
                <a:r>
                  <a:rPr lang="en-US" altLang="ko-KR" sz="2200" b="0" dirty="0"/>
                  <a:t>4.5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4=1.8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−1.8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			   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−1.8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0.2+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−1.8</m:t>
                            </m:r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1.36</m:t>
                    </m:r>
                  </m:oMath>
                </a14:m>
                <a:endParaRPr lang="en-US" altLang="ko-KR" sz="2200" b="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X and Y have the same marginal pdf.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=1.8,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1.36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4.5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1.8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1.26</m:t>
                    </m:r>
                  </m:oMath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200" dirty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1.26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1.36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1.36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0.926</m:t>
                    </m:r>
                  </m:oMath>
                </a14:m>
                <a:r>
                  <a:rPr lang="ko-KR" altLang="en-US" sz="2200" dirty="0"/>
                  <a:t> 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235" y="1871529"/>
                <a:ext cx="10515600" cy="4965184"/>
              </a:xfrm>
              <a:blipFill>
                <a:blip r:embed="rId2"/>
                <a:stretch>
                  <a:fillRect l="-232" t="-10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 flipV="1">
            <a:off x="3948157" y="1871529"/>
            <a:ext cx="0" cy="350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911" y="432967"/>
            <a:ext cx="3164032" cy="2411610"/>
          </a:xfrm>
          <a:prstGeom prst="rect">
            <a:avLst/>
          </a:prstGeom>
        </p:spPr>
      </p:pic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928235" y="20227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855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591572"/>
                <a:ext cx="10813143" cy="49754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≤1,  0≤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≤1,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/>
                      <m:t>	    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=12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mr>
                    </m:m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=12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sz="2000" dirty="0">
                        <a:latin typeface="+mn-ea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=0.2−0.16=0.04</m:t>
                    </m:r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By symmetry,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.</a:t>
                </a:r>
                <a:endParaRPr lang="en-US" altLang="ko-KR" sz="2000" b="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−2/75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0.04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0.04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−0.667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endParaRPr lang="ko-KR" altLang="en-US" sz="22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591572"/>
                <a:ext cx="10813143" cy="4975483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23616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5145</TotalTime>
  <Words>559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Correlation</vt:lpstr>
      <vt:lpstr>PowerPoint 프레젠테이션</vt:lpstr>
      <vt:lpstr>An object is fired upward from the ground. The relationship between the height of a free falling object and the time.</vt:lpstr>
      <vt:lpstr>Example 5.17</vt:lpstr>
      <vt:lpstr>Example</vt:lpstr>
      <vt:lpstr>Example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296</cp:revision>
  <dcterms:created xsi:type="dcterms:W3CDTF">2017-06-22T04:03:47Z</dcterms:created>
  <dcterms:modified xsi:type="dcterms:W3CDTF">2022-04-07T02:29:15Z</dcterms:modified>
</cp:coreProperties>
</file>