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60"/>
  </p:normalViewPr>
  <p:slideViewPr>
    <p:cSldViewPr snapToGrid="0">
      <p:cViewPr varScale="1">
        <p:scale>
          <a:sx n="75" d="100"/>
          <a:sy n="75" d="100"/>
        </p:scale>
        <p:origin x="66" y="84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31019-3A3A-42AD-B17A-34D09AF9C749}" type="datetimeFigureOut">
              <a:rPr lang="ko-KR" altLang="en-US" smtClean="0"/>
              <a:t>2022-04-07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DD68D-3BE2-477E-95F4-4FA8BA1368C0}" type="slidenum">
              <a:rPr lang="ko-KR" altLang="en-US" smtClean="0"/>
              <a:t>‹#›</a:t>
            </a:fld>
            <a:endParaRPr lang="ko-KR" altLang="en-US"/>
          </a:p>
        </p:txBody>
      </p:sp>
    </p:spTree>
    <p:extLst>
      <p:ext uri="{BB962C8B-B14F-4D97-AF65-F5344CB8AC3E}">
        <p14:creationId xmlns:p14="http://schemas.microsoft.com/office/powerpoint/2010/main" val="23678370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2CE039-8345-41D4-83AC-287A2F9592C9}" type="slidenum">
              <a:rPr lang="en-US" altLang="ko-KR" sz="1200" smtClean="0"/>
              <a:pPr/>
              <a:t>7</a:t>
            </a:fld>
            <a:endParaRPr lang="en-US" altLang="ko-KR"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ko-KR" altLang="ko-KR"/>
          </a:p>
        </p:txBody>
      </p:sp>
    </p:spTree>
    <p:extLst>
      <p:ext uri="{BB962C8B-B14F-4D97-AF65-F5344CB8AC3E}">
        <p14:creationId xmlns:p14="http://schemas.microsoft.com/office/powerpoint/2010/main" val="45776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77C763-1DC6-4393-9FE6-FF7D04BAE77C}" type="slidenum">
              <a:rPr lang="en-US" altLang="ko-KR" sz="1200" smtClean="0"/>
              <a:pPr/>
              <a:t>8</a:t>
            </a:fld>
            <a:endParaRPr lang="en-US" altLang="ko-KR"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ko-KR" altLang="ko-KR"/>
          </a:p>
        </p:txBody>
      </p:sp>
    </p:spTree>
    <p:extLst>
      <p:ext uri="{BB962C8B-B14F-4D97-AF65-F5344CB8AC3E}">
        <p14:creationId xmlns:p14="http://schemas.microsoft.com/office/powerpoint/2010/main" val="2252987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1E0D1F-FA20-4980-B439-7937F5450050}" type="slidenum">
              <a:rPr lang="en-US" altLang="ko-KR" sz="1200" smtClean="0"/>
              <a:pPr/>
              <a:t>9</a:t>
            </a:fld>
            <a:endParaRPr lang="en-US" altLang="ko-KR"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ko-KR" altLang="ko-KR"/>
          </a:p>
        </p:txBody>
      </p:sp>
    </p:spTree>
    <p:extLst>
      <p:ext uri="{BB962C8B-B14F-4D97-AF65-F5344CB8AC3E}">
        <p14:creationId xmlns:p14="http://schemas.microsoft.com/office/powerpoint/2010/main" val="356608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844375-3AFC-4ADF-918E-BD1889E3491F}" type="slidenum">
              <a:rPr lang="en-US" altLang="ko-KR" sz="1200" smtClean="0"/>
              <a:pPr/>
              <a:t>11</a:t>
            </a:fld>
            <a:endParaRPr lang="en-US" altLang="ko-KR"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ko-KR" altLang="ko-KR"/>
          </a:p>
        </p:txBody>
      </p:sp>
    </p:spTree>
    <p:extLst>
      <p:ext uri="{BB962C8B-B14F-4D97-AF65-F5344CB8AC3E}">
        <p14:creationId xmlns:p14="http://schemas.microsoft.com/office/powerpoint/2010/main" val="4169050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7BB018-500D-4497-A77C-F34A97227516}" type="slidenum">
              <a:rPr lang="en-US" altLang="ko-KR" sz="1200" smtClean="0"/>
              <a:pPr/>
              <a:t>12</a:t>
            </a:fld>
            <a:endParaRPr lang="en-US" altLang="ko-KR"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ko-KR" altLang="ko-KR"/>
          </a:p>
        </p:txBody>
      </p:sp>
    </p:spTree>
    <p:extLst>
      <p:ext uri="{BB962C8B-B14F-4D97-AF65-F5344CB8AC3E}">
        <p14:creationId xmlns:p14="http://schemas.microsoft.com/office/powerpoint/2010/main" val="1386208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AFE10A-575D-493C-8EA8-256F4FA3433D}" type="slidenum">
              <a:rPr lang="en-US" altLang="ko-KR" sz="1200" smtClean="0"/>
              <a:pPr/>
              <a:t>14</a:t>
            </a:fld>
            <a:endParaRPr lang="en-US" altLang="ko-KR"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ko-KR" altLang="ko-KR"/>
          </a:p>
        </p:txBody>
      </p:sp>
    </p:spTree>
    <p:extLst>
      <p:ext uri="{BB962C8B-B14F-4D97-AF65-F5344CB8AC3E}">
        <p14:creationId xmlns:p14="http://schemas.microsoft.com/office/powerpoint/2010/main" val="34275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C9F36C-BE42-4255-82D6-CA335BFA09D4}" type="slidenum">
              <a:rPr lang="en-US" altLang="ko-KR" sz="1200" smtClean="0"/>
              <a:pPr/>
              <a:t>15</a:t>
            </a:fld>
            <a:endParaRPr lang="en-US" altLang="ko-KR"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ko-KR" altLang="ko-KR"/>
          </a:p>
        </p:txBody>
      </p:sp>
    </p:spTree>
    <p:extLst>
      <p:ext uri="{BB962C8B-B14F-4D97-AF65-F5344CB8AC3E}">
        <p14:creationId xmlns:p14="http://schemas.microsoft.com/office/powerpoint/2010/main" val="3182950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586282-6B5A-4562-8E0B-D61FC9463D48}" type="slidenum">
              <a:rPr lang="en-US" altLang="ko-KR" sz="1200" smtClean="0"/>
              <a:pPr/>
              <a:t>16</a:t>
            </a:fld>
            <a:endParaRPr lang="en-US" altLang="ko-KR"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ko-KR" altLang="ko-KR"/>
          </a:p>
        </p:txBody>
      </p:sp>
    </p:spTree>
    <p:extLst>
      <p:ext uri="{BB962C8B-B14F-4D97-AF65-F5344CB8AC3E}">
        <p14:creationId xmlns:p14="http://schemas.microsoft.com/office/powerpoint/2010/main" val="207429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36" name="Rectangle 35"/>
          <p:cNvSpPr/>
          <p:nvPr/>
        </p:nvSpPr>
        <p:spPr bwMode="gray">
          <a:xfrm>
            <a:off x="0" y="1929384"/>
            <a:ext cx="12192000" cy="49286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8" name="Picture 46" descr="2.png"/>
          <p:cNvPicPr>
            <a:picLocks noChangeAspect="1"/>
          </p:cNvPicPr>
          <p:nvPr/>
        </p:nvPicPr>
        <p:blipFill>
          <a:blip r:embed="rId2">
            <a:duotone>
              <a:schemeClr val="bg2">
                <a:shade val="45000"/>
                <a:satMod val="135000"/>
              </a:schemeClr>
              <a:prstClr val="white"/>
            </a:duotone>
          </a:blip>
          <a:srcRect r="165" b="15496"/>
          <a:stretch>
            <a:fillRect/>
          </a:stretch>
        </p:blipFill>
        <p:spPr bwMode="gray">
          <a:xfrm>
            <a:off x="6762756" y="3571876"/>
            <a:ext cx="4956121" cy="3286124"/>
          </a:xfrm>
          <a:prstGeom prst="rect">
            <a:avLst/>
          </a:prstGeom>
          <a:noFill/>
          <a:ln>
            <a:noFill/>
          </a:ln>
        </p:spPr>
      </p:pic>
      <p:sp>
        <p:nvSpPr>
          <p:cNvPr id="3" name="Subtitle 2"/>
          <p:cNvSpPr>
            <a:spLocks noGrp="1"/>
          </p:cNvSpPr>
          <p:nvPr>
            <p:ph type="subTitle" idx="1"/>
          </p:nvPr>
        </p:nvSpPr>
        <p:spPr bwMode="black">
          <a:xfrm>
            <a:off x="1011936" y="786384"/>
            <a:ext cx="8534400" cy="841248"/>
          </a:xfrm>
        </p:spPr>
        <p:txBody>
          <a:bodyPr anchor="ct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4" name="Date Placeholder 3"/>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grpSp>
        <p:nvGrpSpPr>
          <p:cNvPr id="7" name="Group 20"/>
          <p:cNvGrpSpPr/>
          <p:nvPr/>
        </p:nvGrpSpPr>
        <p:grpSpPr bwMode="gray">
          <a:xfrm>
            <a:off x="9790176" y="740664"/>
            <a:ext cx="984069" cy="1640146"/>
            <a:chOff x="6869341" y="609600"/>
            <a:chExt cx="738052" cy="1640146"/>
          </a:xfrm>
        </p:grpSpPr>
        <p:sp>
          <p:nvSpPr>
            <p:cNvPr id="20" name="Rectangle 19"/>
            <p:cNvSpPr/>
            <p:nvPr userDrawn="1"/>
          </p:nvSpPr>
          <p:spPr bwMode="gray">
            <a:xfrm rot="360000">
              <a:off x="7397081" y="748488"/>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8"/>
            <p:cNvGrpSpPr/>
            <p:nvPr userDrawn="1"/>
          </p:nvGrpSpPr>
          <p:grpSpPr bwMode="gray">
            <a:xfrm>
              <a:off x="6869341" y="609600"/>
              <a:ext cx="586829" cy="1640146"/>
              <a:chOff x="6850291" y="609600"/>
              <a:chExt cx="586829" cy="1640146"/>
            </a:xfrm>
          </p:grpSpPr>
          <p:sp>
            <p:nvSpPr>
              <p:cNvPr id="17" name="Rectangle 16"/>
              <p:cNvSpPr/>
              <p:nvPr userDrawn="1"/>
            </p:nvSpPr>
            <p:spPr bwMode="gray">
              <a:xfrm rot="360000">
                <a:off x="6934200" y="609600"/>
                <a:ext cx="502920"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bwMode="gray">
              <a:xfrm rot="360000">
                <a:off x="6850291" y="1179898"/>
                <a:ext cx="502920" cy="1069848"/>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9" name="Group 26"/>
          <p:cNvGrpSpPr/>
          <p:nvPr/>
        </p:nvGrpSpPr>
        <p:grpSpPr bwMode="gray">
          <a:xfrm>
            <a:off x="10594849" y="1106424"/>
            <a:ext cx="1005068" cy="1637570"/>
            <a:chOff x="7946136" y="1106424"/>
            <a:chExt cx="753801" cy="1637570"/>
          </a:xfrm>
        </p:grpSpPr>
        <p:sp>
          <p:nvSpPr>
            <p:cNvPr id="23" name="Rectangle 22"/>
            <p:cNvSpPr/>
            <p:nvPr userDrawn="1"/>
          </p:nvSpPr>
          <p:spPr bwMode="gray">
            <a:xfrm rot="600000">
              <a:off x="8489625" y="1245312"/>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ectangle 24"/>
            <p:cNvSpPr/>
            <p:nvPr userDrawn="1"/>
          </p:nvSpPr>
          <p:spPr bwMode="gray">
            <a:xfrm rot="600000">
              <a:off x="8083296" y="1106424"/>
              <a:ext cx="502920"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Rectangle 25"/>
            <p:cNvSpPr/>
            <p:nvPr userDrawn="1"/>
          </p:nvSpPr>
          <p:spPr bwMode="gray">
            <a:xfrm rot="600000">
              <a:off x="7946136" y="1674146"/>
              <a:ext cx="502920" cy="1069848"/>
            </a:xfrm>
            <a:prstGeom prst="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 name="Group 41"/>
          <p:cNvGrpSpPr/>
          <p:nvPr/>
        </p:nvGrpSpPr>
        <p:grpSpPr bwMode="gray">
          <a:xfrm>
            <a:off x="0" y="1810512"/>
            <a:ext cx="12192000" cy="120460"/>
            <a:chOff x="0" y="1810512"/>
            <a:chExt cx="9144000" cy="120460"/>
          </a:xfrm>
        </p:grpSpPr>
        <p:cxnSp>
          <p:nvCxnSpPr>
            <p:cNvPr id="32" name="Straight Connector 31"/>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11" name="Group 277"/>
          <p:cNvGrpSpPr>
            <a:grpSpLocks/>
          </p:cNvGrpSpPr>
          <p:nvPr/>
        </p:nvGrpSpPr>
        <p:grpSpPr bwMode="gray">
          <a:xfrm rot="5400000">
            <a:off x="778718" y="2100960"/>
            <a:ext cx="1500199" cy="1889313"/>
            <a:chOff x="42" y="4085"/>
            <a:chExt cx="224" cy="224"/>
          </a:xfrm>
          <a:solidFill>
            <a:srgbClr val="F8F7F3">
              <a:alpha val="30196"/>
            </a:srgbClr>
          </a:solidFill>
        </p:grpSpPr>
        <p:sp>
          <p:nvSpPr>
            <p:cNvPr id="40"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41"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2" name="Title 1"/>
          <p:cNvSpPr>
            <a:spLocks noGrp="1"/>
          </p:cNvSpPr>
          <p:nvPr>
            <p:ph type="ctrTitle"/>
          </p:nvPr>
        </p:nvSpPr>
        <p:spPr>
          <a:xfrm>
            <a:off x="914400" y="3273552"/>
            <a:ext cx="10363200" cy="1470025"/>
          </a:xfrm>
        </p:spPr>
        <p:txBody>
          <a:bodyPr>
            <a:normAutofit/>
          </a:bodyPr>
          <a:lstStyle>
            <a:lvl1pPr>
              <a:defRPr sz="4400"/>
            </a:lvl1pPr>
          </a:lstStyle>
          <a:p>
            <a:r>
              <a:rPr lang="ko-KR" altLang="en-US"/>
              <a:t>마스터 제목 스타일 편집</a:t>
            </a:r>
            <a:endParaRPr lang="en-US"/>
          </a:p>
        </p:txBody>
      </p:sp>
    </p:spTree>
    <p:extLst>
      <p:ext uri="{BB962C8B-B14F-4D97-AF65-F5344CB8AC3E}">
        <p14:creationId xmlns:p14="http://schemas.microsoft.com/office/powerpoint/2010/main" val="411652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세로 텍스트">
    <p:spTree>
      <p:nvGrpSpPr>
        <p:cNvPr id="1" name=""/>
        <p:cNvGrpSpPr/>
        <p:nvPr/>
      </p:nvGrpSpPr>
      <p:grpSpPr>
        <a:xfrm>
          <a:off x="0" y="0"/>
          <a:ext cx="0" cy="0"/>
          <a:chOff x="0" y="0"/>
          <a:chExt cx="0" cy="0"/>
        </a:xfrm>
      </p:grpSpPr>
      <p:sp>
        <p:nvSpPr>
          <p:cNvPr id="7" name="Rectangle 6"/>
          <p:cNvSpPr/>
          <p:nvPr/>
        </p:nvSpPr>
        <p:spPr bwMode="gray">
          <a:xfrm>
            <a:off x="0" y="0"/>
            <a:ext cx="12192000" cy="13898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oup 7"/>
          <p:cNvGrpSpPr/>
          <p:nvPr/>
        </p:nvGrpSpPr>
        <p:grpSpPr bwMode="gray">
          <a:xfrm>
            <a:off x="0" y="1380744"/>
            <a:ext cx="12192000" cy="120460"/>
            <a:chOff x="0" y="1810512"/>
            <a:chExt cx="9144000" cy="120460"/>
          </a:xfrm>
        </p:grpSpPr>
        <p:cxnSp>
          <p:nvCxnSpPr>
            <p:cNvPr id="9" name="Straight Connector 8"/>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15" name="Vertical Text Placeholder 14"/>
          <p:cNvSpPr>
            <a:spLocks noGrp="1"/>
          </p:cNvSpPr>
          <p:nvPr>
            <p:ph type="body" orient="vert" sz="quarter" idx="13"/>
          </p:nvPr>
        </p:nvSpPr>
        <p:spPr>
          <a:xfrm>
            <a:off x="609600" y="1719072"/>
            <a:ext cx="10972800" cy="452628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12" name="Title 11"/>
          <p:cNvSpPr>
            <a:spLocks noGrp="1"/>
          </p:cNvSpPr>
          <p:nvPr>
            <p:ph type="title"/>
          </p:nvPr>
        </p:nvSpPr>
        <p:spPr>
          <a:xfrm>
            <a:off x="609600" y="228600"/>
            <a:ext cx="10972800" cy="1143000"/>
          </a:xfrm>
        </p:spPr>
        <p:txBody>
          <a:bodyPr/>
          <a:lstStyle/>
          <a:p>
            <a:r>
              <a:rPr lang="ko-KR" altLang="en-US"/>
              <a:t>마스터 제목 스타일 편집</a:t>
            </a:r>
            <a:endParaRPr lang="en-US"/>
          </a:p>
        </p:txBody>
      </p:sp>
    </p:spTree>
    <p:extLst>
      <p:ext uri="{BB962C8B-B14F-4D97-AF65-F5344CB8AC3E}">
        <p14:creationId xmlns:p14="http://schemas.microsoft.com/office/powerpoint/2010/main" val="390543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세로 제목 및 텍스트">
    <p:bg>
      <p:bgRef idx="1001">
        <a:schemeClr val="bg2"/>
      </p:bgRef>
    </p:bg>
    <p:spTree>
      <p:nvGrpSpPr>
        <p:cNvPr id="1" name=""/>
        <p:cNvGrpSpPr/>
        <p:nvPr/>
      </p:nvGrpSpPr>
      <p:grpSpPr>
        <a:xfrm>
          <a:off x="0" y="0"/>
          <a:ext cx="0" cy="0"/>
          <a:chOff x="0" y="0"/>
          <a:chExt cx="0" cy="0"/>
        </a:xfrm>
      </p:grpSpPr>
      <p:sp>
        <p:nvSpPr>
          <p:cNvPr id="7" name="Rectangle 6"/>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 name="Group 8"/>
          <p:cNvGrpSpPr/>
          <p:nvPr/>
        </p:nvGrpSpPr>
        <p:grpSpPr bwMode="gray">
          <a:xfrm>
            <a:off x="10692384" y="246889"/>
            <a:ext cx="1426464" cy="490035"/>
            <a:chOff x="8019288" y="246888"/>
            <a:chExt cx="1069848" cy="490035"/>
          </a:xfrm>
        </p:grpSpPr>
        <p:sp>
          <p:nvSpPr>
            <p:cNvPr id="10" name="Freeform 9"/>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bwMode="gray">
            <a:xfrm rot="4680000">
              <a:off x="8750808" y="210312"/>
              <a:ext cx="301752" cy="37490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Vertical Title 1"/>
          <p:cNvSpPr>
            <a:spLocks noGrp="1"/>
          </p:cNvSpPr>
          <p:nvPr>
            <p:ph type="title" orient="vert"/>
          </p:nvPr>
        </p:nvSpPr>
        <p:spPr bwMode="gray">
          <a:xfrm>
            <a:off x="9339072" y="429768"/>
            <a:ext cx="1999488" cy="5824728"/>
          </a:xfrm>
        </p:spPr>
        <p:txBody>
          <a:bodyPr vert="eaVert"/>
          <a:lstStyle/>
          <a:p>
            <a:r>
              <a:rPr lang="ko-KR" altLang="en-US"/>
              <a:t>마스터 제목 스타일 편집</a:t>
            </a:r>
            <a:endParaRPr lang="en-US"/>
          </a:p>
        </p:txBody>
      </p:sp>
      <p:sp>
        <p:nvSpPr>
          <p:cNvPr id="4" name="Date Placeholder 3"/>
          <p:cNvSpPr>
            <a:spLocks noGrp="1"/>
          </p:cNvSpPr>
          <p:nvPr>
            <p:ph type="dt" sz="half" idx="10"/>
          </p:nvPr>
        </p:nvSpPr>
        <p:spPr bwMode="gray"/>
        <p:txBody>
          <a:bodyPr/>
          <a:lstStyle/>
          <a:p>
            <a:fld id="{0041FB73-D2D5-448A-9177-1A16D5DF1F9F}" type="datetimeFigureOut">
              <a:rPr lang="ko-KR" altLang="en-US" smtClean="0"/>
              <a:t>2022-04-07</a:t>
            </a:fld>
            <a:endParaRPr lang="ko-KR" altLang="en-US"/>
          </a:p>
        </p:txBody>
      </p:sp>
      <p:sp>
        <p:nvSpPr>
          <p:cNvPr id="5" name="Footer Placeholder 4"/>
          <p:cNvSpPr>
            <a:spLocks noGrp="1"/>
          </p:cNvSpPr>
          <p:nvPr>
            <p:ph type="ftr" sz="quarter" idx="11"/>
          </p:nvPr>
        </p:nvSpPr>
        <p:spPr bwMode="gray"/>
        <p:txBody>
          <a:bodyPr/>
          <a:lstStyle/>
          <a:p>
            <a:endParaRPr lang="ko-KR" altLang="en-US"/>
          </a:p>
        </p:txBody>
      </p:sp>
      <p:sp>
        <p:nvSpPr>
          <p:cNvPr id="6" name="Slide Number Placeholder 5"/>
          <p:cNvSpPr>
            <a:spLocks noGrp="1"/>
          </p:cNvSpPr>
          <p:nvPr>
            <p:ph type="sldNum" sz="quarter" idx="12"/>
          </p:nvPr>
        </p:nvSpPr>
        <p:spPr bwMode="gray"/>
        <p:txBody>
          <a:bodyPr/>
          <a:lstStyle/>
          <a:p>
            <a:fld id="{355EBF62-9323-4D59-9AF8-529A6203A8EB}" type="slidenum">
              <a:rPr lang="ko-KR" altLang="en-US" smtClean="0"/>
              <a:t>‹#›</a:t>
            </a:fld>
            <a:endParaRPr lang="ko-KR" altLang="en-US"/>
          </a:p>
        </p:txBody>
      </p:sp>
      <p:sp>
        <p:nvSpPr>
          <p:cNvPr id="14" name="Vertical Text Placeholder 13"/>
          <p:cNvSpPr>
            <a:spLocks noGrp="1"/>
          </p:cNvSpPr>
          <p:nvPr>
            <p:ph type="body" orient="vert" sz="quarter" idx="13"/>
          </p:nvPr>
        </p:nvSpPr>
        <p:spPr bwMode="gray">
          <a:xfrm>
            <a:off x="609600" y="429768"/>
            <a:ext cx="8534400" cy="582472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Tree>
    <p:extLst>
      <p:ext uri="{BB962C8B-B14F-4D97-AF65-F5344CB8AC3E}">
        <p14:creationId xmlns:p14="http://schemas.microsoft.com/office/powerpoint/2010/main" val="185175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5" name="Footer Placeholder 4"/>
          <p:cNvSpPr>
            <a:spLocks noGrp="1"/>
          </p:cNvSpPr>
          <p:nvPr>
            <p:ph type="ftr" sz="quarter" idx="11"/>
          </p:nvPr>
        </p:nvSpPr>
        <p:spPr/>
        <p:txBody>
          <a:bodyPr/>
          <a:lstStyle/>
          <a:p>
            <a:endParaRPr lang="ko-KR" altLang="en-US"/>
          </a:p>
        </p:txBody>
      </p:sp>
      <p:cxnSp>
        <p:nvCxnSpPr>
          <p:cNvPr id="7" name="Straight Connector 6"/>
          <p:cNvCxnSpPr/>
          <p:nvPr/>
        </p:nvCxnSpPr>
        <p:spPr bwMode="gray">
          <a:xfrm>
            <a:off x="0" y="1316736"/>
            <a:ext cx="11436096"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nvGrpSpPr>
          <p:cNvPr id="2" name="Group 277"/>
          <p:cNvGrpSpPr>
            <a:grpSpLocks/>
          </p:cNvGrpSpPr>
          <p:nvPr/>
        </p:nvGrpSpPr>
        <p:grpSpPr bwMode="gray">
          <a:xfrm rot="5400000">
            <a:off x="568452" y="67056"/>
            <a:ext cx="996696" cy="1292352"/>
            <a:chOff x="42" y="4085"/>
            <a:chExt cx="224" cy="224"/>
          </a:xfrm>
          <a:solidFill>
            <a:schemeClr val="bg2">
              <a:lumMod val="75000"/>
              <a:alpha val="30196"/>
            </a:schemeClr>
          </a:solidFill>
        </p:grpSpPr>
        <p:sp>
          <p:nvSpPr>
            <p:cNvPr id="10"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11"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12" name="Rectangle 11"/>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8"/>
          <p:cNvGrpSpPr/>
          <p:nvPr/>
        </p:nvGrpSpPr>
        <p:grpSpPr bwMode="gray">
          <a:xfrm>
            <a:off x="10692384" y="246889"/>
            <a:ext cx="1426464" cy="490035"/>
            <a:chOff x="8019288" y="246888"/>
            <a:chExt cx="1069848" cy="490035"/>
          </a:xfrm>
        </p:grpSpPr>
        <p:sp>
          <p:nvSpPr>
            <p:cNvPr id="15" name="Freeform 14"/>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3" name="Content Placeholder 2"/>
          <p:cNvSpPr>
            <a:spLocks noGrp="1"/>
          </p:cNvSpPr>
          <p:nvPr>
            <p:ph idx="1"/>
          </p:nvPr>
        </p:nvSpPr>
        <p:spPr>
          <a:xfrm>
            <a:off x="609601" y="1600201"/>
            <a:ext cx="10813143" cy="452596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19" name="Title 18"/>
          <p:cNvSpPr>
            <a:spLocks noGrp="1"/>
          </p:cNvSpPr>
          <p:nvPr>
            <p:ph type="title"/>
          </p:nvPr>
        </p:nvSpPr>
        <p:spPr>
          <a:xfrm>
            <a:off x="609600" y="152400"/>
            <a:ext cx="10972800" cy="1143000"/>
          </a:xfrm>
        </p:spPr>
        <p:txBody>
          <a:bodyPr/>
          <a:lstStyle/>
          <a:p>
            <a:r>
              <a:rPr lang="ko-KR" altLang="en-US"/>
              <a:t>마스터 제목 스타일 편집</a:t>
            </a:r>
            <a:endParaRPr lang="en-US"/>
          </a:p>
        </p:txBody>
      </p:sp>
    </p:spTree>
    <p:extLst>
      <p:ext uri="{BB962C8B-B14F-4D97-AF65-F5344CB8AC3E}">
        <p14:creationId xmlns:p14="http://schemas.microsoft.com/office/powerpoint/2010/main" val="4065317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19" name="Rectangle 18"/>
          <p:cNvSpPr/>
          <p:nvPr/>
        </p:nvSpPr>
        <p:spPr bwMode="gray">
          <a:xfrm>
            <a:off x="0" y="4718304"/>
            <a:ext cx="12192000" cy="17282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2999232"/>
            <a:ext cx="8388096" cy="1499616"/>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grpSp>
        <p:nvGrpSpPr>
          <p:cNvPr id="7" name="Group 6"/>
          <p:cNvGrpSpPr/>
          <p:nvPr/>
        </p:nvGrpSpPr>
        <p:grpSpPr bwMode="gray">
          <a:xfrm>
            <a:off x="9448800" y="3465576"/>
            <a:ext cx="984069" cy="1640146"/>
            <a:chOff x="6869341" y="609600"/>
            <a:chExt cx="738052" cy="1640146"/>
          </a:xfrm>
        </p:grpSpPr>
        <p:sp>
          <p:nvSpPr>
            <p:cNvPr id="8" name="Rectangle 7"/>
            <p:cNvSpPr/>
            <p:nvPr userDrawn="1"/>
          </p:nvSpPr>
          <p:spPr bwMode="gray">
            <a:xfrm rot="360000">
              <a:off x="7397081" y="748488"/>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18"/>
            <p:cNvGrpSpPr/>
            <p:nvPr userDrawn="1"/>
          </p:nvGrpSpPr>
          <p:grpSpPr bwMode="gray">
            <a:xfrm>
              <a:off x="6869341" y="609600"/>
              <a:ext cx="586829" cy="1640146"/>
              <a:chOff x="6850291" y="609600"/>
              <a:chExt cx="586829" cy="1640146"/>
            </a:xfrm>
          </p:grpSpPr>
          <p:sp>
            <p:nvSpPr>
              <p:cNvPr id="10" name="Rectangle 9"/>
              <p:cNvSpPr/>
              <p:nvPr userDrawn="1"/>
            </p:nvSpPr>
            <p:spPr bwMode="gray">
              <a:xfrm rot="360000">
                <a:off x="6934200" y="609600"/>
                <a:ext cx="502920"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bwMode="gray">
              <a:xfrm rot="360000">
                <a:off x="6850291" y="1179898"/>
                <a:ext cx="502920" cy="1069848"/>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2" name="Group 11"/>
          <p:cNvGrpSpPr/>
          <p:nvPr/>
        </p:nvGrpSpPr>
        <p:grpSpPr bwMode="gray">
          <a:xfrm>
            <a:off x="10277857" y="3831336"/>
            <a:ext cx="1005068" cy="1637570"/>
            <a:chOff x="7946136" y="1106424"/>
            <a:chExt cx="753801" cy="1637570"/>
          </a:xfrm>
        </p:grpSpPr>
        <p:sp>
          <p:nvSpPr>
            <p:cNvPr id="13" name="Rectangle 12"/>
            <p:cNvSpPr/>
            <p:nvPr userDrawn="1"/>
          </p:nvSpPr>
          <p:spPr bwMode="gray">
            <a:xfrm rot="600000">
              <a:off x="8489625" y="1245312"/>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bwMode="gray">
            <a:xfrm rot="600000">
              <a:off x="8083296" y="1106424"/>
              <a:ext cx="502920"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p:cNvSpPr/>
            <p:nvPr userDrawn="1"/>
          </p:nvSpPr>
          <p:spPr bwMode="gray">
            <a:xfrm rot="600000">
              <a:off x="7946136" y="1674146"/>
              <a:ext cx="502920" cy="1069848"/>
            </a:xfrm>
            <a:prstGeom prst="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 name="Group 19"/>
          <p:cNvGrpSpPr/>
          <p:nvPr/>
        </p:nvGrpSpPr>
        <p:grpSpPr bwMode="gray">
          <a:xfrm>
            <a:off x="0" y="4575048"/>
            <a:ext cx="12192000" cy="120460"/>
            <a:chOff x="0" y="1810512"/>
            <a:chExt cx="9144000" cy="120460"/>
          </a:xfrm>
        </p:grpSpPr>
        <p:cxnSp>
          <p:nvCxnSpPr>
            <p:cNvPr id="16" name="Straight Connector 15"/>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21" name="Group 277"/>
          <p:cNvGrpSpPr>
            <a:grpSpLocks/>
          </p:cNvGrpSpPr>
          <p:nvPr/>
        </p:nvGrpSpPr>
        <p:grpSpPr bwMode="gray">
          <a:xfrm rot="5400000">
            <a:off x="605028" y="4872228"/>
            <a:ext cx="1069848" cy="1328928"/>
            <a:chOff x="42" y="4085"/>
            <a:chExt cx="224" cy="224"/>
          </a:xfrm>
          <a:solidFill>
            <a:schemeClr val="bg2">
              <a:alpha val="70000"/>
            </a:schemeClr>
          </a:solidFill>
        </p:grpSpPr>
        <p:sp>
          <p:nvSpPr>
            <p:cNvPr id="22"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23"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2" name="Title 1"/>
          <p:cNvSpPr>
            <a:spLocks noGrp="1"/>
          </p:cNvSpPr>
          <p:nvPr>
            <p:ph type="title"/>
          </p:nvPr>
        </p:nvSpPr>
        <p:spPr>
          <a:xfrm>
            <a:off x="1999488" y="4855465"/>
            <a:ext cx="9314688" cy="1362075"/>
          </a:xfrm>
        </p:spPr>
        <p:txBody>
          <a:bodyPr anchor="ctr"/>
          <a:lstStyle>
            <a:lvl1pPr algn="l">
              <a:defRPr sz="4000" b="1" cap="all"/>
            </a:lvl1pPr>
          </a:lstStyle>
          <a:p>
            <a:r>
              <a:rPr lang="ko-KR" altLang="en-US"/>
              <a:t>마스터 제목 스타일 편집</a:t>
            </a:r>
            <a:endParaRPr lang="en-US"/>
          </a:p>
        </p:txBody>
      </p:sp>
    </p:spTree>
    <p:extLst>
      <p:ext uri="{BB962C8B-B14F-4D97-AF65-F5344CB8AC3E}">
        <p14:creationId xmlns:p14="http://schemas.microsoft.com/office/powerpoint/2010/main" val="2441131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0560" y="1600199"/>
            <a:ext cx="5145024"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5998464" y="1600199"/>
            <a:ext cx="5145024"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4"/>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8" name="Rectangle 7"/>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oup 9"/>
          <p:cNvGrpSpPr/>
          <p:nvPr/>
        </p:nvGrpSpPr>
        <p:grpSpPr bwMode="gray">
          <a:xfrm>
            <a:off x="10692384" y="246889"/>
            <a:ext cx="1426464" cy="490035"/>
            <a:chOff x="8019288" y="246888"/>
            <a:chExt cx="1069848" cy="490035"/>
          </a:xfrm>
        </p:grpSpPr>
        <p:sp>
          <p:nvSpPr>
            <p:cNvPr id="11" name="Freeform 10"/>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750808" y="210312"/>
              <a:ext cx="301752" cy="37490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cxnSp>
        <p:nvCxnSpPr>
          <p:cNvPr id="14" name="Straight Connector 13"/>
          <p:cNvCxnSpPr/>
          <p:nvPr/>
        </p:nvCxnSpPr>
        <p:spPr bwMode="gray">
          <a:xfrm>
            <a:off x="0" y="1316736"/>
            <a:ext cx="11436096"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15" name="Title 14"/>
          <p:cNvSpPr>
            <a:spLocks noGrp="1"/>
          </p:cNvSpPr>
          <p:nvPr>
            <p:ph type="title"/>
          </p:nvPr>
        </p:nvSpPr>
        <p:spPr>
          <a:xfrm>
            <a:off x="609600" y="152400"/>
            <a:ext cx="10972800" cy="1143000"/>
          </a:xfrm>
        </p:spPr>
        <p:txBody>
          <a:bodyPr/>
          <a:lstStyle/>
          <a:p>
            <a:r>
              <a:rPr lang="ko-KR" altLang="en-US"/>
              <a:t>마스터 제목 스타일 편집</a:t>
            </a:r>
            <a:endParaRPr lang="en-US"/>
          </a:p>
        </p:txBody>
      </p:sp>
    </p:spTree>
    <p:extLst>
      <p:ext uri="{BB962C8B-B14F-4D97-AF65-F5344CB8AC3E}">
        <p14:creationId xmlns:p14="http://schemas.microsoft.com/office/powerpoint/2010/main" val="109198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10" name="Rectangle 9"/>
          <p:cNvSpPr/>
          <p:nvPr/>
        </p:nvSpPr>
        <p:spPr bwMode="gray">
          <a:xfrm>
            <a:off x="0" y="0"/>
            <a:ext cx="12192000" cy="1143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573024" y="1535113"/>
            <a:ext cx="5242560" cy="639762"/>
          </a:xfrm>
          <a:solidFill>
            <a:srgbClr val="77933C">
              <a:alpha val="20000"/>
            </a:srgbClr>
          </a:solidFill>
          <a:ln>
            <a:solidFill>
              <a:schemeClr val="accent3">
                <a:lumMod val="60000"/>
                <a:lumOff val="40000"/>
              </a:schemeClr>
            </a:solidFill>
          </a:ln>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73024" y="2267712"/>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a:xfrm>
            <a:off x="6376416" y="1535113"/>
            <a:ext cx="5242560" cy="639762"/>
          </a:xfrm>
          <a:solidFill>
            <a:srgbClr val="E46C0A">
              <a:alpha val="20000"/>
            </a:srgbClr>
          </a:solidFill>
          <a:ln>
            <a:solidFill>
              <a:schemeClr val="accent6">
                <a:lumMod val="60000"/>
                <a:lumOff val="40000"/>
              </a:schemeClr>
            </a:solidFill>
          </a:ln>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376416" y="2267712"/>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355EBF62-9323-4D59-9AF8-529A6203A8EB}" type="slidenum">
              <a:rPr lang="ko-KR" altLang="en-US" smtClean="0"/>
              <a:t>‹#›</a:t>
            </a:fld>
            <a:endParaRPr lang="ko-KR" altLang="en-US"/>
          </a:p>
        </p:txBody>
      </p:sp>
      <p:grpSp>
        <p:nvGrpSpPr>
          <p:cNvPr id="2" name="Group 10"/>
          <p:cNvGrpSpPr/>
          <p:nvPr/>
        </p:nvGrpSpPr>
        <p:grpSpPr bwMode="gray">
          <a:xfrm>
            <a:off x="0" y="1143000"/>
            <a:ext cx="12192000" cy="120460"/>
            <a:chOff x="0" y="1810512"/>
            <a:chExt cx="9144000" cy="120460"/>
          </a:xfrm>
        </p:grpSpPr>
        <p:cxnSp>
          <p:nvCxnSpPr>
            <p:cNvPr id="12" name="Straight Connector 11"/>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11" name="Group 277"/>
          <p:cNvGrpSpPr>
            <a:grpSpLocks/>
          </p:cNvGrpSpPr>
          <p:nvPr/>
        </p:nvGrpSpPr>
        <p:grpSpPr bwMode="gray">
          <a:xfrm rot="5400000">
            <a:off x="484632" y="39624"/>
            <a:ext cx="932688" cy="1146048"/>
            <a:chOff x="42" y="4085"/>
            <a:chExt cx="224" cy="224"/>
          </a:xfrm>
          <a:solidFill>
            <a:schemeClr val="bg2">
              <a:alpha val="70000"/>
            </a:schemeClr>
          </a:solidFill>
        </p:grpSpPr>
        <p:sp>
          <p:nvSpPr>
            <p:cNvPr id="16"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17"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18" name="Title 17"/>
          <p:cNvSpPr>
            <a:spLocks noGrp="1"/>
          </p:cNvSpPr>
          <p:nvPr>
            <p:ph type="title"/>
          </p:nvPr>
        </p:nvSpPr>
        <p:spPr>
          <a:xfrm>
            <a:off x="1426464" y="146304"/>
            <a:ext cx="9241536" cy="996696"/>
          </a:xfrm>
        </p:spPr>
        <p:txBody>
          <a:bodyPr/>
          <a:lstStyle/>
          <a:p>
            <a:r>
              <a:rPr lang="ko-KR" altLang="en-US"/>
              <a:t>마스터 제목 스타일 편집</a:t>
            </a:r>
            <a:endParaRPr lang="en-US"/>
          </a:p>
        </p:txBody>
      </p:sp>
    </p:spTree>
    <p:extLst>
      <p:ext uri="{BB962C8B-B14F-4D97-AF65-F5344CB8AC3E}">
        <p14:creationId xmlns:p14="http://schemas.microsoft.com/office/powerpoint/2010/main" val="265319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355EBF62-9323-4D59-9AF8-529A6203A8EB}" type="slidenum">
              <a:rPr lang="ko-KR" altLang="en-US" smtClean="0"/>
              <a:t>‹#›</a:t>
            </a:fld>
            <a:endParaRPr lang="ko-KR" altLang="en-US"/>
          </a:p>
        </p:txBody>
      </p:sp>
    </p:spTree>
    <p:extLst>
      <p:ext uri="{BB962C8B-B14F-4D97-AF65-F5344CB8AC3E}">
        <p14:creationId xmlns:p14="http://schemas.microsoft.com/office/powerpoint/2010/main" val="115177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355EBF62-9323-4D59-9AF8-529A6203A8EB}" type="slidenum">
              <a:rPr lang="ko-KR" altLang="en-US" smtClean="0"/>
              <a:t>‹#›</a:t>
            </a:fld>
            <a:endParaRPr lang="ko-KR" altLang="en-US"/>
          </a:p>
        </p:txBody>
      </p:sp>
    </p:spTree>
    <p:extLst>
      <p:ext uri="{BB962C8B-B14F-4D97-AF65-F5344CB8AC3E}">
        <p14:creationId xmlns:p14="http://schemas.microsoft.com/office/powerpoint/2010/main" val="227714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377952" y="356616"/>
            <a:ext cx="10863072" cy="713232"/>
          </a:xfrm>
        </p:spPr>
        <p:txBody>
          <a:bodyPr anchor="b"/>
          <a:lstStyle>
            <a:lvl1pPr algn="l">
              <a:defRPr sz="2000" b="1"/>
            </a:lvl1pPr>
          </a:lstStyle>
          <a:p>
            <a:r>
              <a:rPr lang="ko-KR" altLang="en-US"/>
              <a:t>마스터 제목 스타일 편집</a:t>
            </a:r>
            <a:endParaRPr lang="en-US"/>
          </a:p>
        </p:txBody>
      </p:sp>
      <p:sp>
        <p:nvSpPr>
          <p:cNvPr id="3" name="Content Placeholder 2"/>
          <p:cNvSpPr>
            <a:spLocks noGrp="1"/>
          </p:cNvSpPr>
          <p:nvPr>
            <p:ph idx="1"/>
          </p:nvPr>
        </p:nvSpPr>
        <p:spPr>
          <a:xfrm>
            <a:off x="4535424" y="1216152"/>
            <a:ext cx="6705600" cy="50749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Text Placeholder 3"/>
          <p:cNvSpPr>
            <a:spLocks noGrp="1"/>
          </p:cNvSpPr>
          <p:nvPr>
            <p:ph type="body" sz="half" idx="2"/>
          </p:nvPr>
        </p:nvSpPr>
        <p:spPr>
          <a:xfrm>
            <a:off x="377953" y="1216152"/>
            <a:ext cx="4011084" cy="50749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8" name="Rectangle 7"/>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bwMode="gray">
          <a:xfrm>
            <a:off x="10692384" y="246889"/>
            <a:ext cx="1426464" cy="490035"/>
            <a:chOff x="8019288" y="246888"/>
            <a:chExt cx="1069848" cy="490035"/>
          </a:xfrm>
        </p:grpSpPr>
        <p:sp>
          <p:nvSpPr>
            <p:cNvPr id="11" name="Freeform 10"/>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92549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1743456" y="1143000"/>
            <a:ext cx="8217408" cy="5029200"/>
          </a:xfrm>
          <a:solidFill>
            <a:srgbClr val="FFFFFF"/>
          </a:solidFill>
          <a:ln w="92075" cap="sq">
            <a:solidFill>
              <a:srgbClr val="FFFFFF"/>
            </a:solidFill>
            <a:miter lim="800000"/>
          </a:ln>
          <a:effectLst>
            <a:outerShdw blurRad="65000" dist="50800" dir="12900000" kx="195000" ky="145000" algn="tl" rotWithShape="0">
              <a:srgbClr val="000000">
                <a:alpha val="30000"/>
              </a:srgbClr>
            </a:outerShdw>
          </a:effectLst>
          <a:scene3d>
            <a:camera prst="orthographicFront"/>
            <a:lightRig rig="twoPt" dir="t">
              <a:rot lat="0" lon="0" rev="7200000"/>
            </a:lightRig>
          </a:scene3d>
          <a:sp3d contourW="12700">
            <a:bevelT w="25400" h="19050"/>
            <a:contourClr>
              <a:srgbClr val="969696"/>
            </a:contourClr>
          </a:sp3d>
        </p:spPr>
        <p:txBody>
          <a:bodyPr anchor="b">
            <a:normAutofit/>
          </a:bodyPr>
          <a:lstStyle>
            <a:lvl1pPr marL="0" indent="0">
              <a:buFont typeface="Arial" pitchFamily="34"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 Click to edit Master text styles</a:t>
            </a:r>
          </a:p>
        </p:txBody>
      </p:sp>
      <p:sp>
        <p:nvSpPr>
          <p:cNvPr id="2" name="Title 1"/>
          <p:cNvSpPr>
            <a:spLocks noGrp="1"/>
          </p:cNvSpPr>
          <p:nvPr>
            <p:ph type="title"/>
          </p:nvPr>
        </p:nvSpPr>
        <p:spPr bwMode="gray">
          <a:xfrm>
            <a:off x="1621536" y="384048"/>
            <a:ext cx="8400288" cy="566738"/>
          </a:xfrm>
        </p:spPr>
        <p:txBody>
          <a:bodyPr anchor="b"/>
          <a:lstStyle>
            <a:lvl1pPr algn="l">
              <a:defRPr sz="2000" b="1">
                <a:effectLst>
                  <a:outerShdw blurRad="50800" dist="38100" dir="5400000" algn="t" rotWithShape="0">
                    <a:prstClr val="black">
                      <a:alpha val="40000"/>
                    </a:prstClr>
                  </a:outerShdw>
                </a:effectLst>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55648" y="1143000"/>
            <a:ext cx="8144256" cy="3867912"/>
          </a:xfrm>
          <a:solidFill>
            <a:srgbClr val="F8F8F8"/>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5" name="Date Placeholder 4"/>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9" name="Rectangle 8"/>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0"/>
          <p:cNvGrpSpPr/>
          <p:nvPr/>
        </p:nvGrpSpPr>
        <p:grpSpPr bwMode="gray">
          <a:xfrm>
            <a:off x="10692384" y="246889"/>
            <a:ext cx="1426464" cy="490035"/>
            <a:chOff x="8019288" y="246888"/>
            <a:chExt cx="1069848" cy="490035"/>
          </a:xfrm>
        </p:grpSpPr>
        <p:sp>
          <p:nvSpPr>
            <p:cNvPr id="12" name="Freeform 11"/>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241275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09600" y="274638"/>
            <a:ext cx="10972800" cy="1143000"/>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bwMode="gray">
          <a:xfrm>
            <a:off x="609600" y="1600201"/>
            <a:ext cx="109728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2"/>
          </p:nvPr>
        </p:nvSpPr>
        <p:spPr>
          <a:xfrm>
            <a:off x="609600" y="6473952"/>
            <a:ext cx="2844800" cy="301752"/>
          </a:xfrm>
          <a:prstGeom prst="rect">
            <a:avLst/>
          </a:prstGeom>
        </p:spPr>
        <p:txBody>
          <a:bodyPr vert="horz" lIns="91440" tIns="45720" rIns="91440" bIns="45720" rtlCol="0" anchor="ctr"/>
          <a:lstStyle>
            <a:lvl1pPr algn="l">
              <a:defRPr sz="1200">
                <a:solidFill>
                  <a:schemeClr val="tx1">
                    <a:tint val="75000"/>
                  </a:schemeClr>
                </a:solidFill>
              </a:defRPr>
            </a:lvl1pPr>
          </a:lstStyle>
          <a:p>
            <a:fld id="{0041FB73-D2D5-448A-9177-1A16D5DF1F9F}" type="datetimeFigureOut">
              <a:rPr lang="ko-KR" altLang="en-US" smtClean="0"/>
              <a:t>2022-04-07</a:t>
            </a:fld>
            <a:endParaRPr lang="ko-KR" altLang="en-US"/>
          </a:p>
        </p:txBody>
      </p:sp>
      <p:sp>
        <p:nvSpPr>
          <p:cNvPr id="5" name="Footer Placeholder 4"/>
          <p:cNvSpPr>
            <a:spLocks noGrp="1"/>
          </p:cNvSpPr>
          <p:nvPr>
            <p:ph type="ftr" sz="quarter" idx="3"/>
          </p:nvPr>
        </p:nvSpPr>
        <p:spPr>
          <a:xfrm>
            <a:off x="4165600" y="6473952"/>
            <a:ext cx="3860800" cy="301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31936" y="6473952"/>
            <a:ext cx="2844800" cy="301752"/>
          </a:xfrm>
          <a:prstGeom prst="rect">
            <a:avLst/>
          </a:prstGeom>
        </p:spPr>
        <p:txBody>
          <a:bodyPr vert="horz" lIns="91440" tIns="45720" rIns="91440" bIns="45720" rtlCol="0" anchor="ctr"/>
          <a:lstStyle>
            <a:lvl1pPr algn="r">
              <a:defRPr sz="1200">
                <a:solidFill>
                  <a:schemeClr val="tx1">
                    <a:tint val="75000"/>
                  </a:schemeClr>
                </a:solidFill>
              </a:defRPr>
            </a:lvl1pPr>
          </a:lstStyle>
          <a:p>
            <a:fld id="{355EBF62-9323-4D59-9AF8-529A6203A8EB}" type="slidenum">
              <a:rPr lang="ko-KR" altLang="en-US" smtClean="0"/>
              <a:t>‹#›</a:t>
            </a:fld>
            <a:endParaRPr lang="ko-KR" altLang="en-US"/>
          </a:p>
        </p:txBody>
      </p:sp>
    </p:spTree>
    <p:extLst>
      <p:ext uri="{BB962C8B-B14F-4D97-AF65-F5344CB8AC3E}">
        <p14:creationId xmlns:p14="http://schemas.microsoft.com/office/powerpoint/2010/main" val="1044142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1" hangingPunct="1">
        <a:spcBef>
          <a:spcPct val="0"/>
        </a:spcBef>
        <a:buNone/>
        <a:defRPr sz="4000" b="1" kern="1200">
          <a:solidFill>
            <a:schemeClr val="tx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accent2"/>
        </a:buClr>
        <a:buSzPct val="75000"/>
        <a:buFont typeface="Wingdings" pitchFamily="2" charset="2"/>
        <a:buChar char="q"/>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3"/>
        </a:buClr>
        <a:buSzPct val="7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4"/>
        </a:buClr>
        <a:buSzPct val="70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5"/>
        </a:buClr>
        <a:buSzPct val="100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6"/>
        </a:buClr>
        <a:buSzPct val="10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1011110" y="1366115"/>
                <a:ext cx="10528955" cy="5000819"/>
              </a:xfrm>
            </p:spPr>
            <p:txBody>
              <a:bodyPr>
                <a:noAutofit/>
              </a:bodyPr>
              <a:lstStyle/>
              <a:p>
                <a:pPr marL="269875" indent="-269875">
                  <a:lnSpc>
                    <a:spcPct val="124000"/>
                  </a:lnSpc>
                </a:pPr>
                <a:r>
                  <a:rPr lang="en-US" altLang="ko-KR" sz="2200" dirty="0"/>
                  <a:t>A statistic is any value that can be calculated from sample data. (ex, </a:t>
                </a:r>
                <a14:m>
                  <m:oMath xmlns:m="http://schemas.openxmlformats.org/officeDocument/2006/math">
                    <m:acc>
                      <m:accPr>
                        <m:chr m:val="̅"/>
                        <m:ctrlPr>
                          <a:rPr lang="en-US" altLang="ko-KR" sz="2200" i="1" smtClean="0">
                            <a:latin typeface="Cambria Math" panose="02040503050406030204" pitchFamily="18" charset="0"/>
                          </a:rPr>
                        </m:ctrlPr>
                      </m:accPr>
                      <m:e>
                        <m:r>
                          <a:rPr lang="en-US" altLang="ko-KR" sz="2200" b="0" i="1" smtClean="0">
                            <a:latin typeface="Cambria Math" panose="02040503050406030204" pitchFamily="18" charset="0"/>
                          </a:rPr>
                          <m:t>𝑋</m:t>
                        </m:r>
                      </m:e>
                    </m:acc>
                    <m:r>
                      <a:rPr lang="en-US" altLang="ko-KR" sz="2200" b="0" i="1" smtClean="0">
                        <a:latin typeface="Cambria Math" panose="02040503050406030204" pitchFamily="18" charset="0"/>
                      </a:rPr>
                      <m:t>, </m:t>
                    </m:r>
                    <m:sSup>
                      <m:sSupPr>
                        <m:ctrlPr>
                          <a:rPr lang="en-US" altLang="ko-KR" sz="2200" b="0" i="1" smtClean="0">
                            <a:latin typeface="Cambria Math" panose="02040503050406030204" pitchFamily="18" charset="0"/>
                          </a:rPr>
                        </m:ctrlPr>
                      </m:sSupPr>
                      <m:e>
                        <m:r>
                          <a:rPr lang="en-US" altLang="ko-KR" sz="2200" b="0" i="1" smtClean="0">
                            <a:latin typeface="Cambria Math" panose="02040503050406030204" pitchFamily="18" charset="0"/>
                          </a:rPr>
                          <m:t>𝑆</m:t>
                        </m:r>
                      </m:e>
                      <m:sup>
                        <m:r>
                          <a:rPr lang="en-US" altLang="ko-KR" sz="2200" b="0" i="1" smtClean="0">
                            <a:latin typeface="Cambria Math" panose="02040503050406030204" pitchFamily="18" charset="0"/>
                          </a:rPr>
                          <m:t>2</m:t>
                        </m:r>
                      </m:sup>
                    </m:sSup>
                    <m:r>
                      <a:rPr lang="en-US" altLang="ko-KR" sz="2200" b="0" i="1" smtClean="0">
                        <a:latin typeface="Cambria Math" panose="02040503050406030204" pitchFamily="18" charset="0"/>
                      </a:rPr>
                      <m:t>,…)</m:t>
                    </m:r>
                  </m:oMath>
                </a14:m>
                <a:endParaRPr lang="en-US" altLang="ko-KR" sz="2200" dirty="0"/>
              </a:p>
              <a:p>
                <a:pPr marL="269875" indent="-269875">
                  <a:lnSpc>
                    <a:spcPct val="124000"/>
                  </a:lnSpc>
                </a:pPr>
                <a:r>
                  <a:rPr lang="en-US" altLang="ko-KR" sz="2200" dirty="0"/>
                  <a:t>Because a statistic is calculated from the sample data, the statistic itself is a random variable.</a:t>
                </a:r>
              </a:p>
              <a:p>
                <a:pPr marL="269875" indent="-269875">
                  <a:lnSpc>
                    <a:spcPct val="124000"/>
                  </a:lnSpc>
                </a:pPr>
                <a:r>
                  <a:rPr lang="en-US" altLang="ko-KR" sz="2200" b="0" dirty="0"/>
                  <a:t>Once the data are obtained, we can evaluate the observed value of the statistic.</a:t>
                </a:r>
              </a:p>
              <a:p>
                <a:pPr marL="269875" indent="-269875">
                  <a:lnSpc>
                    <a:spcPct val="124000"/>
                  </a:lnSpc>
                </a:pPr>
                <a:r>
                  <a:rPr lang="en-US" altLang="ko-KR" sz="2200" dirty="0"/>
                  <a:t>To evaluate the distribution of a statistic, we must consider not only the sample we did observe but also the possibility of other samples that we could have observed.</a:t>
                </a:r>
                <a:endParaRPr lang="en-US" altLang="ko-KR" sz="2200" b="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1011110" y="1366115"/>
                <a:ext cx="10528955" cy="5000819"/>
              </a:xfrm>
              <a:blipFill>
                <a:blip r:embed="rId2"/>
                <a:stretch>
                  <a:fillRect l="-290"/>
                </a:stretch>
              </a:blipFill>
            </p:spPr>
            <p:txBody>
              <a:bodyPr/>
              <a:lstStyle/>
              <a:p>
                <a:r>
                  <a:rPr lang="ko-KR" altLang="en-US">
                    <a:noFill/>
                  </a:rPr>
                  <a:t> </a:t>
                </a:r>
              </a:p>
            </p:txBody>
          </p:sp>
        </mc:Fallback>
      </mc:AlternateContent>
      <p:sp>
        <p:nvSpPr>
          <p:cNvPr id="2" name="제목 1"/>
          <p:cNvSpPr>
            <a:spLocks noGrp="1"/>
          </p:cNvSpPr>
          <p:nvPr>
            <p:ph type="title"/>
          </p:nvPr>
        </p:nvSpPr>
        <p:spPr>
          <a:xfrm>
            <a:off x="1089218" y="379196"/>
            <a:ext cx="10515600" cy="665185"/>
          </a:xfrm>
        </p:spPr>
        <p:txBody>
          <a:bodyPr>
            <a:normAutofit/>
          </a:bodyPr>
          <a:lstStyle/>
          <a:p>
            <a:pPr algn="l"/>
            <a:r>
              <a:rPr lang="en-US" altLang="ko-KR" sz="2800" dirty="0"/>
              <a:t>Definition of a statistic</a:t>
            </a:r>
            <a:endParaRPr lang="ko-KR" altLang="en-US" sz="2800" dirty="0"/>
          </a:p>
        </p:txBody>
      </p:sp>
    </p:spTree>
    <p:extLst>
      <p:ext uri="{BB962C8B-B14F-4D97-AF65-F5344CB8AC3E}">
        <p14:creationId xmlns:p14="http://schemas.microsoft.com/office/powerpoint/2010/main" val="2797270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1019578" y="1508498"/>
                <a:ext cx="10401955" cy="5078569"/>
              </a:xfrm>
            </p:spPr>
            <p:txBody>
              <a:bodyPr>
                <a:noAutofit/>
              </a:bodyPr>
              <a:lstStyle/>
              <a:p>
                <a:pPr marL="0" indent="0">
                  <a:lnSpc>
                    <a:spcPct val="124000"/>
                  </a:lnSpc>
                  <a:buNone/>
                </a:pPr>
                <a:r>
                  <a:rPr lang="en-US" altLang="ko-KR" sz="1800" dirty="0"/>
                  <a:t>The distributions of the means of samples of size 5, 10, 20 and 30 from a normal distribution, </a:t>
                </a:r>
                <a14:m>
                  <m:oMath xmlns:m="http://schemas.openxmlformats.org/officeDocument/2006/math">
                    <m:r>
                      <a:rPr lang="en-US" altLang="ko-KR" sz="1800" b="0" i="1" smtClean="0">
                        <a:latin typeface="Cambria Math" panose="02040503050406030204" pitchFamily="18" charset="0"/>
                      </a:rPr>
                      <m:t>𝑁</m:t>
                    </m:r>
                    <m:r>
                      <a:rPr lang="en-US" altLang="ko-KR" sz="1800" b="0" i="1" smtClean="0">
                        <a:latin typeface="Cambria Math" panose="02040503050406030204" pitchFamily="18" charset="0"/>
                      </a:rPr>
                      <m:t>(8.25, </m:t>
                    </m:r>
                    <m:sSup>
                      <m:sSupPr>
                        <m:ctrlPr>
                          <a:rPr lang="en-US" altLang="ko-KR" sz="1800" b="0" i="1" smtClean="0">
                            <a:latin typeface="Cambria Math" panose="02040503050406030204" pitchFamily="18" charset="0"/>
                          </a:rPr>
                        </m:ctrlPr>
                      </m:sSupPr>
                      <m:e>
                        <m:d>
                          <m:dPr>
                            <m:ctrlPr>
                              <a:rPr lang="en-US" altLang="ko-KR" sz="1800" b="0" i="1" smtClean="0">
                                <a:latin typeface="Cambria Math" panose="02040503050406030204" pitchFamily="18" charset="0"/>
                              </a:rPr>
                            </m:ctrlPr>
                          </m:dPr>
                          <m:e>
                            <m:r>
                              <a:rPr lang="en-US" altLang="ko-KR" sz="1800" b="0" i="1" smtClean="0">
                                <a:latin typeface="Cambria Math" panose="02040503050406030204" pitchFamily="18" charset="0"/>
                              </a:rPr>
                              <m:t>0.75</m:t>
                            </m:r>
                          </m:e>
                        </m:d>
                      </m:e>
                      <m:sup>
                        <m:r>
                          <a:rPr lang="en-US" altLang="ko-KR" sz="1800" b="0" i="1" smtClean="0">
                            <a:latin typeface="Cambria Math" panose="02040503050406030204" pitchFamily="18" charset="0"/>
                          </a:rPr>
                          <m:t>2</m:t>
                        </m:r>
                      </m:sup>
                    </m:sSup>
                  </m:oMath>
                </a14:m>
                <a:r>
                  <a:rPr lang="en-US" altLang="ko-KR" sz="1800" b="0" dirty="0"/>
                  <a:t>) are simulated.</a:t>
                </a:r>
              </a:p>
              <a:p>
                <a:pPr marL="0" indent="0">
                  <a:lnSpc>
                    <a:spcPct val="124000"/>
                  </a:lnSpc>
                  <a:buNone/>
                </a:pPr>
                <a:r>
                  <a:rPr lang="en-US" altLang="ko-KR" sz="1800" dirty="0"/>
                  <a:t>&gt;k=10000</a:t>
                </a:r>
              </a:p>
              <a:p>
                <a:pPr marL="0" indent="0">
                  <a:lnSpc>
                    <a:spcPct val="124000"/>
                  </a:lnSpc>
                  <a:buNone/>
                </a:pPr>
                <a:r>
                  <a:rPr lang="en-US" altLang="ko-KR" sz="1800" dirty="0"/>
                  <a:t>&gt;mns05 = mns10 = mns20 = mns30 = numeric(k)</a:t>
                </a:r>
                <a:endParaRPr lang="en-US" altLang="ko-KR" sz="1800" b="0" dirty="0"/>
              </a:p>
              <a:p>
                <a:pPr marL="0" indent="0">
                  <a:lnSpc>
                    <a:spcPct val="124000"/>
                  </a:lnSpc>
                  <a:buNone/>
                </a:pPr>
                <a:r>
                  <a:rPr lang="en-US" altLang="ko-KR" sz="1800" dirty="0"/>
                  <a:t>&gt;for(</a:t>
                </a:r>
                <a:r>
                  <a:rPr lang="en-US" altLang="ko-KR" sz="1800" dirty="0" err="1"/>
                  <a:t>i</a:t>
                </a:r>
                <a:r>
                  <a:rPr lang="en-US" altLang="ko-KR" sz="1800" dirty="0"/>
                  <a:t> in 1:k)</a:t>
                </a:r>
                <a:r>
                  <a:rPr lang="en-US" altLang="ko-KR" sz="1800" b="0" dirty="0"/>
                  <a:t> {</a:t>
                </a:r>
              </a:p>
              <a:p>
                <a:pPr marL="0" indent="0">
                  <a:lnSpc>
                    <a:spcPct val="124000"/>
                  </a:lnSpc>
                  <a:buNone/>
                </a:pPr>
                <a:r>
                  <a:rPr lang="en-US" altLang="ko-KR" sz="1800" dirty="0"/>
                  <a:t>+  </a:t>
                </a:r>
                <a:r>
                  <a:rPr lang="en-US" altLang="ko-KR" sz="1800" b="0" dirty="0"/>
                  <a:t>mns05[</a:t>
                </a:r>
                <a:r>
                  <a:rPr lang="en-US" altLang="ko-KR" sz="1800" b="0" dirty="0" err="1"/>
                  <a:t>i</a:t>
                </a:r>
                <a:r>
                  <a:rPr lang="en-US" altLang="ko-KR" sz="1800" b="0" dirty="0"/>
                  <a:t>]=mean(</a:t>
                </a:r>
                <a:r>
                  <a:rPr lang="en-US" altLang="ko-KR" sz="1800" b="0" dirty="0" err="1"/>
                  <a:t>rnorm</a:t>
                </a:r>
                <a:r>
                  <a:rPr lang="en-US" altLang="ko-KR" sz="1800" b="0" dirty="0"/>
                  <a:t>(5, mean=8.25, </a:t>
                </a:r>
                <a:r>
                  <a:rPr lang="en-US" altLang="ko-KR" sz="1800" b="0" dirty="0" err="1"/>
                  <a:t>sd</a:t>
                </a:r>
                <a:r>
                  <a:rPr lang="en-US" altLang="ko-KR" sz="1800" b="0" dirty="0"/>
                  <a:t>=0.75))</a:t>
                </a:r>
              </a:p>
              <a:p>
                <a:pPr marL="0" indent="0">
                  <a:lnSpc>
                    <a:spcPct val="124000"/>
                  </a:lnSpc>
                  <a:buNone/>
                </a:pPr>
                <a:r>
                  <a:rPr lang="en-US" altLang="ko-KR" sz="1800" dirty="0"/>
                  <a:t>+  mns10[</a:t>
                </a:r>
                <a:r>
                  <a:rPr lang="en-US" altLang="ko-KR" sz="1800" dirty="0" err="1"/>
                  <a:t>i</a:t>
                </a:r>
                <a:r>
                  <a:rPr lang="en-US" altLang="ko-KR" sz="1800" dirty="0"/>
                  <a:t>]=mean(</a:t>
                </a:r>
                <a:r>
                  <a:rPr lang="en-US" altLang="ko-KR" sz="1800" dirty="0" err="1"/>
                  <a:t>rnorm</a:t>
                </a:r>
                <a:r>
                  <a:rPr lang="en-US" altLang="ko-KR" sz="1800" dirty="0"/>
                  <a:t>(10, mean=8.25, </a:t>
                </a:r>
                <a:r>
                  <a:rPr lang="en-US" altLang="ko-KR" sz="1800" dirty="0" err="1"/>
                  <a:t>sd</a:t>
                </a:r>
                <a:r>
                  <a:rPr lang="en-US" altLang="ko-KR" sz="1800" dirty="0"/>
                  <a:t>=0.75))</a:t>
                </a:r>
              </a:p>
              <a:p>
                <a:pPr marL="0" indent="0">
                  <a:lnSpc>
                    <a:spcPct val="124000"/>
                  </a:lnSpc>
                  <a:buNone/>
                </a:pPr>
                <a:r>
                  <a:rPr lang="en-US" altLang="ko-KR" sz="1800" dirty="0"/>
                  <a:t>+  mns20[</a:t>
                </a:r>
                <a:r>
                  <a:rPr lang="en-US" altLang="ko-KR" sz="1800" dirty="0" err="1"/>
                  <a:t>i</a:t>
                </a:r>
                <a:r>
                  <a:rPr lang="en-US" altLang="ko-KR" sz="1800" dirty="0"/>
                  <a:t>]=mean(</a:t>
                </a:r>
                <a:r>
                  <a:rPr lang="en-US" altLang="ko-KR" sz="1800" dirty="0" err="1"/>
                  <a:t>rnorm</a:t>
                </a:r>
                <a:r>
                  <a:rPr lang="en-US" altLang="ko-KR" sz="1800" dirty="0"/>
                  <a:t>(20, mean=8.25, </a:t>
                </a:r>
                <a:r>
                  <a:rPr lang="en-US" altLang="ko-KR" sz="1800" dirty="0" err="1"/>
                  <a:t>sd</a:t>
                </a:r>
                <a:r>
                  <a:rPr lang="en-US" altLang="ko-KR" sz="1800" dirty="0"/>
                  <a:t>=0.75))</a:t>
                </a:r>
              </a:p>
              <a:p>
                <a:pPr marL="0" indent="0">
                  <a:lnSpc>
                    <a:spcPct val="124000"/>
                  </a:lnSpc>
                  <a:buNone/>
                </a:pPr>
                <a:r>
                  <a:rPr lang="en-US" altLang="ko-KR" sz="1800" dirty="0"/>
                  <a:t>+  mns30[</a:t>
                </a:r>
                <a:r>
                  <a:rPr lang="en-US" altLang="ko-KR" sz="1800" dirty="0" err="1"/>
                  <a:t>i</a:t>
                </a:r>
                <a:r>
                  <a:rPr lang="en-US" altLang="ko-KR" sz="1800" dirty="0"/>
                  <a:t>]=mean(</a:t>
                </a:r>
                <a:r>
                  <a:rPr lang="en-US" altLang="ko-KR" sz="1800" dirty="0" err="1"/>
                  <a:t>rnorm</a:t>
                </a:r>
                <a:r>
                  <a:rPr lang="en-US" altLang="ko-KR" sz="1800" dirty="0"/>
                  <a:t>(30, mean=8.25, </a:t>
                </a:r>
                <a:r>
                  <a:rPr lang="en-US" altLang="ko-KR" sz="1800" dirty="0" err="1"/>
                  <a:t>sd</a:t>
                </a:r>
                <a:r>
                  <a:rPr lang="en-US" altLang="ko-KR" sz="1800" dirty="0"/>
                  <a:t>=0.75))</a:t>
                </a:r>
              </a:p>
              <a:p>
                <a:pPr marL="0" indent="0">
                  <a:lnSpc>
                    <a:spcPct val="124000"/>
                  </a:lnSpc>
                  <a:buNone/>
                </a:pPr>
                <a:r>
                  <a:rPr lang="en-US" altLang="ko-KR" sz="1800" dirty="0"/>
                  <a:t>+}</a:t>
                </a:r>
              </a:p>
              <a:p>
                <a:pPr marL="0" indent="0">
                  <a:lnSpc>
                    <a:spcPct val="124000"/>
                  </a:lnSpc>
                  <a:buNone/>
                </a:pPr>
                <a:r>
                  <a:rPr lang="en-US" altLang="ko-KR" sz="1800" dirty="0"/>
                  <a:t>&gt;library(Devore7)</a:t>
                </a:r>
              </a:p>
              <a:p>
                <a:pPr marL="0" indent="0">
                  <a:lnSpc>
                    <a:spcPct val="124000"/>
                  </a:lnSpc>
                  <a:buNone/>
                </a:pPr>
                <a:r>
                  <a:rPr lang="en-US" altLang="ko-KR" sz="1800" dirty="0"/>
                  <a:t>&gt;histogram(~mns05 + mns10 + mns20 + mns30, </a:t>
                </a:r>
                <a:r>
                  <a:rPr lang="en-US" altLang="ko-KR" sz="1800" dirty="0" err="1"/>
                  <a:t>nint</a:t>
                </a:r>
                <a:r>
                  <a:rPr lang="en-US" altLang="ko-KR" sz="1800" dirty="0"/>
                  <a:t> = 50)</a:t>
                </a:r>
              </a:p>
              <a:p>
                <a:pPr marL="0" indent="0">
                  <a:lnSpc>
                    <a:spcPct val="124000"/>
                  </a:lnSpc>
                  <a:buNone/>
                </a:pPr>
                <a:r>
                  <a:rPr lang="en-US" altLang="ko-KR" sz="1800" dirty="0"/>
                  <a:t>&gt;</a:t>
                </a:r>
                <a:r>
                  <a:rPr lang="en-US" altLang="ko-KR" sz="1800" dirty="0" err="1"/>
                  <a:t>densityplot</a:t>
                </a:r>
                <a:r>
                  <a:rPr lang="en-US" altLang="ko-KR" sz="1800" dirty="0"/>
                  <a:t>(~mns05 + mns10 + mns20 + mns30, </a:t>
                </a:r>
                <a:r>
                  <a:rPr lang="en-US" altLang="ko-KR" sz="1800" dirty="0" err="1"/>
                  <a:t>plot.points</a:t>
                </a:r>
                <a:r>
                  <a:rPr lang="en-US" altLang="ko-KR" sz="1800" dirty="0"/>
                  <a:t> = F)</a:t>
                </a:r>
              </a:p>
              <a:p>
                <a:pPr marL="0" indent="0">
                  <a:lnSpc>
                    <a:spcPct val="124000"/>
                  </a:lnSpc>
                  <a:buNone/>
                </a:pPr>
                <a:endParaRPr lang="en-US" altLang="ko-KR" sz="20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1019578" y="1508498"/>
                <a:ext cx="10401955" cy="5078569"/>
              </a:xfrm>
              <a:blipFill>
                <a:blip r:embed="rId2"/>
                <a:stretch>
                  <a:fillRect l="-469" r="-1582" b="-2038"/>
                </a:stretch>
              </a:blipFill>
            </p:spPr>
            <p:txBody>
              <a:bodyPr/>
              <a:lstStyle/>
              <a:p>
                <a:r>
                  <a:rPr lang="ko-KR" altLang="en-US">
                    <a:noFill/>
                  </a:rPr>
                  <a:t> </a:t>
                </a:r>
              </a:p>
            </p:txBody>
          </p:sp>
        </mc:Fallback>
      </mc:AlternateContent>
      <p:sp>
        <p:nvSpPr>
          <p:cNvPr id="2" name="제목 1"/>
          <p:cNvSpPr>
            <a:spLocks noGrp="1"/>
          </p:cNvSpPr>
          <p:nvPr>
            <p:ph type="title"/>
          </p:nvPr>
        </p:nvSpPr>
        <p:spPr>
          <a:xfrm>
            <a:off x="1019578" y="405312"/>
            <a:ext cx="10515600" cy="665185"/>
          </a:xfrm>
        </p:spPr>
        <p:txBody>
          <a:bodyPr>
            <a:normAutofit/>
          </a:bodyPr>
          <a:lstStyle/>
          <a:p>
            <a:pPr algn="l"/>
            <a:r>
              <a:rPr lang="en-US" altLang="ko-KR" sz="2800" dirty="0"/>
              <a:t>Multiple sample sizes : example 5.22</a:t>
            </a:r>
            <a:endParaRPr lang="ko-KR" altLang="en-US" sz="2800" dirty="0"/>
          </a:p>
        </p:txBody>
      </p:sp>
    </p:spTree>
    <p:extLst>
      <p:ext uri="{BB962C8B-B14F-4D97-AF65-F5344CB8AC3E}">
        <p14:creationId xmlns:p14="http://schemas.microsoft.com/office/powerpoint/2010/main" val="2143607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descr="d:\Shared PC\1 POWERPOINT JOBS\Devore 7e\Devore ch5\ch05D1_Page_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314" y="551922"/>
            <a:ext cx="8353953" cy="5859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848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3" descr="d:\Shared PC\1 POWERPOINT JOBS\Devore 7e\Devore ch5\ch05D1_Page_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447" y="492657"/>
            <a:ext cx="8286219" cy="581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714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1214312" y="1457698"/>
                <a:ext cx="10029422" cy="4697569"/>
              </a:xfrm>
            </p:spPr>
            <p:txBody>
              <a:bodyPr>
                <a:noAutofit/>
              </a:bodyPr>
              <a:lstStyle/>
              <a:p>
                <a:pPr marL="0" indent="0">
                  <a:lnSpc>
                    <a:spcPct val="124000"/>
                  </a:lnSpc>
                  <a:buNone/>
                </a:pPr>
                <a:r>
                  <a:rPr lang="en-US" altLang="ko-KR" sz="2200" dirty="0">
                    <a:ea typeface="Cambria Math" panose="02040503050406030204" pitchFamily="18" charset="0"/>
                  </a:rPr>
                  <a:t>The means of samples of different sizes from a log-normal distribution with </a:t>
                </a:r>
                <a:endParaRPr lang="en-US" altLang="ko-KR" sz="2200" b="0" i="1" dirty="0">
                  <a:latin typeface="Cambria Math" panose="02040503050406030204" pitchFamily="18" charset="0"/>
                  <a:ea typeface="Cambria Math" panose="02040503050406030204" pitchFamily="18" charset="0"/>
                </a:endParaRPr>
              </a:p>
              <a:p>
                <a:pPr marL="0" indent="0">
                  <a:lnSpc>
                    <a:spcPct val="124000"/>
                  </a:lnSpc>
                  <a:buNone/>
                </a:pPr>
                <a14:m>
                  <m:oMath xmlns:m="http://schemas.openxmlformats.org/officeDocument/2006/math">
                    <m:r>
                      <a:rPr lang="en-US" altLang="ko-KR" sz="2200" b="0" i="1" smtClean="0">
                        <a:latin typeface="Cambria Math" panose="02040503050406030204" pitchFamily="18" charset="0"/>
                        <a:ea typeface="Cambria Math" panose="02040503050406030204" pitchFamily="18" charset="0"/>
                      </a:rPr>
                      <m:t>𝐸</m:t>
                    </m:r>
                    <m:r>
                      <a:rPr lang="en-US" altLang="ko-KR" sz="2200" b="0" i="1" smtClean="0">
                        <a:latin typeface="Cambria Math" panose="02040503050406030204" pitchFamily="18" charset="0"/>
                        <a:ea typeface="Cambria Math" panose="02040503050406030204" pitchFamily="18" charset="0"/>
                      </a:rPr>
                      <m:t>[</m:t>
                    </m:r>
                    <m:func>
                      <m:funcPr>
                        <m:ctrlPr>
                          <a:rPr lang="en-US" altLang="ko-KR" sz="2200" b="0" i="1" smtClean="0">
                            <a:latin typeface="Cambria Math" panose="02040503050406030204" pitchFamily="18" charset="0"/>
                            <a:ea typeface="Cambria Math" panose="02040503050406030204" pitchFamily="18" charset="0"/>
                          </a:rPr>
                        </m:ctrlPr>
                      </m:funcPr>
                      <m:fName>
                        <m:r>
                          <m:rPr>
                            <m:sty m:val="p"/>
                          </m:rPr>
                          <a:rPr lang="en-US" altLang="ko-KR" sz="2200" b="0" i="0" smtClean="0">
                            <a:latin typeface="Cambria Math" panose="02040503050406030204" pitchFamily="18" charset="0"/>
                            <a:ea typeface="Cambria Math" panose="02040503050406030204" pitchFamily="18" charset="0"/>
                          </a:rPr>
                          <m:t>ln</m:t>
                        </m:r>
                      </m:fName>
                      <m:e>
                        <m:r>
                          <a:rPr lang="en-US" altLang="ko-KR" sz="2200" b="0" i="1" smtClean="0">
                            <a:latin typeface="Cambria Math" panose="02040503050406030204" pitchFamily="18" charset="0"/>
                            <a:ea typeface="Cambria Math" panose="02040503050406030204" pitchFamily="18" charset="0"/>
                          </a:rPr>
                          <m:t>𝑋</m:t>
                        </m:r>
                        <m:r>
                          <a:rPr lang="en-US" altLang="ko-KR" sz="2200" b="0" i="1" smtClean="0">
                            <a:latin typeface="Cambria Math" panose="02040503050406030204" pitchFamily="18" charset="0"/>
                            <a:ea typeface="Cambria Math" panose="02040503050406030204" pitchFamily="18" charset="0"/>
                          </a:rPr>
                          <m:t>]</m:t>
                        </m:r>
                      </m:e>
                    </m:func>
                    <m:r>
                      <a:rPr lang="en-US" altLang="ko-KR" sz="2200" b="0" i="1" smtClean="0">
                        <a:latin typeface="Cambria Math" panose="02040503050406030204" pitchFamily="18" charset="0"/>
                        <a:ea typeface="Cambria Math" panose="02040503050406030204" pitchFamily="18" charset="0"/>
                      </a:rPr>
                      <m:t>=3</m:t>
                    </m:r>
                  </m:oMath>
                </a14:m>
                <a:r>
                  <a:rPr lang="en-US" altLang="ko-KR" sz="2200" b="0" dirty="0"/>
                  <a:t> and</a:t>
                </a:r>
                <a14:m>
                  <m:oMath xmlns:m="http://schemas.openxmlformats.org/officeDocument/2006/math">
                    <m:r>
                      <a:rPr lang="en-US" altLang="ko-KR" sz="2200" b="0" i="0" smtClean="0">
                        <a:latin typeface="Cambria Math" panose="02040503050406030204" pitchFamily="18" charset="0"/>
                        <a:ea typeface="Cambria Math" panose="02040503050406030204" pitchFamily="18" charset="0"/>
                      </a:rPr>
                      <m:t> </m:t>
                    </m:r>
                    <m:r>
                      <a:rPr lang="en-US" altLang="ko-KR" sz="2200" b="0" i="1" smtClean="0">
                        <a:latin typeface="Cambria Math" panose="02040503050406030204" pitchFamily="18" charset="0"/>
                        <a:ea typeface="Cambria Math" panose="02040503050406030204" pitchFamily="18" charset="0"/>
                      </a:rPr>
                      <m:t>𝑉𝑎𝑟</m:t>
                    </m:r>
                    <m:r>
                      <a:rPr lang="en-US" altLang="ko-KR" sz="2200" i="1">
                        <a:latin typeface="Cambria Math" panose="02040503050406030204" pitchFamily="18" charset="0"/>
                        <a:ea typeface="Cambria Math" panose="02040503050406030204" pitchFamily="18" charset="0"/>
                      </a:rPr>
                      <m:t>[</m:t>
                    </m:r>
                    <m:func>
                      <m:funcPr>
                        <m:ctrlPr>
                          <a:rPr lang="en-US" altLang="ko-KR" sz="2200" i="1">
                            <a:latin typeface="Cambria Math" panose="02040503050406030204" pitchFamily="18" charset="0"/>
                            <a:ea typeface="Cambria Math" panose="02040503050406030204" pitchFamily="18" charset="0"/>
                          </a:rPr>
                        </m:ctrlPr>
                      </m:funcPr>
                      <m:fName>
                        <m:r>
                          <m:rPr>
                            <m:sty m:val="p"/>
                          </m:rPr>
                          <a:rPr lang="en-US" altLang="ko-KR" sz="2200">
                            <a:latin typeface="Cambria Math" panose="02040503050406030204" pitchFamily="18" charset="0"/>
                            <a:ea typeface="Cambria Math" panose="02040503050406030204" pitchFamily="18" charset="0"/>
                          </a:rPr>
                          <m:t>ln</m:t>
                        </m:r>
                      </m:fName>
                      <m:e>
                        <m:r>
                          <a:rPr lang="en-US" altLang="ko-KR" sz="2200" i="1">
                            <a:latin typeface="Cambria Math" panose="02040503050406030204" pitchFamily="18" charset="0"/>
                            <a:ea typeface="Cambria Math" panose="02040503050406030204" pitchFamily="18" charset="0"/>
                          </a:rPr>
                          <m:t>𝑋</m:t>
                        </m:r>
                        <m:r>
                          <a:rPr lang="en-US" altLang="ko-KR" sz="2200" i="1">
                            <a:latin typeface="Cambria Math" panose="02040503050406030204" pitchFamily="18" charset="0"/>
                            <a:ea typeface="Cambria Math" panose="02040503050406030204" pitchFamily="18" charset="0"/>
                          </a:rPr>
                          <m:t>]</m:t>
                        </m:r>
                      </m:e>
                    </m:func>
                    <m:r>
                      <a:rPr lang="en-US" altLang="ko-KR" sz="2200" b="0" i="1" smtClean="0">
                        <a:latin typeface="Cambria Math" panose="02040503050406030204" pitchFamily="18" charset="0"/>
                      </a:rPr>
                      <m:t>=0.4</m:t>
                    </m:r>
                  </m:oMath>
                </a14:m>
                <a:r>
                  <a:rPr lang="en-US" altLang="ko-KR" sz="2200" b="0" dirty="0"/>
                  <a:t> are simulated.</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1214312" y="1457698"/>
                <a:ext cx="10029422" cy="4697569"/>
              </a:xfrm>
              <a:blipFill>
                <a:blip r:embed="rId2"/>
                <a:stretch>
                  <a:fillRect l="-790"/>
                </a:stretch>
              </a:blipFill>
            </p:spPr>
            <p:txBody>
              <a:bodyPr/>
              <a:lstStyle/>
              <a:p>
                <a:r>
                  <a:rPr lang="ko-KR" altLang="en-US">
                    <a:noFill/>
                  </a:rPr>
                  <a:t> </a:t>
                </a:r>
              </a:p>
            </p:txBody>
          </p:sp>
        </mc:Fallback>
      </mc:AlternateContent>
      <p:sp>
        <p:nvSpPr>
          <p:cNvPr id="2" name="제목 1"/>
          <p:cNvSpPr>
            <a:spLocks noGrp="1"/>
          </p:cNvSpPr>
          <p:nvPr>
            <p:ph type="title"/>
          </p:nvPr>
        </p:nvSpPr>
        <p:spPr>
          <a:xfrm>
            <a:off x="1095778" y="313609"/>
            <a:ext cx="10515600" cy="665185"/>
          </a:xfrm>
        </p:spPr>
        <p:txBody>
          <a:bodyPr>
            <a:normAutofit/>
          </a:bodyPr>
          <a:lstStyle/>
          <a:p>
            <a:pPr algn="l"/>
            <a:r>
              <a:rPr lang="en-US" altLang="ko-KR" sz="2800" dirty="0"/>
              <a:t>Example 5.23 – Simulating from a skewed distribution</a:t>
            </a:r>
            <a:endParaRPr lang="ko-KR" altLang="en-US" sz="2800" dirty="0"/>
          </a:p>
        </p:txBody>
      </p:sp>
      <p:pic>
        <p:nvPicPr>
          <p:cNvPr id="5" name="그림 4"/>
          <p:cNvPicPr>
            <a:picLocks noChangeAspect="1"/>
          </p:cNvPicPr>
          <p:nvPr/>
        </p:nvPicPr>
        <p:blipFill>
          <a:blip r:embed="rId3"/>
          <a:stretch>
            <a:fillRect/>
          </a:stretch>
        </p:blipFill>
        <p:spPr>
          <a:xfrm>
            <a:off x="2099293" y="2666330"/>
            <a:ext cx="7307173" cy="3402670"/>
          </a:xfrm>
          <a:prstGeom prst="rect">
            <a:avLst/>
          </a:prstGeom>
        </p:spPr>
      </p:pic>
    </p:spTree>
    <p:extLst>
      <p:ext uri="{BB962C8B-B14F-4D97-AF65-F5344CB8AC3E}">
        <p14:creationId xmlns:p14="http://schemas.microsoft.com/office/powerpoint/2010/main" val="214979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3" descr="d:\Shared PC\1 POWERPOINT JOBS\Devore 7e\Devore ch5\ch05D1_Page_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9824" y="391056"/>
            <a:ext cx="8438619" cy="591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60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3" name="Picture 3" descr="d:\Shared PC\1 POWERPOINT JOBS\Devore 7e\Devore ch5\ch05D1_Page_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514" y="661990"/>
            <a:ext cx="8108419" cy="568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206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3" descr="d:\Shared PC\1 POWERPOINT JOBS\Devore 7e\Devore ch5\ch05D1_Page_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847" y="501123"/>
            <a:ext cx="8379353" cy="587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10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58711" y="1546538"/>
                <a:ext cx="10579756" cy="4286995"/>
              </a:xfrm>
            </p:spPr>
            <p:txBody>
              <a:bodyPr>
                <a:noAutofit/>
              </a:bodyPr>
              <a:lstStyle/>
              <a:p>
                <a:pPr marL="269875" indent="-269875">
                  <a:lnSpc>
                    <a:spcPct val="124000"/>
                  </a:lnSpc>
                </a:pPr>
                <a:r>
                  <a:rPr lang="en-US" altLang="ko-KR" sz="2200" dirty="0"/>
                  <a:t>Evaluating the distribution of a statistic calculated from a sample can be very difficult.</a:t>
                </a:r>
              </a:p>
              <a:p>
                <a:pPr marL="269875" indent="-269875">
                  <a:lnSpc>
                    <a:spcPct val="124000"/>
                  </a:lnSpc>
                </a:pPr>
                <a:r>
                  <a:rPr lang="en-US" altLang="ko-KR" sz="2200" dirty="0"/>
                  <a:t>Frequently we make the simplifying assumption that our data constitute a random sample </a:t>
                </a:r>
                <a14:m>
                  <m:oMath xmlns:m="http://schemas.openxmlformats.org/officeDocument/2006/math">
                    <m:sSub>
                      <m:sSubPr>
                        <m:ctrlPr>
                          <a:rPr lang="en-US" altLang="ko-KR" sz="2200" i="1" smtClean="0">
                            <a:latin typeface="Cambria Math" panose="02040503050406030204" pitchFamily="18" charset="0"/>
                          </a:rPr>
                        </m:ctrlPr>
                      </m:sSubPr>
                      <m:e>
                        <m:r>
                          <a:rPr lang="en-US" altLang="ko-KR" sz="2200" b="0" i="1" smtClean="0">
                            <a:latin typeface="Cambria Math" panose="02040503050406030204" pitchFamily="18" charset="0"/>
                          </a:rPr>
                          <m:t>𝑋</m:t>
                        </m:r>
                      </m:e>
                      <m:sub>
                        <m:r>
                          <a:rPr lang="en-US" altLang="ko-KR" sz="2200" b="0" i="1" smtClean="0">
                            <a:latin typeface="Cambria Math" panose="02040503050406030204" pitchFamily="18" charset="0"/>
                          </a:rPr>
                          <m:t>1</m:t>
                        </m:r>
                      </m:sub>
                    </m:sSub>
                    <m:r>
                      <a:rPr lang="en-US" altLang="ko-KR" sz="2200" b="0" i="1" smtClean="0">
                        <a:latin typeface="Cambria Math" panose="02040503050406030204" pitchFamily="18" charset="0"/>
                      </a:rPr>
                      <m:t>,</m:t>
                    </m:r>
                  </m:oMath>
                </a14:m>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2</m:t>
                        </m:r>
                      </m:sub>
                    </m:sSub>
                    <m:r>
                      <a:rPr lang="en-US" altLang="ko-KR" sz="2200" i="1">
                        <a:latin typeface="Cambria Math" panose="02040503050406030204" pitchFamily="18" charset="0"/>
                      </a:rPr>
                      <m:t>,</m:t>
                    </m:r>
                    <m:r>
                      <a:rPr lang="en-US" altLang="ko-KR" sz="2200" i="1" smtClean="0">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 </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𝑛</m:t>
                        </m:r>
                      </m:sub>
                    </m:sSub>
                  </m:oMath>
                </a14:m>
                <a:r>
                  <a:rPr lang="en-US" altLang="ko-KR" sz="2200" dirty="0"/>
                  <a:t> from a distribution. </a:t>
                </a:r>
              </a:p>
              <a:p>
                <a:pPr marL="269875" indent="-269875">
                  <a:lnSpc>
                    <a:spcPct val="124000"/>
                  </a:lnSpc>
                </a:pPr>
                <a:r>
                  <a:rPr lang="en-US" altLang="ko-KR" sz="2200" dirty="0"/>
                  <a:t>This means that</a:t>
                </a:r>
              </a:p>
              <a:p>
                <a:pPr marL="457200" indent="-457200">
                  <a:lnSpc>
                    <a:spcPct val="124000"/>
                  </a:lnSpc>
                  <a:buFont typeface="+mj-ea"/>
                  <a:buAutoNum type="circleNumDbPlain"/>
                </a:pPr>
                <a:r>
                  <a:rPr lang="en-US" altLang="ko-KR" sz="2200" dirty="0"/>
                  <a:t>The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𝑖</m:t>
                        </m:r>
                      </m:sub>
                    </m:sSub>
                  </m:oMath>
                </a14:m>
                <a:r>
                  <a:rPr lang="en-US" altLang="ko-KR" sz="2200" dirty="0"/>
                  <a:t>s are independent</a:t>
                </a:r>
              </a:p>
              <a:p>
                <a:pPr marL="457200" indent="-457200">
                  <a:lnSpc>
                    <a:spcPct val="124000"/>
                  </a:lnSpc>
                  <a:buFont typeface="+mj-ea"/>
                  <a:buAutoNum type="circleNumDbPlain"/>
                </a:pPr>
                <a:r>
                  <a:rPr lang="en-US" altLang="ko-KR" sz="2200" dirty="0"/>
                  <a:t>All the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𝑖</m:t>
                        </m:r>
                      </m:sub>
                    </m:sSub>
                  </m:oMath>
                </a14:m>
                <a:r>
                  <a:rPr lang="en-US" altLang="ko-KR" sz="2200" dirty="0"/>
                  <a:t>s have the same probability distribution</a:t>
                </a:r>
              </a:p>
              <a:p>
                <a:pPr marL="0" indent="0">
                  <a:lnSpc>
                    <a:spcPct val="124000"/>
                  </a:lnSpc>
                  <a:buNone/>
                </a:pPr>
                <a:endParaRPr lang="en-US" altLang="ko-KR" sz="22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58711" y="1546538"/>
                <a:ext cx="10579756" cy="4286995"/>
              </a:xfrm>
              <a:blipFill>
                <a:blip r:embed="rId2"/>
                <a:stretch>
                  <a:fillRect l="-461"/>
                </a:stretch>
              </a:blipFill>
            </p:spPr>
            <p:txBody>
              <a:bodyPr/>
              <a:lstStyle/>
              <a:p>
                <a:r>
                  <a:rPr lang="ko-KR" altLang="en-US">
                    <a:noFill/>
                  </a:rPr>
                  <a:t> </a:t>
                </a:r>
              </a:p>
            </p:txBody>
          </p:sp>
        </mc:Fallback>
      </mc:AlternateContent>
      <p:sp>
        <p:nvSpPr>
          <p:cNvPr id="2" name="제목 1"/>
          <p:cNvSpPr>
            <a:spLocks noGrp="1"/>
          </p:cNvSpPr>
          <p:nvPr>
            <p:ph type="title"/>
          </p:nvPr>
        </p:nvSpPr>
        <p:spPr>
          <a:xfrm>
            <a:off x="858711" y="413063"/>
            <a:ext cx="10515600" cy="665185"/>
          </a:xfrm>
        </p:spPr>
        <p:txBody>
          <a:bodyPr>
            <a:normAutofit/>
          </a:bodyPr>
          <a:lstStyle/>
          <a:p>
            <a:pPr algn="l"/>
            <a:r>
              <a:rPr lang="en-US" altLang="ko-KR" sz="2800" dirty="0"/>
              <a:t>Random samples</a:t>
            </a:r>
            <a:endParaRPr lang="ko-KR" altLang="en-US" sz="2800" dirty="0"/>
          </a:p>
        </p:txBody>
      </p:sp>
    </p:spTree>
    <p:extLst>
      <p:ext uri="{BB962C8B-B14F-4D97-AF65-F5344CB8AC3E}">
        <p14:creationId xmlns:p14="http://schemas.microsoft.com/office/powerpoint/2010/main" val="118052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1095778" y="1442434"/>
                <a:ext cx="10515600" cy="5190186"/>
              </a:xfrm>
            </p:spPr>
            <p:txBody>
              <a:bodyPr>
                <a:noAutofit/>
              </a:bodyPr>
              <a:lstStyle/>
              <a:p>
                <a:pPr marL="269875" indent="-269875">
                  <a:lnSpc>
                    <a:spcPct val="124000"/>
                  </a:lnSpc>
                </a:pPr>
                <a14:m>
                  <m:oMath xmlns:m="http://schemas.openxmlformats.org/officeDocument/2006/math">
                    <m:r>
                      <a:rPr lang="en-US" altLang="ko-KR" sz="2200" b="0" i="1" smtClean="0">
                        <a:latin typeface="Cambria Math" panose="02040503050406030204" pitchFamily="18" charset="0"/>
                      </a:rPr>
                      <m:t>𝑅</m:t>
                    </m:r>
                  </m:oMath>
                </a14:m>
                <a:r>
                  <a:rPr lang="en-US" altLang="ko-KR" sz="2200" dirty="0"/>
                  <a:t> provides functions for generating random samples from many different families of distributions.</a:t>
                </a:r>
              </a:p>
              <a:p>
                <a:pPr marL="269875" indent="-269875">
                  <a:lnSpc>
                    <a:spcPct val="124000"/>
                  </a:lnSpc>
                </a:pPr>
                <a:r>
                  <a:rPr lang="en-US" altLang="ko-KR" sz="2200" dirty="0"/>
                  <a:t>Given a sample we can evaluate a statistic of interest, e.g. </a:t>
                </a:r>
                <a14:m>
                  <m:oMath xmlns:m="http://schemas.openxmlformats.org/officeDocument/2006/math">
                    <m:acc>
                      <m:accPr>
                        <m:chr m:val="̅"/>
                        <m:ctrlPr>
                          <a:rPr lang="en-US" altLang="ko-KR" sz="2200" i="1" smtClean="0">
                            <a:latin typeface="Cambria Math" panose="02040503050406030204" pitchFamily="18" charset="0"/>
                          </a:rPr>
                        </m:ctrlPr>
                      </m:accPr>
                      <m:e>
                        <m:r>
                          <a:rPr lang="en-US" altLang="ko-KR" sz="2200" b="0" i="1" smtClean="0">
                            <a:latin typeface="Cambria Math" panose="02040503050406030204" pitchFamily="18" charset="0"/>
                          </a:rPr>
                          <m:t>𝑋</m:t>
                        </m:r>
                      </m:e>
                    </m:acc>
                  </m:oMath>
                </a14:m>
                <a:r>
                  <a:rPr lang="en-US" altLang="ko-KR" sz="2200" dirty="0"/>
                  <a:t>, the sample mean, then repeat this process for a large number of samples.</a:t>
                </a:r>
              </a:p>
              <a:p>
                <a:pPr marL="269875" indent="-269875">
                  <a:lnSpc>
                    <a:spcPct val="124000"/>
                  </a:lnSpc>
                </a:pPr>
                <a:r>
                  <a:rPr lang="en-US" altLang="ko-KR" sz="2200" dirty="0"/>
                  <a:t>The values of the statistic calculated from these samples allow us to examine the distribution of the statistic. We can examine density plots or histograms, normal probability plots, etc. to see the form of the distribution.</a:t>
                </a:r>
              </a:p>
              <a:p>
                <a:pPr marL="269875" indent="-269875">
                  <a:lnSpc>
                    <a:spcPct val="124000"/>
                  </a:lnSpc>
                </a:pPr>
                <a:r>
                  <a:rPr lang="en-US" altLang="ko-KR" sz="2200" dirty="0"/>
                  <a:t>By changing settings like the sample size we can examine how the distribution of the statistic changes.</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1095778" y="1442434"/>
                <a:ext cx="10515600" cy="5190186"/>
              </a:xfrm>
              <a:blipFill>
                <a:blip r:embed="rId2"/>
                <a:stretch>
                  <a:fillRect l="-290"/>
                </a:stretch>
              </a:blipFill>
            </p:spPr>
            <p:txBody>
              <a:bodyPr/>
              <a:lstStyle/>
              <a:p>
                <a:r>
                  <a:rPr lang="ko-KR" altLang="en-US">
                    <a:noFill/>
                  </a:rPr>
                  <a:t> </a:t>
                </a:r>
              </a:p>
            </p:txBody>
          </p:sp>
        </mc:Fallback>
      </mc:AlternateContent>
      <p:sp>
        <p:nvSpPr>
          <p:cNvPr id="2" name="제목 1"/>
          <p:cNvSpPr>
            <a:spLocks noGrp="1"/>
          </p:cNvSpPr>
          <p:nvPr>
            <p:ph type="title"/>
          </p:nvPr>
        </p:nvSpPr>
        <p:spPr>
          <a:xfrm>
            <a:off x="1095778" y="345330"/>
            <a:ext cx="10515600" cy="665185"/>
          </a:xfrm>
        </p:spPr>
        <p:txBody>
          <a:bodyPr>
            <a:normAutofit/>
          </a:bodyPr>
          <a:lstStyle/>
          <a:p>
            <a:pPr algn="l"/>
            <a:r>
              <a:rPr lang="en-US" altLang="ko-KR" sz="2800" dirty="0"/>
              <a:t>Simulation experiments</a:t>
            </a:r>
            <a:endParaRPr lang="ko-KR" altLang="en-US" sz="2800" dirty="0"/>
          </a:p>
        </p:txBody>
      </p:sp>
    </p:spTree>
    <p:extLst>
      <p:ext uri="{BB962C8B-B14F-4D97-AF65-F5344CB8AC3E}">
        <p14:creationId xmlns:p14="http://schemas.microsoft.com/office/powerpoint/2010/main" val="360362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977244" y="1373032"/>
                <a:ext cx="10266489" cy="5061635"/>
              </a:xfrm>
            </p:spPr>
            <p:txBody>
              <a:bodyPr>
                <a:noAutofit/>
              </a:bodyPr>
              <a:lstStyle/>
              <a:p>
                <a:pPr marL="457200" indent="-457200">
                  <a:lnSpc>
                    <a:spcPct val="124000"/>
                  </a:lnSpc>
                  <a:buFont typeface="+mj-ea"/>
                  <a:buAutoNum type="circleNumDbPlain"/>
                </a:pPr>
                <a:r>
                  <a:rPr lang="en-US" altLang="ko-KR" sz="2200" dirty="0"/>
                  <a:t>Choose the distribution family and the values of parameters.</a:t>
                </a:r>
              </a:p>
              <a:p>
                <a:pPr marL="457200" indent="-457200">
                  <a:lnSpc>
                    <a:spcPct val="124000"/>
                  </a:lnSpc>
                  <a:buFont typeface="+mj-ea"/>
                  <a:buAutoNum type="circleNumDbPlain"/>
                </a:pPr>
                <a:r>
                  <a:rPr lang="en-US" altLang="ko-KR" sz="2200" dirty="0"/>
                  <a:t>Choose the statistic of interest, e.g., the sample mean </a:t>
                </a:r>
                <a14:m>
                  <m:oMath xmlns:m="http://schemas.openxmlformats.org/officeDocument/2006/math">
                    <m:acc>
                      <m:accPr>
                        <m:chr m:val="̅"/>
                        <m:ctrlPr>
                          <a:rPr lang="en-US" altLang="ko-KR" sz="2200" i="1">
                            <a:latin typeface="Cambria Math" panose="02040503050406030204" pitchFamily="18" charset="0"/>
                          </a:rPr>
                        </m:ctrlPr>
                      </m:accPr>
                      <m:e>
                        <m:r>
                          <a:rPr lang="en-US" altLang="ko-KR" sz="2200" i="1">
                            <a:latin typeface="Cambria Math" panose="02040503050406030204" pitchFamily="18" charset="0"/>
                          </a:rPr>
                          <m:t>𝑋</m:t>
                        </m:r>
                      </m:e>
                    </m:acc>
                  </m:oMath>
                </a14:m>
                <a:r>
                  <a:rPr lang="en-US" altLang="ko-KR" sz="2200" dirty="0"/>
                  <a:t> (function mean) or the sample standard deviation (function </a:t>
                </a:r>
                <a:r>
                  <a:rPr lang="en-US" altLang="ko-KR" sz="2200" dirty="0" err="1"/>
                  <a:t>sd</a:t>
                </a:r>
                <a:r>
                  <a:rPr lang="en-US" altLang="ko-KR" sz="2200" dirty="0"/>
                  <a:t>)</a:t>
                </a:r>
              </a:p>
              <a:p>
                <a:pPr marL="457200" indent="-457200">
                  <a:lnSpc>
                    <a:spcPct val="124000"/>
                  </a:lnSpc>
                  <a:buFont typeface="+mj-ea"/>
                  <a:buAutoNum type="circleNumDbPlain"/>
                </a:pPr>
                <a:r>
                  <a:rPr lang="en-US" altLang="ko-KR" sz="2200" dirty="0"/>
                  <a:t>Choose the sample size </a:t>
                </a:r>
                <a14:m>
                  <m:oMath xmlns:m="http://schemas.openxmlformats.org/officeDocument/2006/math">
                    <m:r>
                      <a:rPr lang="en-US" altLang="ko-KR" sz="2200" b="0" i="1" smtClean="0">
                        <a:latin typeface="Cambria Math" panose="02040503050406030204" pitchFamily="18" charset="0"/>
                      </a:rPr>
                      <m:t>𝑛</m:t>
                    </m:r>
                  </m:oMath>
                </a14:m>
                <a:r>
                  <a:rPr lang="en-US" altLang="ko-KR" sz="2200" b="0" dirty="0"/>
                  <a:t> (usually a small number like </a:t>
                </a:r>
                <a14:m>
                  <m:oMath xmlns:m="http://schemas.openxmlformats.org/officeDocument/2006/math">
                    <m:r>
                      <a:rPr lang="en-US" altLang="ko-KR" sz="2200" i="1" smtClean="0">
                        <a:latin typeface="Cambria Math" panose="02040503050406030204" pitchFamily="18" charset="0"/>
                      </a:rPr>
                      <m:t>𝑛</m:t>
                    </m:r>
                    <m:r>
                      <a:rPr lang="en-US" altLang="ko-KR" sz="2200" b="0" i="1" smtClean="0">
                        <a:latin typeface="Cambria Math" panose="02040503050406030204" pitchFamily="18" charset="0"/>
                      </a:rPr>
                      <m:t>=10</m:t>
                    </m:r>
                  </m:oMath>
                </a14:m>
                <a:r>
                  <a:rPr lang="en-US" altLang="ko-KR" sz="2200" b="0" dirty="0"/>
                  <a:t> or </a:t>
                </a:r>
                <a14:m>
                  <m:oMath xmlns:m="http://schemas.openxmlformats.org/officeDocument/2006/math">
                    <m:r>
                      <a:rPr lang="en-US" altLang="ko-KR" sz="2200" i="1">
                        <a:latin typeface="Cambria Math" panose="02040503050406030204" pitchFamily="18" charset="0"/>
                      </a:rPr>
                      <m:t>𝑛</m:t>
                    </m:r>
                    <m:r>
                      <a:rPr lang="en-US" altLang="ko-KR" sz="2200" i="1">
                        <a:latin typeface="Cambria Math" panose="02040503050406030204" pitchFamily="18" charset="0"/>
                      </a:rPr>
                      <m:t>=50</m:t>
                    </m:r>
                    <m:r>
                      <a:rPr lang="en-US" altLang="ko-KR" sz="2200" b="0" i="0" smtClean="0">
                        <a:latin typeface="Cambria Math" panose="02040503050406030204" pitchFamily="18" charset="0"/>
                      </a:rPr>
                      <m:t>).</m:t>
                    </m:r>
                  </m:oMath>
                </a14:m>
                <a:endParaRPr lang="en-US" altLang="ko-KR" sz="2200" b="0" dirty="0"/>
              </a:p>
              <a:p>
                <a:pPr marL="457200" indent="-457200">
                  <a:lnSpc>
                    <a:spcPct val="124000"/>
                  </a:lnSpc>
                  <a:buFont typeface="+mj-ea"/>
                  <a:buAutoNum type="circleNumDbPlain"/>
                </a:pPr>
                <a:r>
                  <a:rPr lang="en-US" altLang="ko-KR" sz="2200" dirty="0"/>
                  <a:t>Choose the number of replications </a:t>
                </a:r>
                <a14:m>
                  <m:oMath xmlns:m="http://schemas.openxmlformats.org/officeDocument/2006/math">
                    <m:r>
                      <a:rPr lang="en-US" altLang="ko-KR" sz="2200" b="0" i="1" smtClean="0">
                        <a:latin typeface="Cambria Math" panose="02040503050406030204" pitchFamily="18" charset="0"/>
                      </a:rPr>
                      <m:t>𝑘</m:t>
                    </m:r>
                  </m:oMath>
                </a14:m>
                <a:r>
                  <a:rPr lang="en-US" altLang="ko-KR" sz="2200" b="0" dirty="0"/>
                  <a:t> (usually a very large number like </a:t>
                </a:r>
                <a14:m>
                  <m:oMath xmlns:m="http://schemas.openxmlformats.org/officeDocument/2006/math">
                    <m:r>
                      <a:rPr lang="en-US" altLang="ko-KR" sz="2200" b="0" i="1" smtClean="0">
                        <a:latin typeface="Cambria Math" panose="02040503050406030204" pitchFamily="18" charset="0"/>
                      </a:rPr>
                      <m:t>𝑘</m:t>
                    </m:r>
                    <m:r>
                      <a:rPr lang="en-US" altLang="ko-KR" sz="2200" i="1">
                        <a:latin typeface="Cambria Math" panose="02040503050406030204" pitchFamily="18" charset="0"/>
                      </a:rPr>
                      <m:t>=10</m:t>
                    </m:r>
                    <m:r>
                      <a:rPr lang="en-US" altLang="ko-KR" sz="2200" b="0" i="1" smtClean="0">
                        <a:latin typeface="Cambria Math" panose="02040503050406030204" pitchFamily="18" charset="0"/>
                      </a:rPr>
                      <m:t>000</m:t>
                    </m:r>
                  </m:oMath>
                </a14:m>
                <a:r>
                  <a:rPr lang="en-US" altLang="ko-KR" sz="2200" dirty="0"/>
                  <a:t> or </a:t>
                </a:r>
                <a14:m>
                  <m:oMath xmlns:m="http://schemas.openxmlformats.org/officeDocument/2006/math">
                    <m:r>
                      <a:rPr lang="en-US" altLang="ko-KR" sz="2200" b="0" i="1" smtClean="0">
                        <a:latin typeface="Cambria Math" panose="02040503050406030204" pitchFamily="18" charset="0"/>
                      </a:rPr>
                      <m:t>𝑘</m:t>
                    </m:r>
                    <m:r>
                      <a:rPr lang="en-US" altLang="ko-KR" sz="2200" i="1">
                        <a:latin typeface="Cambria Math" panose="02040503050406030204" pitchFamily="18" charset="0"/>
                      </a:rPr>
                      <m:t>=50</m:t>
                    </m:r>
                    <m:r>
                      <a:rPr lang="en-US" altLang="ko-KR" sz="2200" b="0" i="1" smtClean="0">
                        <a:latin typeface="Cambria Math" panose="02040503050406030204" pitchFamily="18" charset="0"/>
                      </a:rPr>
                      <m:t>000</m:t>
                    </m:r>
                    <m:r>
                      <a:rPr lang="en-US" altLang="ko-KR" sz="2200">
                        <a:latin typeface="Cambria Math" panose="02040503050406030204" pitchFamily="18" charset="0"/>
                      </a:rPr>
                      <m:t>).</m:t>
                    </m:r>
                  </m:oMath>
                </a14:m>
                <a:endParaRPr lang="en-US" altLang="ko-KR" sz="2200" dirty="0"/>
              </a:p>
              <a:p>
                <a:pPr marL="720725" indent="-269875">
                  <a:lnSpc>
                    <a:spcPct val="124000"/>
                  </a:lnSpc>
                </a:pPr>
                <a:r>
                  <a:rPr lang="en-US" altLang="ko-KR" sz="2200" dirty="0"/>
                  <a:t>The larger the value of </a:t>
                </a:r>
                <a14:m>
                  <m:oMath xmlns:m="http://schemas.openxmlformats.org/officeDocument/2006/math">
                    <m:r>
                      <a:rPr lang="en-US" altLang="ko-KR" sz="2200" i="1">
                        <a:latin typeface="Cambria Math" panose="02040503050406030204" pitchFamily="18" charset="0"/>
                      </a:rPr>
                      <m:t>𝑘</m:t>
                    </m:r>
                  </m:oMath>
                </a14:m>
                <a:r>
                  <a:rPr lang="en-US" altLang="ko-KR" sz="2200" dirty="0"/>
                  <a:t>, the better the simulated distribution will approximate the actual distribution of the statistic.</a:t>
                </a:r>
              </a:p>
              <a:p>
                <a:pPr marL="720725" indent="-269875">
                  <a:lnSpc>
                    <a:spcPct val="124000"/>
                  </a:lnSpc>
                </a:pPr>
                <a:r>
                  <a:rPr lang="en-US" altLang="ko-KR" sz="2200" dirty="0"/>
                  <a:t>Large values of </a:t>
                </a:r>
                <a14:m>
                  <m:oMath xmlns:m="http://schemas.openxmlformats.org/officeDocument/2006/math">
                    <m:r>
                      <a:rPr lang="en-US" altLang="ko-KR" sz="2200" i="1">
                        <a:latin typeface="Cambria Math" panose="02040503050406030204" pitchFamily="18" charset="0"/>
                      </a:rPr>
                      <m:t>𝑘</m:t>
                    </m:r>
                  </m:oMath>
                </a14:m>
                <a:r>
                  <a:rPr lang="en-US" altLang="ko-KR" sz="2200" dirty="0"/>
                  <a:t> also mean that the simulation takes longer to run.</a:t>
                </a:r>
              </a:p>
              <a:p>
                <a:pPr marL="457200" indent="-457200">
                  <a:lnSpc>
                    <a:spcPct val="124000"/>
                  </a:lnSpc>
                  <a:buFont typeface="+mj-ea"/>
                  <a:buAutoNum type="circleNumDbPlain"/>
                </a:pPr>
                <a:endParaRPr lang="en-US" altLang="ko-KR" sz="2200" b="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977244" y="1373032"/>
                <a:ext cx="10266489" cy="5061635"/>
              </a:xfrm>
              <a:blipFill>
                <a:blip r:embed="rId2"/>
                <a:stretch>
                  <a:fillRect l="-475" r="-713"/>
                </a:stretch>
              </a:blipFill>
            </p:spPr>
            <p:txBody>
              <a:bodyPr/>
              <a:lstStyle/>
              <a:p>
                <a:r>
                  <a:rPr lang="ko-KR" altLang="en-US">
                    <a:noFill/>
                  </a:rPr>
                  <a:t> </a:t>
                </a:r>
              </a:p>
            </p:txBody>
          </p:sp>
        </mc:Fallback>
      </mc:AlternateContent>
      <p:sp>
        <p:nvSpPr>
          <p:cNvPr id="2" name="제목 1"/>
          <p:cNvSpPr>
            <a:spLocks noGrp="1"/>
          </p:cNvSpPr>
          <p:nvPr>
            <p:ph type="title"/>
          </p:nvPr>
        </p:nvSpPr>
        <p:spPr>
          <a:xfrm>
            <a:off x="1044978" y="464578"/>
            <a:ext cx="10515600" cy="665185"/>
          </a:xfrm>
        </p:spPr>
        <p:txBody>
          <a:bodyPr>
            <a:normAutofit/>
          </a:bodyPr>
          <a:lstStyle/>
          <a:p>
            <a:pPr algn="l"/>
            <a:r>
              <a:rPr lang="en-US" altLang="ko-KR" sz="2800" dirty="0"/>
              <a:t>Steps in a simulation experiment</a:t>
            </a:r>
            <a:endParaRPr lang="ko-KR" altLang="en-US" sz="2800" dirty="0"/>
          </a:p>
        </p:txBody>
      </p:sp>
    </p:spTree>
    <p:extLst>
      <p:ext uri="{BB962C8B-B14F-4D97-AF65-F5344CB8AC3E}">
        <p14:creationId xmlns:p14="http://schemas.microsoft.com/office/powerpoint/2010/main" val="189624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697845" y="1423832"/>
                <a:ext cx="10515600" cy="5103969"/>
              </a:xfrm>
            </p:spPr>
            <p:txBody>
              <a:bodyPr>
                <a:noAutofit/>
              </a:bodyPr>
              <a:lstStyle/>
              <a:p>
                <a:pPr marL="0" indent="0">
                  <a:lnSpc>
                    <a:spcPct val="124000"/>
                  </a:lnSpc>
                  <a:buNone/>
                </a:pPr>
                <a:r>
                  <a:rPr lang="en-US" altLang="ko-KR" sz="1800" dirty="0"/>
                  <a:t>Consider the Weibull distribution with parameters </a:t>
                </a:r>
                <a14:m>
                  <m:oMath xmlns:m="http://schemas.openxmlformats.org/officeDocument/2006/math">
                    <m:r>
                      <m:rPr>
                        <m:sty m:val="p"/>
                      </m:rPr>
                      <a:rPr lang="el-GR" altLang="ko-KR" sz="1800" i="1" smtClean="0">
                        <a:latin typeface="Cambria Math" panose="02040503050406030204" pitchFamily="18" charset="0"/>
                        <a:ea typeface="Cambria Math" panose="02040503050406030204" pitchFamily="18" charset="0"/>
                      </a:rPr>
                      <m:t>α</m:t>
                    </m:r>
                    <m:r>
                      <a:rPr lang="en-US" altLang="ko-KR" sz="1800" b="0" i="1" smtClean="0">
                        <a:latin typeface="Cambria Math" panose="02040503050406030204" pitchFamily="18" charset="0"/>
                        <a:ea typeface="Cambria Math" panose="02040503050406030204" pitchFamily="18" charset="0"/>
                      </a:rPr>
                      <m:t>=2</m:t>
                    </m:r>
                  </m:oMath>
                </a14:m>
                <a:r>
                  <a:rPr lang="en-US" altLang="ko-KR" sz="1800" b="0" dirty="0"/>
                  <a:t> (the shape parameter) and </a:t>
                </a:r>
                <a14:m>
                  <m:oMath xmlns:m="http://schemas.openxmlformats.org/officeDocument/2006/math">
                    <m:r>
                      <a:rPr lang="ko-KR" altLang="en-US" sz="1800" i="1" smtClean="0">
                        <a:latin typeface="Cambria Math" panose="02040503050406030204" pitchFamily="18" charset="0"/>
                      </a:rPr>
                      <m:t>𝛽</m:t>
                    </m:r>
                    <m:r>
                      <a:rPr lang="en-US" altLang="ko-KR" sz="1800" b="0" i="1" smtClean="0">
                        <a:latin typeface="Cambria Math" panose="02040503050406030204" pitchFamily="18" charset="0"/>
                      </a:rPr>
                      <m:t>=5</m:t>
                    </m:r>
                  </m:oMath>
                </a14:m>
                <a:r>
                  <a:rPr lang="en-US" altLang="ko-KR" sz="1800" b="0" dirty="0"/>
                  <a:t> (the scale parameter) shown below</a:t>
                </a:r>
              </a:p>
              <a:p>
                <a:pPr marL="0" indent="0">
                  <a:lnSpc>
                    <a:spcPct val="124000"/>
                  </a:lnSpc>
                  <a:buNone/>
                </a:pPr>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𝑓</m:t>
                      </m:r>
                      <m:d>
                        <m:dPr>
                          <m:ctrlPr>
                            <a:rPr lang="en-US" altLang="ko-KR" sz="1800" i="1">
                              <a:latin typeface="Cambria Math" panose="02040503050406030204" pitchFamily="18" charset="0"/>
                            </a:rPr>
                          </m:ctrlPr>
                        </m:dPr>
                        <m:e>
                          <m:r>
                            <a:rPr lang="en-US" altLang="ko-KR" sz="1800" i="1">
                              <a:latin typeface="Cambria Math" panose="02040503050406030204" pitchFamily="18" charset="0"/>
                            </a:rPr>
                            <m:t>𝑥</m:t>
                          </m:r>
                          <m:r>
                            <a:rPr lang="en-US" altLang="ko-KR" sz="1800" b="0" i="1" smtClean="0">
                              <a:latin typeface="Cambria Math" panose="02040503050406030204" pitchFamily="18" charset="0"/>
                            </a:rPr>
                            <m:t>;</m:t>
                          </m:r>
                          <m:r>
                            <a:rPr lang="ko-KR" altLang="en-US" sz="1800" b="0" i="1" smtClean="0">
                              <a:latin typeface="Cambria Math" panose="02040503050406030204" pitchFamily="18" charset="0"/>
                            </a:rPr>
                            <m:t>𝛼</m:t>
                          </m:r>
                          <m:r>
                            <a:rPr lang="en-US" altLang="ko-KR" sz="1800" b="0" i="1" smtClean="0">
                              <a:latin typeface="Cambria Math" panose="02040503050406030204" pitchFamily="18" charset="0"/>
                            </a:rPr>
                            <m:t>,</m:t>
                          </m:r>
                          <m:r>
                            <a:rPr lang="ko-KR" altLang="en-US" sz="1800" b="0" i="1" smtClean="0">
                              <a:latin typeface="Cambria Math" panose="02040503050406030204" pitchFamily="18" charset="0"/>
                            </a:rPr>
                            <m:t>𝛽</m:t>
                          </m:r>
                        </m:e>
                      </m:d>
                      <m:r>
                        <a:rPr lang="en-US" altLang="ko-KR" sz="1800">
                          <a:latin typeface="Cambria Math" panose="02040503050406030204" pitchFamily="18" charset="0"/>
                        </a:rPr>
                        <m:t>=</m:t>
                      </m:r>
                      <m:d>
                        <m:dPr>
                          <m:begChr m:val="{"/>
                          <m:endChr m:val=""/>
                          <m:ctrlPr>
                            <a:rPr lang="en-US" altLang="ko-KR" sz="1800" i="1">
                              <a:latin typeface="Cambria Math" panose="02040503050406030204" pitchFamily="18" charset="0"/>
                            </a:rPr>
                          </m:ctrlPr>
                        </m:dPr>
                        <m:e>
                          <m:m>
                            <m:mPr>
                              <m:mcs>
                                <m:mc>
                                  <m:mcPr>
                                    <m:count m:val="2"/>
                                    <m:mcJc m:val="center"/>
                                  </m:mcPr>
                                </m:mc>
                              </m:mcs>
                              <m:ctrlPr>
                                <a:rPr lang="en-US" altLang="ko-KR" sz="1800" i="1">
                                  <a:latin typeface="Cambria Math" panose="02040503050406030204" pitchFamily="18" charset="0"/>
                                </a:rPr>
                              </m:ctrlPr>
                            </m:mPr>
                            <m:mr>
                              <m:e>
                                <m:f>
                                  <m:fPr>
                                    <m:ctrlPr>
                                      <a:rPr lang="en-US" altLang="ko-KR" sz="1800" i="1" smtClean="0">
                                        <a:latin typeface="Cambria Math" panose="02040503050406030204" pitchFamily="18" charset="0"/>
                                      </a:rPr>
                                    </m:ctrlPr>
                                  </m:fPr>
                                  <m:num>
                                    <m:r>
                                      <a:rPr lang="ko-KR" altLang="en-US" sz="1800" i="1" smtClean="0">
                                        <a:latin typeface="Cambria Math" panose="02040503050406030204" pitchFamily="18" charset="0"/>
                                      </a:rPr>
                                      <m:t>𝛼</m:t>
                                    </m:r>
                                  </m:num>
                                  <m:den>
                                    <m:sSup>
                                      <m:sSupPr>
                                        <m:ctrlPr>
                                          <a:rPr lang="en-US" altLang="ko-KR" sz="1800" i="1" smtClean="0">
                                            <a:latin typeface="Cambria Math" panose="02040503050406030204" pitchFamily="18" charset="0"/>
                                          </a:rPr>
                                        </m:ctrlPr>
                                      </m:sSupPr>
                                      <m:e>
                                        <m:r>
                                          <a:rPr lang="ko-KR" altLang="en-US" sz="1800" i="1" smtClean="0">
                                            <a:latin typeface="Cambria Math" panose="02040503050406030204" pitchFamily="18" charset="0"/>
                                          </a:rPr>
                                          <m:t>𝛽</m:t>
                                        </m:r>
                                      </m:e>
                                      <m:sup>
                                        <m:r>
                                          <a:rPr lang="ko-KR" altLang="en-US" sz="1800" i="1" smtClean="0">
                                            <a:latin typeface="Cambria Math" panose="02040503050406030204" pitchFamily="18" charset="0"/>
                                          </a:rPr>
                                          <m:t>𝛼</m:t>
                                        </m:r>
                                      </m:sup>
                                    </m:sSup>
                                  </m:den>
                                </m:f>
                                <m:sSup>
                                  <m:sSupPr>
                                    <m:ctrlPr>
                                      <a:rPr lang="en-US" altLang="ko-KR" sz="1800" i="1" smtClean="0">
                                        <a:latin typeface="Cambria Math" panose="02040503050406030204" pitchFamily="18" charset="0"/>
                                      </a:rPr>
                                    </m:ctrlPr>
                                  </m:sSupPr>
                                  <m:e>
                                    <m:r>
                                      <a:rPr lang="en-US" altLang="ko-KR" sz="1800" b="0" i="1" smtClean="0">
                                        <a:latin typeface="Cambria Math" panose="02040503050406030204" pitchFamily="18" charset="0"/>
                                      </a:rPr>
                                      <m:t>𝑥</m:t>
                                    </m:r>
                                  </m:e>
                                  <m:sup>
                                    <m:r>
                                      <a:rPr lang="ko-KR" altLang="en-US" sz="1800" i="1" smtClean="0">
                                        <a:latin typeface="Cambria Math" panose="02040503050406030204" pitchFamily="18" charset="0"/>
                                      </a:rPr>
                                      <m:t>𝛼</m:t>
                                    </m:r>
                                    <m:r>
                                      <a:rPr lang="en-US" altLang="ko-KR" sz="1800" b="0" i="1" smtClean="0">
                                        <a:latin typeface="Cambria Math" panose="02040503050406030204" pitchFamily="18" charset="0"/>
                                      </a:rPr>
                                      <m:t>−1</m:t>
                                    </m:r>
                                  </m:sup>
                                </m:sSup>
                                <m:sSup>
                                  <m:sSupPr>
                                    <m:ctrlPr>
                                      <a:rPr lang="en-US" altLang="ko-KR" sz="1800" i="1" smtClean="0">
                                        <a:latin typeface="Cambria Math" panose="02040503050406030204" pitchFamily="18" charset="0"/>
                                      </a:rPr>
                                    </m:ctrlPr>
                                  </m:sSupPr>
                                  <m:e>
                                    <m:r>
                                      <a:rPr lang="en-US" altLang="ko-KR" sz="1800" b="0" i="1" smtClean="0">
                                        <a:latin typeface="Cambria Math" panose="02040503050406030204" pitchFamily="18" charset="0"/>
                                      </a:rPr>
                                      <m:t>𝑒</m:t>
                                    </m:r>
                                  </m:e>
                                  <m:sup>
                                    <m:r>
                                      <a:rPr lang="en-US" altLang="ko-KR" sz="1800" b="0" i="1" smtClean="0">
                                        <a:latin typeface="Cambria Math" panose="02040503050406030204" pitchFamily="18" charset="0"/>
                                      </a:rPr>
                                      <m:t>−</m:t>
                                    </m:r>
                                    <m:sSup>
                                      <m:sSupPr>
                                        <m:ctrlPr>
                                          <a:rPr lang="en-US" altLang="ko-KR" sz="1800" b="0" i="1" smtClean="0">
                                            <a:latin typeface="Cambria Math" panose="02040503050406030204" pitchFamily="18" charset="0"/>
                                          </a:rPr>
                                        </m:ctrlPr>
                                      </m:sSupPr>
                                      <m:e>
                                        <m:d>
                                          <m:dPr>
                                            <m:ctrlPr>
                                              <a:rPr lang="en-US" altLang="ko-KR" sz="1800" b="0" i="1" smtClean="0">
                                                <a:latin typeface="Cambria Math" panose="02040503050406030204" pitchFamily="18" charset="0"/>
                                              </a:rPr>
                                            </m:ctrlPr>
                                          </m:dPr>
                                          <m:e>
                                            <m:r>
                                              <a:rPr lang="en-US" altLang="ko-KR" sz="1800" b="0" i="1" smtClean="0">
                                                <a:latin typeface="Cambria Math" panose="02040503050406030204" pitchFamily="18" charset="0"/>
                                              </a:rPr>
                                              <m:t>𝑥</m:t>
                                            </m:r>
                                            <m:r>
                                              <a:rPr lang="en-US" altLang="ko-KR" sz="1800" b="0" i="1" smtClean="0">
                                                <a:latin typeface="Cambria Math" panose="02040503050406030204" pitchFamily="18" charset="0"/>
                                              </a:rPr>
                                              <m:t>/</m:t>
                                            </m:r>
                                            <m:r>
                                              <a:rPr lang="ko-KR" altLang="en-US" sz="1800" b="0" i="1" smtClean="0">
                                                <a:latin typeface="Cambria Math" panose="02040503050406030204" pitchFamily="18" charset="0"/>
                                              </a:rPr>
                                              <m:t>𝛽</m:t>
                                            </m:r>
                                          </m:e>
                                        </m:d>
                                      </m:e>
                                      <m:sup>
                                        <m:r>
                                          <a:rPr lang="ko-KR" altLang="en-US" sz="1800" b="0" i="1" smtClean="0">
                                            <a:latin typeface="Cambria Math" panose="02040503050406030204" pitchFamily="18" charset="0"/>
                                          </a:rPr>
                                          <m:t>𝛼</m:t>
                                        </m:r>
                                      </m:sup>
                                    </m:sSup>
                                  </m:sup>
                                </m:sSup>
                              </m:e>
                              <m:e>
                                <m:r>
                                  <a:rPr lang="en-US" altLang="ko-KR" sz="1800" b="0" i="1" smtClean="0">
                                    <a:latin typeface="Cambria Math" panose="02040503050406030204" pitchFamily="18" charset="0"/>
                                  </a:rPr>
                                  <m:t>𝑥</m:t>
                                </m:r>
                                <m:r>
                                  <a:rPr lang="en-US" altLang="ko-KR" sz="1800" i="1" smtClean="0">
                                    <a:latin typeface="Cambria Math" panose="02040503050406030204" pitchFamily="18" charset="0"/>
                                    <a:ea typeface="Cambria Math" panose="02040503050406030204" pitchFamily="18" charset="0"/>
                                  </a:rPr>
                                  <m:t>≥</m:t>
                                </m:r>
                                <m:r>
                                  <a:rPr lang="en-US" altLang="ko-KR" sz="1800" b="0" i="1" smtClean="0">
                                    <a:latin typeface="Cambria Math" panose="02040503050406030204" pitchFamily="18" charset="0"/>
                                  </a:rPr>
                                  <m:t>0</m:t>
                                </m:r>
                              </m:e>
                            </m:mr>
                            <m:mr>
                              <m:e>
                                <m:r>
                                  <a:rPr lang="en-US" altLang="ko-KR" sz="1800" i="1">
                                    <a:latin typeface="Cambria Math" panose="02040503050406030204" pitchFamily="18" charset="0"/>
                                  </a:rPr>
                                  <m:t>0</m:t>
                                </m:r>
                              </m:e>
                              <m:e>
                                <m:r>
                                  <a:rPr lang="en-US" altLang="ko-KR" sz="1800" i="1">
                                    <a:latin typeface="Cambria Math" panose="02040503050406030204" pitchFamily="18" charset="0"/>
                                  </a:rPr>
                                  <m:t>𝑜𝑡h𝑒𝑟𝑤𝑖𝑠𝑒</m:t>
                                </m:r>
                              </m:e>
                            </m:mr>
                          </m:m>
                        </m:e>
                      </m:d>
                    </m:oMath>
                  </m:oMathPara>
                </a14:m>
                <a:endParaRPr lang="en-US" altLang="ko-KR" sz="1800" b="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697845" y="1423832"/>
                <a:ext cx="10515600" cy="5103969"/>
              </a:xfrm>
              <a:blipFill>
                <a:blip r:embed="rId2"/>
                <a:stretch>
                  <a:fillRect l="-464"/>
                </a:stretch>
              </a:blipFill>
            </p:spPr>
            <p:txBody>
              <a:bodyPr/>
              <a:lstStyle/>
              <a:p>
                <a:r>
                  <a:rPr lang="ko-KR" altLang="en-US">
                    <a:noFill/>
                  </a:rPr>
                  <a:t> </a:t>
                </a:r>
              </a:p>
            </p:txBody>
          </p:sp>
        </mc:Fallback>
      </mc:AlternateContent>
      <p:sp>
        <p:nvSpPr>
          <p:cNvPr id="2" name="제목 1"/>
          <p:cNvSpPr>
            <a:spLocks noGrp="1"/>
          </p:cNvSpPr>
          <p:nvPr>
            <p:ph type="title"/>
          </p:nvPr>
        </p:nvSpPr>
        <p:spPr>
          <a:xfrm>
            <a:off x="697845" y="408676"/>
            <a:ext cx="10515600" cy="665185"/>
          </a:xfrm>
        </p:spPr>
        <p:txBody>
          <a:bodyPr>
            <a:normAutofit/>
          </a:bodyPr>
          <a:lstStyle/>
          <a:p>
            <a:pPr algn="l"/>
            <a:r>
              <a:rPr lang="en-US" altLang="ko-KR" sz="2800" dirty="0"/>
              <a:t>Simulating a sample mean from a Weibull Distribution</a:t>
            </a:r>
            <a:endParaRPr lang="ko-KR" altLang="en-US" sz="2800" dirty="0"/>
          </a:p>
        </p:txBody>
      </p:sp>
      <p:pic>
        <p:nvPicPr>
          <p:cNvPr id="4" name="그림 3"/>
          <p:cNvPicPr>
            <a:picLocks noChangeAspect="1"/>
          </p:cNvPicPr>
          <p:nvPr/>
        </p:nvPicPr>
        <p:blipFill>
          <a:blip r:embed="rId3"/>
          <a:stretch>
            <a:fillRect/>
          </a:stretch>
        </p:blipFill>
        <p:spPr>
          <a:xfrm>
            <a:off x="3075528" y="3373371"/>
            <a:ext cx="6427287" cy="3154430"/>
          </a:xfrm>
          <a:prstGeom prst="rect">
            <a:avLst/>
          </a:prstGeom>
        </p:spPr>
      </p:pic>
    </p:spTree>
    <p:extLst>
      <p:ext uri="{BB962C8B-B14F-4D97-AF65-F5344CB8AC3E}">
        <p14:creationId xmlns:p14="http://schemas.microsoft.com/office/powerpoint/2010/main" val="126175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1011111" y="1415366"/>
                <a:ext cx="10444289" cy="5137836"/>
              </a:xfrm>
            </p:spPr>
            <p:txBody>
              <a:bodyPr>
                <a:noAutofit/>
              </a:bodyPr>
              <a:lstStyle/>
              <a:p>
                <a:pPr marL="0" indent="0">
                  <a:lnSpc>
                    <a:spcPct val="124000"/>
                  </a:lnSpc>
                  <a:buNone/>
                </a:pPr>
                <a:r>
                  <a:rPr lang="en-US" altLang="ko-KR" sz="2000" dirty="0"/>
                  <a:t>To evaluate </a:t>
                </a:r>
                <a14:m>
                  <m:oMath xmlns:m="http://schemas.openxmlformats.org/officeDocument/2006/math">
                    <m:r>
                      <a:rPr lang="en-US" altLang="ko-KR" sz="2000" i="1">
                        <a:latin typeface="Cambria Math" panose="02040503050406030204" pitchFamily="18" charset="0"/>
                      </a:rPr>
                      <m:t>𝑘</m:t>
                    </m:r>
                    <m:r>
                      <a:rPr lang="en-US" altLang="ko-KR" sz="2000" i="1">
                        <a:latin typeface="Cambria Math" panose="02040503050406030204" pitchFamily="18" charset="0"/>
                      </a:rPr>
                      <m:t>=50000</m:t>
                    </m:r>
                  </m:oMath>
                </a14:m>
                <a:r>
                  <a:rPr lang="en-US" altLang="ko-KR" sz="2000" b="0" dirty="0"/>
                  <a:t> replications of the sample mean of samples of size </a:t>
                </a:r>
                <a14:m>
                  <m:oMath xmlns:m="http://schemas.openxmlformats.org/officeDocument/2006/math">
                    <m:r>
                      <a:rPr lang="en-US" altLang="ko-KR" sz="2000" i="1">
                        <a:latin typeface="Cambria Math" panose="02040503050406030204" pitchFamily="18" charset="0"/>
                      </a:rPr>
                      <m:t>𝑛</m:t>
                    </m:r>
                    <m:r>
                      <a:rPr lang="en-US" altLang="ko-KR" sz="2000" i="1">
                        <a:latin typeface="Cambria Math" panose="02040503050406030204" pitchFamily="18" charset="0"/>
                      </a:rPr>
                      <m:t>=10</m:t>
                    </m:r>
                  </m:oMath>
                </a14:m>
                <a:r>
                  <a:rPr lang="en-US" altLang="ko-KR" sz="2000" b="0" dirty="0"/>
                  <a:t> from this distribution we use the code</a:t>
                </a:r>
              </a:p>
              <a:p>
                <a:pPr marL="0" indent="0">
                  <a:lnSpc>
                    <a:spcPct val="124000"/>
                  </a:lnSpc>
                  <a:buNone/>
                </a:pPr>
                <a:r>
                  <a:rPr lang="en-US" altLang="ko-KR" sz="2000" dirty="0"/>
                  <a:t>&gt;k=50000</a:t>
                </a:r>
              </a:p>
              <a:p>
                <a:pPr marL="0" indent="0">
                  <a:lnSpc>
                    <a:spcPct val="124000"/>
                  </a:lnSpc>
                  <a:buNone/>
                </a:pPr>
                <a:r>
                  <a:rPr lang="en-US" altLang="ko-KR" sz="2000" b="0" dirty="0"/>
                  <a:t>&gt;n=10</a:t>
                </a:r>
              </a:p>
              <a:p>
                <a:pPr marL="0" indent="0">
                  <a:lnSpc>
                    <a:spcPct val="124000"/>
                  </a:lnSpc>
                  <a:buNone/>
                </a:pPr>
                <a:r>
                  <a:rPr lang="en-US" altLang="ko-KR" sz="2000" dirty="0"/>
                  <a:t>&gt;</a:t>
                </a:r>
                <a:r>
                  <a:rPr lang="en-US" altLang="ko-KR" sz="2000" dirty="0" err="1"/>
                  <a:t>mns</a:t>
                </a:r>
                <a:r>
                  <a:rPr lang="en-US" altLang="ko-KR" sz="2000" dirty="0"/>
                  <a:t> = numeric(k)</a:t>
                </a:r>
                <a:endParaRPr lang="en-US" altLang="ko-KR" sz="2000" b="0" dirty="0"/>
              </a:p>
              <a:p>
                <a:pPr marL="0" indent="0">
                  <a:lnSpc>
                    <a:spcPct val="124000"/>
                  </a:lnSpc>
                  <a:buNone/>
                </a:pPr>
                <a:r>
                  <a:rPr lang="en-US" altLang="ko-KR" sz="2000" dirty="0"/>
                  <a:t>&gt;for(</a:t>
                </a:r>
                <a:r>
                  <a:rPr lang="en-US" altLang="ko-KR" sz="2000" dirty="0" err="1"/>
                  <a:t>i</a:t>
                </a:r>
                <a:r>
                  <a:rPr lang="en-US" altLang="ko-KR" sz="2000" dirty="0"/>
                  <a:t> in 1:k)</a:t>
                </a:r>
                <a:r>
                  <a:rPr lang="en-US" altLang="ko-KR" sz="2000" b="0" dirty="0"/>
                  <a:t> </a:t>
                </a:r>
                <a:r>
                  <a:rPr lang="en-US" altLang="ko-KR" sz="2000" b="0" dirty="0" err="1"/>
                  <a:t>mns</a:t>
                </a:r>
                <a:r>
                  <a:rPr lang="en-US" altLang="ko-KR" sz="2000" b="0" dirty="0"/>
                  <a:t>[</a:t>
                </a:r>
                <a:r>
                  <a:rPr lang="en-US" altLang="ko-KR" sz="2000" b="0" dirty="0" err="1"/>
                  <a:t>i</a:t>
                </a:r>
                <a:r>
                  <a:rPr lang="en-US" altLang="ko-KR" sz="2000" b="0" dirty="0"/>
                  <a:t>]=mean(</a:t>
                </a:r>
                <a:r>
                  <a:rPr lang="en-US" altLang="ko-KR" sz="2000" b="0" dirty="0" err="1"/>
                  <a:t>rweibull</a:t>
                </a:r>
                <a:r>
                  <a:rPr lang="en-US" altLang="ko-KR" sz="2000" b="0" dirty="0"/>
                  <a:t>(n, scale=2, shape=5))</a:t>
                </a:r>
              </a:p>
              <a:p>
                <a:pPr marL="0" indent="0">
                  <a:lnSpc>
                    <a:spcPct val="124000"/>
                  </a:lnSpc>
                  <a:buNone/>
                </a:pPr>
                <a:r>
                  <a:rPr lang="en-US" altLang="ko-KR" sz="2000" dirty="0"/>
                  <a:t>Things to note about the code</a:t>
                </a:r>
              </a:p>
              <a:p>
                <a:pPr>
                  <a:lnSpc>
                    <a:spcPct val="124000"/>
                  </a:lnSpc>
                </a:pPr>
                <a:r>
                  <a:rPr lang="en-US" altLang="ko-KR" sz="2000" b="0" dirty="0"/>
                  <a:t>We assign values of </a:t>
                </a:r>
                <a14:m>
                  <m:oMath xmlns:m="http://schemas.openxmlformats.org/officeDocument/2006/math">
                    <m:r>
                      <a:rPr lang="en-US" altLang="ko-KR" sz="2000" i="1">
                        <a:latin typeface="Cambria Math" panose="02040503050406030204" pitchFamily="18" charset="0"/>
                      </a:rPr>
                      <m:t>𝑘</m:t>
                    </m:r>
                    <m:r>
                      <a:rPr lang="en-US" altLang="ko-KR" sz="2000" i="1">
                        <a:latin typeface="Cambria Math" panose="02040503050406030204" pitchFamily="18" charset="0"/>
                      </a:rPr>
                      <m:t>=50000</m:t>
                    </m:r>
                  </m:oMath>
                </a14:m>
                <a:r>
                  <a:rPr lang="en-US" altLang="ko-KR" sz="2000" dirty="0"/>
                  <a:t> and </a:t>
                </a:r>
                <a14:m>
                  <m:oMath xmlns:m="http://schemas.openxmlformats.org/officeDocument/2006/math">
                    <m:r>
                      <a:rPr lang="en-US" altLang="ko-KR" sz="2000" i="1">
                        <a:latin typeface="Cambria Math" panose="02040503050406030204" pitchFamily="18" charset="0"/>
                      </a:rPr>
                      <m:t>𝑛</m:t>
                    </m:r>
                    <m:r>
                      <a:rPr lang="en-US" altLang="ko-KR" sz="2000" i="1">
                        <a:latin typeface="Cambria Math" panose="02040503050406030204" pitchFamily="18" charset="0"/>
                      </a:rPr>
                      <m:t>=10</m:t>
                    </m:r>
                  </m:oMath>
                </a14:m>
                <a:r>
                  <a:rPr lang="en-US" altLang="ko-KR" sz="2000" dirty="0"/>
                  <a:t> to those names so we can easily rerun the simulation with different settings.</a:t>
                </a:r>
              </a:p>
              <a:p>
                <a:pPr>
                  <a:lnSpc>
                    <a:spcPct val="124000"/>
                  </a:lnSpc>
                </a:pPr>
                <a:r>
                  <a:rPr lang="en-US" altLang="ko-KR" sz="2000" b="0" dirty="0"/>
                  <a:t>We assign a numeric vector </a:t>
                </a:r>
                <a:r>
                  <a:rPr lang="en-US" altLang="ko-KR" sz="2000" dirty="0"/>
                  <a:t>of</a:t>
                </a:r>
                <a:r>
                  <a:rPr lang="en-US" altLang="ko-KR" sz="2000" b="0" dirty="0"/>
                  <a:t> size </a:t>
                </a:r>
                <a14:m>
                  <m:oMath xmlns:m="http://schemas.openxmlformats.org/officeDocument/2006/math">
                    <m:r>
                      <a:rPr lang="en-US" altLang="ko-KR" sz="2000" i="1">
                        <a:latin typeface="Cambria Math" panose="02040503050406030204" pitchFamily="18" charset="0"/>
                      </a:rPr>
                      <m:t>𝑘</m:t>
                    </m:r>
                  </m:oMath>
                </a14:m>
                <a:r>
                  <a:rPr lang="en-US" altLang="ko-KR" sz="2000" b="0" dirty="0"/>
                  <a:t> to the name </a:t>
                </a:r>
                <a:r>
                  <a:rPr lang="en-US" altLang="ko-KR" sz="2000" b="0" dirty="0" err="1"/>
                  <a:t>mns</a:t>
                </a:r>
                <a:r>
                  <a:rPr lang="en-US" altLang="ko-KR" sz="2000" b="0" dirty="0"/>
                  <a:t> to hold the results.</a:t>
                </a:r>
              </a:p>
              <a:p>
                <a:pPr>
                  <a:lnSpc>
                    <a:spcPct val="124000"/>
                  </a:lnSpc>
                </a:pPr>
                <a:r>
                  <a:rPr lang="en-US" altLang="ko-KR" sz="2000" dirty="0"/>
                  <a:t>Functions that generate a random sample from a particular distribution have names that start with “r”.</a:t>
                </a:r>
                <a:endParaRPr lang="en-US" altLang="ko-KR" sz="2000" b="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1011111" y="1415366"/>
                <a:ext cx="10444289" cy="5137836"/>
              </a:xfrm>
              <a:blipFill>
                <a:blip r:embed="rId2"/>
                <a:stretch>
                  <a:fillRect l="-642" b="-1186"/>
                </a:stretch>
              </a:blipFill>
            </p:spPr>
            <p:txBody>
              <a:bodyPr/>
              <a:lstStyle/>
              <a:p>
                <a:r>
                  <a:rPr lang="ko-KR" altLang="en-US">
                    <a:noFill/>
                  </a:rPr>
                  <a:t> </a:t>
                </a:r>
              </a:p>
            </p:txBody>
          </p:sp>
        </mc:Fallback>
      </mc:AlternateContent>
      <p:sp>
        <p:nvSpPr>
          <p:cNvPr id="2" name="제목 1"/>
          <p:cNvSpPr>
            <a:spLocks noGrp="1"/>
          </p:cNvSpPr>
          <p:nvPr>
            <p:ph type="title"/>
          </p:nvPr>
        </p:nvSpPr>
        <p:spPr>
          <a:xfrm>
            <a:off x="975455" y="369179"/>
            <a:ext cx="10515600" cy="665185"/>
          </a:xfrm>
        </p:spPr>
        <p:txBody>
          <a:bodyPr>
            <a:normAutofit/>
          </a:bodyPr>
          <a:lstStyle/>
          <a:p>
            <a:pPr algn="l"/>
            <a:r>
              <a:rPr lang="en-US" altLang="ko-KR" sz="2800" dirty="0"/>
              <a:t>Simulating a sample mean from a Weibull Distribution (cont’d)</a:t>
            </a:r>
            <a:endParaRPr lang="ko-KR" altLang="en-US" sz="2800" dirty="0"/>
          </a:p>
        </p:txBody>
      </p:sp>
    </p:spTree>
    <p:extLst>
      <p:ext uri="{BB962C8B-B14F-4D97-AF65-F5344CB8AC3E}">
        <p14:creationId xmlns:p14="http://schemas.microsoft.com/office/powerpoint/2010/main" val="378295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3" descr="d:\Shared PC\1 POWERPOINT JOBS\Devore 7e\Devore ch5\ch05D1_Page_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981" y="645055"/>
            <a:ext cx="8226953" cy="577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550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3" descr="d:\Shared PC\1 POWERPOINT JOBS\Devore 7e\Devore ch5\ch05D1_Page_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4" y="594255"/>
            <a:ext cx="8260819" cy="579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31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descr="d:\Shared PC\1 POWERPOINT JOBS\Devore 7e\Devore ch5\ch05D1_Page_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781" y="602724"/>
            <a:ext cx="8413219" cy="5900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9001378"/>
      </p:ext>
    </p:extLst>
  </p:cSld>
  <p:clrMapOvr>
    <a:masterClrMapping/>
  </p:clrMapOvr>
</p:sld>
</file>

<file path=ppt/theme/theme1.xml><?xml version="1.0" encoding="utf-8"?>
<a:theme xmlns:a="http://schemas.openxmlformats.org/drawingml/2006/main" name="New_Education03">
  <a:themeElements>
    <a:clrScheme name="Education0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ucation03">
      <a:maj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Education03">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hade val="100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63500" dist="25400" dir="5400000" sx="102000" sy="102000" algn="ctr" rotWithShape="0">
              <a:srgbClr val="000000">
                <a:alpha val="40000"/>
              </a:srgbClr>
            </a:outerShdw>
          </a:effectLst>
        </a:effectStyle>
        <a:effectStyle>
          <a:effectLst>
            <a:outerShdw blurRad="63500" dist="25400" dir="5400000" sx="102000" sy="102000" rotWithShape="0">
              <a:srgbClr val="000000">
                <a:alpha val="40000"/>
              </a:srgbClr>
            </a:outerShdw>
          </a:effectLst>
          <a:scene3d>
            <a:camera prst="orthographicFront">
              <a:rot lat="0" lon="0" rev="0"/>
            </a:camera>
            <a:lightRig rig="glow" dir="tl">
              <a:rot lat="0" lon="0" rev="6600000"/>
            </a:lightRig>
          </a:scene3d>
          <a:sp3d contourW="12700" prstMaterial="dkEdge">
            <a:bevelT w="31750" h="19050" prst="softRound"/>
            <a:contourClr>
              <a:schemeClr val="phClr"/>
            </a:contourClr>
          </a:sp3d>
        </a:effectStyle>
        <a:effectStyle>
          <a:effectLst>
            <a:outerShdw blurRad="63500" dist="25400" dir="5400000" sx="102000" sy="102000" algn="ctr" rotWithShape="0">
              <a:srgbClr val="000000">
                <a:alpha val="40000"/>
              </a:srgbClr>
            </a:outerShdw>
          </a:effectLst>
          <a:scene3d>
            <a:camera prst="orthographicFront">
              <a:rot lat="0" lon="0" rev="0"/>
            </a:camera>
            <a:lightRig rig="glow" dir="tl">
              <a:rot lat="0" lon="0" rev="6600000"/>
            </a:lightRig>
          </a:scene3d>
          <a:sp3d contourW="12700" prstMaterial="dkEdge">
            <a:bevelT w="69850" h="57150" prst="softRound"/>
            <a:contourClr>
              <a:schemeClr val="phClr"/>
            </a:contourClr>
          </a:sp3d>
        </a:effectStyle>
      </a:effectStyleLst>
      <a:bgFillStyleLst>
        <a:solidFill>
          <a:schemeClr val="phClr"/>
        </a:solidFill>
        <a:gradFill rotWithShape="1">
          <a:gsLst>
            <a:gs pos="0">
              <a:schemeClr val="phClr">
                <a:tint val="80000"/>
                <a:satMod val="150000"/>
              </a:schemeClr>
            </a:gs>
            <a:gs pos="64000">
              <a:schemeClr val="phClr">
                <a:tint val="100000"/>
                <a:shade val="85000"/>
                <a:satMod val="130000"/>
              </a:schemeClr>
            </a:gs>
            <a:gs pos="72000">
              <a:schemeClr val="phClr">
                <a:shade val="85000"/>
                <a:satMod val="130000"/>
              </a:schemeClr>
            </a:gs>
          </a:gsLst>
          <a:lin ang="13500000" scaled="0"/>
        </a:gradFill>
        <a:gradFill rotWithShape="1">
          <a:gsLst>
            <a:gs pos="0">
              <a:schemeClr val="phClr">
                <a:tint val="90000"/>
                <a:satMod val="200000"/>
              </a:schemeClr>
            </a:gs>
            <a:gs pos="100000">
              <a:schemeClr val="phClr">
                <a:shade val="70000"/>
                <a:satMod val="150000"/>
              </a:schemeClr>
            </a:gs>
          </a:gsLst>
          <a:path path="circle">
            <a:fillToRect l="50000" t="10000" r="50000" b="9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TM10237560[[fn=메모 테마]]</Template>
  <TotalTime>5173</TotalTime>
  <Words>770</Words>
  <Application>Microsoft Office PowerPoint</Application>
  <PresentationFormat>와이드스크린</PresentationFormat>
  <Paragraphs>60</Paragraphs>
  <Slides>16</Slides>
  <Notes>8</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16</vt:i4>
      </vt:variant>
    </vt:vector>
  </HeadingPairs>
  <TitlesOfParts>
    <vt:vector size="24" baseType="lpstr">
      <vt:lpstr>맑은 고딕</vt:lpstr>
      <vt:lpstr>Arial</vt:lpstr>
      <vt:lpstr>Cambria Math</vt:lpstr>
      <vt:lpstr>Corbel</vt:lpstr>
      <vt:lpstr>Times New Roman</vt:lpstr>
      <vt:lpstr>Wingdings</vt:lpstr>
      <vt:lpstr>Wingdings 2</vt:lpstr>
      <vt:lpstr>New_Education03</vt:lpstr>
      <vt:lpstr>Definition of a statistic</vt:lpstr>
      <vt:lpstr>Random samples</vt:lpstr>
      <vt:lpstr>Simulation experiments</vt:lpstr>
      <vt:lpstr>Steps in a simulation experiment</vt:lpstr>
      <vt:lpstr>Simulating a sample mean from a Weibull Distribution</vt:lpstr>
      <vt:lpstr>Simulating a sample mean from a Weibull Distribution (cont’d)</vt:lpstr>
      <vt:lpstr>PowerPoint 프레젠테이션</vt:lpstr>
      <vt:lpstr>PowerPoint 프레젠테이션</vt:lpstr>
      <vt:lpstr>PowerPoint 프레젠테이션</vt:lpstr>
      <vt:lpstr>Multiple sample sizes : example 5.22</vt:lpstr>
      <vt:lpstr>PowerPoint 프레젠테이션</vt:lpstr>
      <vt:lpstr>PowerPoint 프레젠테이션</vt:lpstr>
      <vt:lpstr>Example 5.23 – Simulating from a skewed distribution</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and Descriptive Statistics</dc:title>
  <dc:creator>User</dc:creator>
  <cp:lastModifiedBy>Kook Kwangho</cp:lastModifiedBy>
  <cp:revision>290</cp:revision>
  <dcterms:created xsi:type="dcterms:W3CDTF">2017-06-22T04:03:47Z</dcterms:created>
  <dcterms:modified xsi:type="dcterms:W3CDTF">2022-04-07T02:54:19Z</dcterms:modified>
</cp:coreProperties>
</file>