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22" r:id="rId2"/>
    <p:sldId id="326" r:id="rId3"/>
    <p:sldId id="327" r:id="rId4"/>
    <p:sldId id="328" r:id="rId5"/>
    <p:sldId id="323" r:id="rId6"/>
    <p:sldId id="325" r:id="rId7"/>
    <p:sldId id="324" r:id="rId8"/>
    <p:sldId id="317" r:id="rId9"/>
    <p:sldId id="320" r:id="rId10"/>
    <p:sldId id="321" r:id="rId11"/>
    <p:sldId id="304"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60"/>
  </p:normalViewPr>
  <p:slideViewPr>
    <p:cSldViewPr snapToGrid="0">
      <p:cViewPr varScale="1">
        <p:scale>
          <a:sx n="110" d="100"/>
          <a:sy n="110" d="100"/>
        </p:scale>
        <p:origin x="2106" y="10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31019-3A3A-42AD-B17A-34D09AF9C749}" type="datetimeFigureOut">
              <a:rPr lang="ko-KR" altLang="en-US" smtClean="0"/>
              <a:t>2022-04-07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DD68D-3BE2-477E-95F4-4FA8BA1368C0}" type="slidenum">
              <a:rPr lang="ko-KR" altLang="en-US" smtClean="0"/>
              <a:t>‹#›</a:t>
            </a:fld>
            <a:endParaRPr lang="ko-KR" altLang="en-US"/>
          </a:p>
        </p:txBody>
      </p:sp>
    </p:spTree>
    <p:extLst>
      <p:ext uri="{BB962C8B-B14F-4D97-AF65-F5344CB8AC3E}">
        <p14:creationId xmlns:p14="http://schemas.microsoft.com/office/powerpoint/2010/main" val="23678370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844375-3AFC-4ADF-918E-BD1889E3491F}" type="slidenum">
              <a:rPr lang="en-US" altLang="ko-KR" sz="1200" smtClean="0"/>
              <a:pPr/>
              <a:t>6</a:t>
            </a:fld>
            <a:endParaRPr lang="en-US" altLang="ko-KR"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ko-KR" altLang="ko-KR"/>
          </a:p>
        </p:txBody>
      </p:sp>
    </p:spTree>
    <p:extLst>
      <p:ext uri="{BB962C8B-B14F-4D97-AF65-F5344CB8AC3E}">
        <p14:creationId xmlns:p14="http://schemas.microsoft.com/office/powerpoint/2010/main" val="2240115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36" name="Rectangle 35"/>
          <p:cNvSpPr/>
          <p:nvPr/>
        </p:nvSpPr>
        <p:spPr bwMode="gray">
          <a:xfrm>
            <a:off x="0" y="1929384"/>
            <a:ext cx="12192000" cy="49286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8" name="Picture 46" descr="2.png"/>
          <p:cNvPicPr>
            <a:picLocks noChangeAspect="1"/>
          </p:cNvPicPr>
          <p:nvPr/>
        </p:nvPicPr>
        <p:blipFill>
          <a:blip r:embed="rId2">
            <a:duotone>
              <a:schemeClr val="bg2">
                <a:shade val="45000"/>
                <a:satMod val="135000"/>
              </a:schemeClr>
              <a:prstClr val="white"/>
            </a:duotone>
          </a:blip>
          <a:srcRect r="165" b="15496"/>
          <a:stretch>
            <a:fillRect/>
          </a:stretch>
        </p:blipFill>
        <p:spPr bwMode="gray">
          <a:xfrm>
            <a:off x="6762756" y="3571876"/>
            <a:ext cx="4956121" cy="3286124"/>
          </a:xfrm>
          <a:prstGeom prst="rect">
            <a:avLst/>
          </a:prstGeom>
          <a:noFill/>
          <a:ln>
            <a:noFill/>
          </a:ln>
        </p:spPr>
      </p:pic>
      <p:sp>
        <p:nvSpPr>
          <p:cNvPr id="3" name="Subtitle 2"/>
          <p:cNvSpPr>
            <a:spLocks noGrp="1"/>
          </p:cNvSpPr>
          <p:nvPr>
            <p:ph type="subTitle" idx="1"/>
          </p:nvPr>
        </p:nvSpPr>
        <p:spPr bwMode="black">
          <a:xfrm>
            <a:off x="1011936" y="786384"/>
            <a:ext cx="8534400" cy="841248"/>
          </a:xfrm>
        </p:spPr>
        <p:txBody>
          <a:bodyPr anchor="ct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4" name="Date Placeholder 3"/>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grpSp>
        <p:nvGrpSpPr>
          <p:cNvPr id="7" name="Group 20"/>
          <p:cNvGrpSpPr/>
          <p:nvPr/>
        </p:nvGrpSpPr>
        <p:grpSpPr bwMode="gray">
          <a:xfrm>
            <a:off x="9790176" y="740664"/>
            <a:ext cx="984069" cy="1640146"/>
            <a:chOff x="6869341" y="609600"/>
            <a:chExt cx="738052" cy="1640146"/>
          </a:xfrm>
        </p:grpSpPr>
        <p:sp>
          <p:nvSpPr>
            <p:cNvPr id="20" name="Rectangle 19"/>
            <p:cNvSpPr/>
            <p:nvPr userDrawn="1"/>
          </p:nvSpPr>
          <p:spPr bwMode="gray">
            <a:xfrm rot="360000">
              <a:off x="7397081" y="748488"/>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8"/>
            <p:cNvGrpSpPr/>
            <p:nvPr userDrawn="1"/>
          </p:nvGrpSpPr>
          <p:grpSpPr bwMode="gray">
            <a:xfrm>
              <a:off x="6869341" y="609600"/>
              <a:ext cx="586829" cy="1640146"/>
              <a:chOff x="6850291" y="609600"/>
              <a:chExt cx="586829" cy="1640146"/>
            </a:xfrm>
          </p:grpSpPr>
          <p:sp>
            <p:nvSpPr>
              <p:cNvPr id="17" name="Rectangle 16"/>
              <p:cNvSpPr/>
              <p:nvPr userDrawn="1"/>
            </p:nvSpPr>
            <p:spPr bwMode="gray">
              <a:xfrm rot="360000">
                <a:off x="6934200" y="609600"/>
                <a:ext cx="502920"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bwMode="gray">
              <a:xfrm rot="360000">
                <a:off x="6850291" y="1179898"/>
                <a:ext cx="502920" cy="1069848"/>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9" name="Group 26"/>
          <p:cNvGrpSpPr/>
          <p:nvPr/>
        </p:nvGrpSpPr>
        <p:grpSpPr bwMode="gray">
          <a:xfrm>
            <a:off x="10594849" y="1106424"/>
            <a:ext cx="1005068" cy="1637570"/>
            <a:chOff x="7946136" y="1106424"/>
            <a:chExt cx="753801" cy="1637570"/>
          </a:xfrm>
        </p:grpSpPr>
        <p:sp>
          <p:nvSpPr>
            <p:cNvPr id="23" name="Rectangle 22"/>
            <p:cNvSpPr/>
            <p:nvPr userDrawn="1"/>
          </p:nvSpPr>
          <p:spPr bwMode="gray">
            <a:xfrm rot="600000">
              <a:off x="8489625" y="1245312"/>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ectangle 24"/>
            <p:cNvSpPr/>
            <p:nvPr userDrawn="1"/>
          </p:nvSpPr>
          <p:spPr bwMode="gray">
            <a:xfrm rot="600000">
              <a:off x="8083296" y="1106424"/>
              <a:ext cx="502920"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Rectangle 25"/>
            <p:cNvSpPr/>
            <p:nvPr userDrawn="1"/>
          </p:nvSpPr>
          <p:spPr bwMode="gray">
            <a:xfrm rot="600000">
              <a:off x="7946136" y="1674146"/>
              <a:ext cx="502920" cy="1069848"/>
            </a:xfrm>
            <a:prstGeom prst="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 name="Group 41"/>
          <p:cNvGrpSpPr/>
          <p:nvPr/>
        </p:nvGrpSpPr>
        <p:grpSpPr bwMode="gray">
          <a:xfrm>
            <a:off x="0" y="1810512"/>
            <a:ext cx="12192000" cy="120460"/>
            <a:chOff x="0" y="1810512"/>
            <a:chExt cx="9144000" cy="120460"/>
          </a:xfrm>
        </p:grpSpPr>
        <p:cxnSp>
          <p:nvCxnSpPr>
            <p:cNvPr id="32" name="Straight Connector 31"/>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11" name="Group 277"/>
          <p:cNvGrpSpPr>
            <a:grpSpLocks/>
          </p:cNvGrpSpPr>
          <p:nvPr/>
        </p:nvGrpSpPr>
        <p:grpSpPr bwMode="gray">
          <a:xfrm rot="5400000">
            <a:off x="778718" y="2100960"/>
            <a:ext cx="1500199" cy="1889313"/>
            <a:chOff x="42" y="4085"/>
            <a:chExt cx="224" cy="224"/>
          </a:xfrm>
          <a:solidFill>
            <a:srgbClr val="F8F7F3">
              <a:alpha val="30196"/>
            </a:srgbClr>
          </a:solidFill>
        </p:grpSpPr>
        <p:sp>
          <p:nvSpPr>
            <p:cNvPr id="40"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41"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2" name="Title 1"/>
          <p:cNvSpPr>
            <a:spLocks noGrp="1"/>
          </p:cNvSpPr>
          <p:nvPr>
            <p:ph type="ctrTitle"/>
          </p:nvPr>
        </p:nvSpPr>
        <p:spPr>
          <a:xfrm>
            <a:off x="914400" y="3273552"/>
            <a:ext cx="10363200" cy="1470025"/>
          </a:xfrm>
        </p:spPr>
        <p:txBody>
          <a:bodyPr>
            <a:normAutofit/>
          </a:bodyPr>
          <a:lstStyle>
            <a:lvl1pPr>
              <a:defRPr sz="4400"/>
            </a:lvl1pPr>
          </a:lstStyle>
          <a:p>
            <a:r>
              <a:rPr lang="ko-KR" altLang="en-US"/>
              <a:t>마스터 제목 스타일 편집</a:t>
            </a:r>
            <a:endParaRPr lang="en-US"/>
          </a:p>
        </p:txBody>
      </p:sp>
    </p:spTree>
    <p:extLst>
      <p:ext uri="{BB962C8B-B14F-4D97-AF65-F5344CB8AC3E}">
        <p14:creationId xmlns:p14="http://schemas.microsoft.com/office/powerpoint/2010/main" val="411652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세로 텍스트">
    <p:spTree>
      <p:nvGrpSpPr>
        <p:cNvPr id="1" name=""/>
        <p:cNvGrpSpPr/>
        <p:nvPr/>
      </p:nvGrpSpPr>
      <p:grpSpPr>
        <a:xfrm>
          <a:off x="0" y="0"/>
          <a:ext cx="0" cy="0"/>
          <a:chOff x="0" y="0"/>
          <a:chExt cx="0" cy="0"/>
        </a:xfrm>
      </p:grpSpPr>
      <p:sp>
        <p:nvSpPr>
          <p:cNvPr id="7" name="Rectangle 6"/>
          <p:cNvSpPr/>
          <p:nvPr/>
        </p:nvSpPr>
        <p:spPr bwMode="gray">
          <a:xfrm>
            <a:off x="0" y="0"/>
            <a:ext cx="12192000" cy="13898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oup 7"/>
          <p:cNvGrpSpPr/>
          <p:nvPr/>
        </p:nvGrpSpPr>
        <p:grpSpPr bwMode="gray">
          <a:xfrm>
            <a:off x="0" y="1380744"/>
            <a:ext cx="12192000" cy="120460"/>
            <a:chOff x="0" y="1810512"/>
            <a:chExt cx="9144000" cy="120460"/>
          </a:xfrm>
        </p:grpSpPr>
        <p:cxnSp>
          <p:nvCxnSpPr>
            <p:cNvPr id="9" name="Straight Connector 8"/>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15" name="Vertical Text Placeholder 14"/>
          <p:cNvSpPr>
            <a:spLocks noGrp="1"/>
          </p:cNvSpPr>
          <p:nvPr>
            <p:ph type="body" orient="vert" sz="quarter" idx="13"/>
          </p:nvPr>
        </p:nvSpPr>
        <p:spPr>
          <a:xfrm>
            <a:off x="609600" y="1719072"/>
            <a:ext cx="10972800" cy="452628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12" name="Title 11"/>
          <p:cNvSpPr>
            <a:spLocks noGrp="1"/>
          </p:cNvSpPr>
          <p:nvPr>
            <p:ph type="title"/>
          </p:nvPr>
        </p:nvSpPr>
        <p:spPr>
          <a:xfrm>
            <a:off x="609600" y="228600"/>
            <a:ext cx="10972800" cy="1143000"/>
          </a:xfrm>
        </p:spPr>
        <p:txBody>
          <a:bodyPr/>
          <a:lstStyle/>
          <a:p>
            <a:r>
              <a:rPr lang="ko-KR" altLang="en-US"/>
              <a:t>마스터 제목 스타일 편집</a:t>
            </a:r>
            <a:endParaRPr lang="en-US"/>
          </a:p>
        </p:txBody>
      </p:sp>
    </p:spTree>
    <p:extLst>
      <p:ext uri="{BB962C8B-B14F-4D97-AF65-F5344CB8AC3E}">
        <p14:creationId xmlns:p14="http://schemas.microsoft.com/office/powerpoint/2010/main" val="390543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세로 제목 및 텍스트">
    <p:bg>
      <p:bgRef idx="1001">
        <a:schemeClr val="bg2"/>
      </p:bgRef>
    </p:bg>
    <p:spTree>
      <p:nvGrpSpPr>
        <p:cNvPr id="1" name=""/>
        <p:cNvGrpSpPr/>
        <p:nvPr/>
      </p:nvGrpSpPr>
      <p:grpSpPr>
        <a:xfrm>
          <a:off x="0" y="0"/>
          <a:ext cx="0" cy="0"/>
          <a:chOff x="0" y="0"/>
          <a:chExt cx="0" cy="0"/>
        </a:xfrm>
      </p:grpSpPr>
      <p:sp>
        <p:nvSpPr>
          <p:cNvPr id="7" name="Rectangle 6"/>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 name="Group 8"/>
          <p:cNvGrpSpPr/>
          <p:nvPr/>
        </p:nvGrpSpPr>
        <p:grpSpPr bwMode="gray">
          <a:xfrm>
            <a:off x="10692384" y="246889"/>
            <a:ext cx="1426464" cy="490035"/>
            <a:chOff x="8019288" y="246888"/>
            <a:chExt cx="1069848" cy="490035"/>
          </a:xfrm>
        </p:grpSpPr>
        <p:sp>
          <p:nvSpPr>
            <p:cNvPr id="10" name="Freeform 9"/>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bwMode="gray">
            <a:xfrm rot="4680000">
              <a:off x="8750808" y="210312"/>
              <a:ext cx="301752" cy="37490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Vertical Title 1"/>
          <p:cNvSpPr>
            <a:spLocks noGrp="1"/>
          </p:cNvSpPr>
          <p:nvPr>
            <p:ph type="title" orient="vert"/>
          </p:nvPr>
        </p:nvSpPr>
        <p:spPr bwMode="gray">
          <a:xfrm>
            <a:off x="9339072" y="429768"/>
            <a:ext cx="1999488" cy="5824728"/>
          </a:xfrm>
        </p:spPr>
        <p:txBody>
          <a:bodyPr vert="eaVert"/>
          <a:lstStyle/>
          <a:p>
            <a:r>
              <a:rPr lang="ko-KR" altLang="en-US"/>
              <a:t>마스터 제목 스타일 편집</a:t>
            </a:r>
            <a:endParaRPr lang="en-US"/>
          </a:p>
        </p:txBody>
      </p:sp>
      <p:sp>
        <p:nvSpPr>
          <p:cNvPr id="4" name="Date Placeholder 3"/>
          <p:cNvSpPr>
            <a:spLocks noGrp="1"/>
          </p:cNvSpPr>
          <p:nvPr>
            <p:ph type="dt" sz="half" idx="10"/>
          </p:nvPr>
        </p:nvSpPr>
        <p:spPr bwMode="gray"/>
        <p:txBody>
          <a:bodyPr/>
          <a:lstStyle/>
          <a:p>
            <a:fld id="{0041FB73-D2D5-448A-9177-1A16D5DF1F9F}" type="datetimeFigureOut">
              <a:rPr lang="ko-KR" altLang="en-US" smtClean="0"/>
              <a:t>2022-04-07</a:t>
            </a:fld>
            <a:endParaRPr lang="ko-KR" altLang="en-US"/>
          </a:p>
        </p:txBody>
      </p:sp>
      <p:sp>
        <p:nvSpPr>
          <p:cNvPr id="5" name="Footer Placeholder 4"/>
          <p:cNvSpPr>
            <a:spLocks noGrp="1"/>
          </p:cNvSpPr>
          <p:nvPr>
            <p:ph type="ftr" sz="quarter" idx="11"/>
          </p:nvPr>
        </p:nvSpPr>
        <p:spPr bwMode="gray"/>
        <p:txBody>
          <a:bodyPr/>
          <a:lstStyle/>
          <a:p>
            <a:endParaRPr lang="ko-KR" altLang="en-US"/>
          </a:p>
        </p:txBody>
      </p:sp>
      <p:sp>
        <p:nvSpPr>
          <p:cNvPr id="6" name="Slide Number Placeholder 5"/>
          <p:cNvSpPr>
            <a:spLocks noGrp="1"/>
          </p:cNvSpPr>
          <p:nvPr>
            <p:ph type="sldNum" sz="quarter" idx="12"/>
          </p:nvPr>
        </p:nvSpPr>
        <p:spPr bwMode="gray"/>
        <p:txBody>
          <a:bodyPr/>
          <a:lstStyle/>
          <a:p>
            <a:fld id="{355EBF62-9323-4D59-9AF8-529A6203A8EB}" type="slidenum">
              <a:rPr lang="ko-KR" altLang="en-US" smtClean="0"/>
              <a:t>‹#›</a:t>
            </a:fld>
            <a:endParaRPr lang="ko-KR" altLang="en-US"/>
          </a:p>
        </p:txBody>
      </p:sp>
      <p:sp>
        <p:nvSpPr>
          <p:cNvPr id="14" name="Vertical Text Placeholder 13"/>
          <p:cNvSpPr>
            <a:spLocks noGrp="1"/>
          </p:cNvSpPr>
          <p:nvPr>
            <p:ph type="body" orient="vert" sz="quarter" idx="13"/>
          </p:nvPr>
        </p:nvSpPr>
        <p:spPr bwMode="gray">
          <a:xfrm>
            <a:off x="609600" y="429768"/>
            <a:ext cx="8534400" cy="582472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Tree>
    <p:extLst>
      <p:ext uri="{BB962C8B-B14F-4D97-AF65-F5344CB8AC3E}">
        <p14:creationId xmlns:p14="http://schemas.microsoft.com/office/powerpoint/2010/main" val="185175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5" name="Footer Placeholder 4"/>
          <p:cNvSpPr>
            <a:spLocks noGrp="1"/>
          </p:cNvSpPr>
          <p:nvPr>
            <p:ph type="ftr" sz="quarter" idx="11"/>
          </p:nvPr>
        </p:nvSpPr>
        <p:spPr/>
        <p:txBody>
          <a:bodyPr/>
          <a:lstStyle/>
          <a:p>
            <a:endParaRPr lang="ko-KR" altLang="en-US"/>
          </a:p>
        </p:txBody>
      </p:sp>
      <p:cxnSp>
        <p:nvCxnSpPr>
          <p:cNvPr id="7" name="Straight Connector 6"/>
          <p:cNvCxnSpPr/>
          <p:nvPr/>
        </p:nvCxnSpPr>
        <p:spPr bwMode="gray">
          <a:xfrm>
            <a:off x="0" y="1316736"/>
            <a:ext cx="11436096"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nvGrpSpPr>
          <p:cNvPr id="2" name="Group 277"/>
          <p:cNvGrpSpPr>
            <a:grpSpLocks/>
          </p:cNvGrpSpPr>
          <p:nvPr/>
        </p:nvGrpSpPr>
        <p:grpSpPr bwMode="gray">
          <a:xfrm rot="5400000">
            <a:off x="568452" y="67056"/>
            <a:ext cx="996696" cy="1292352"/>
            <a:chOff x="42" y="4085"/>
            <a:chExt cx="224" cy="224"/>
          </a:xfrm>
          <a:solidFill>
            <a:schemeClr val="bg2">
              <a:lumMod val="75000"/>
              <a:alpha val="30196"/>
            </a:schemeClr>
          </a:solidFill>
        </p:grpSpPr>
        <p:sp>
          <p:nvSpPr>
            <p:cNvPr id="10"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11"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12" name="Rectangle 11"/>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8"/>
          <p:cNvGrpSpPr/>
          <p:nvPr/>
        </p:nvGrpSpPr>
        <p:grpSpPr bwMode="gray">
          <a:xfrm>
            <a:off x="10692384" y="246889"/>
            <a:ext cx="1426464" cy="490035"/>
            <a:chOff x="8019288" y="246888"/>
            <a:chExt cx="1069848" cy="490035"/>
          </a:xfrm>
        </p:grpSpPr>
        <p:sp>
          <p:nvSpPr>
            <p:cNvPr id="15" name="Freeform 14"/>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3" name="Content Placeholder 2"/>
          <p:cNvSpPr>
            <a:spLocks noGrp="1"/>
          </p:cNvSpPr>
          <p:nvPr>
            <p:ph idx="1"/>
          </p:nvPr>
        </p:nvSpPr>
        <p:spPr>
          <a:xfrm>
            <a:off x="609601" y="1600201"/>
            <a:ext cx="10813143" cy="452596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19" name="Title 18"/>
          <p:cNvSpPr>
            <a:spLocks noGrp="1"/>
          </p:cNvSpPr>
          <p:nvPr>
            <p:ph type="title"/>
          </p:nvPr>
        </p:nvSpPr>
        <p:spPr>
          <a:xfrm>
            <a:off x="609600" y="152400"/>
            <a:ext cx="10972800" cy="1143000"/>
          </a:xfrm>
        </p:spPr>
        <p:txBody>
          <a:bodyPr/>
          <a:lstStyle/>
          <a:p>
            <a:r>
              <a:rPr lang="ko-KR" altLang="en-US"/>
              <a:t>마스터 제목 스타일 편집</a:t>
            </a:r>
            <a:endParaRPr lang="en-US"/>
          </a:p>
        </p:txBody>
      </p:sp>
    </p:spTree>
    <p:extLst>
      <p:ext uri="{BB962C8B-B14F-4D97-AF65-F5344CB8AC3E}">
        <p14:creationId xmlns:p14="http://schemas.microsoft.com/office/powerpoint/2010/main" val="4065317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19" name="Rectangle 18"/>
          <p:cNvSpPr/>
          <p:nvPr/>
        </p:nvSpPr>
        <p:spPr bwMode="gray">
          <a:xfrm>
            <a:off x="0" y="4718304"/>
            <a:ext cx="12192000" cy="17282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2999232"/>
            <a:ext cx="8388096" cy="1499616"/>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grpSp>
        <p:nvGrpSpPr>
          <p:cNvPr id="7" name="Group 6"/>
          <p:cNvGrpSpPr/>
          <p:nvPr/>
        </p:nvGrpSpPr>
        <p:grpSpPr bwMode="gray">
          <a:xfrm>
            <a:off x="9448800" y="3465576"/>
            <a:ext cx="984069" cy="1640146"/>
            <a:chOff x="6869341" y="609600"/>
            <a:chExt cx="738052" cy="1640146"/>
          </a:xfrm>
        </p:grpSpPr>
        <p:sp>
          <p:nvSpPr>
            <p:cNvPr id="8" name="Rectangle 7"/>
            <p:cNvSpPr/>
            <p:nvPr userDrawn="1"/>
          </p:nvSpPr>
          <p:spPr bwMode="gray">
            <a:xfrm rot="360000">
              <a:off x="7397081" y="748488"/>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18"/>
            <p:cNvGrpSpPr/>
            <p:nvPr userDrawn="1"/>
          </p:nvGrpSpPr>
          <p:grpSpPr bwMode="gray">
            <a:xfrm>
              <a:off x="6869341" y="609600"/>
              <a:ext cx="586829" cy="1640146"/>
              <a:chOff x="6850291" y="609600"/>
              <a:chExt cx="586829" cy="1640146"/>
            </a:xfrm>
          </p:grpSpPr>
          <p:sp>
            <p:nvSpPr>
              <p:cNvPr id="10" name="Rectangle 9"/>
              <p:cNvSpPr/>
              <p:nvPr userDrawn="1"/>
            </p:nvSpPr>
            <p:spPr bwMode="gray">
              <a:xfrm rot="360000">
                <a:off x="6934200" y="609600"/>
                <a:ext cx="502920"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bwMode="gray">
              <a:xfrm rot="360000">
                <a:off x="6850291" y="1179898"/>
                <a:ext cx="502920" cy="1069848"/>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2" name="Group 11"/>
          <p:cNvGrpSpPr/>
          <p:nvPr/>
        </p:nvGrpSpPr>
        <p:grpSpPr bwMode="gray">
          <a:xfrm>
            <a:off x="10277857" y="3831336"/>
            <a:ext cx="1005068" cy="1637570"/>
            <a:chOff x="7946136" y="1106424"/>
            <a:chExt cx="753801" cy="1637570"/>
          </a:xfrm>
        </p:grpSpPr>
        <p:sp>
          <p:nvSpPr>
            <p:cNvPr id="13" name="Rectangle 12"/>
            <p:cNvSpPr/>
            <p:nvPr userDrawn="1"/>
          </p:nvSpPr>
          <p:spPr bwMode="gray">
            <a:xfrm rot="600000">
              <a:off x="8489625" y="1245312"/>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bwMode="gray">
            <a:xfrm rot="600000">
              <a:off x="8083296" y="1106424"/>
              <a:ext cx="502920"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p:cNvSpPr/>
            <p:nvPr userDrawn="1"/>
          </p:nvSpPr>
          <p:spPr bwMode="gray">
            <a:xfrm rot="600000">
              <a:off x="7946136" y="1674146"/>
              <a:ext cx="502920" cy="1069848"/>
            </a:xfrm>
            <a:prstGeom prst="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 name="Group 19"/>
          <p:cNvGrpSpPr/>
          <p:nvPr/>
        </p:nvGrpSpPr>
        <p:grpSpPr bwMode="gray">
          <a:xfrm>
            <a:off x="0" y="4575048"/>
            <a:ext cx="12192000" cy="120460"/>
            <a:chOff x="0" y="1810512"/>
            <a:chExt cx="9144000" cy="120460"/>
          </a:xfrm>
        </p:grpSpPr>
        <p:cxnSp>
          <p:nvCxnSpPr>
            <p:cNvPr id="16" name="Straight Connector 15"/>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21" name="Group 277"/>
          <p:cNvGrpSpPr>
            <a:grpSpLocks/>
          </p:cNvGrpSpPr>
          <p:nvPr/>
        </p:nvGrpSpPr>
        <p:grpSpPr bwMode="gray">
          <a:xfrm rot="5400000">
            <a:off x="605028" y="4872228"/>
            <a:ext cx="1069848" cy="1328928"/>
            <a:chOff x="42" y="4085"/>
            <a:chExt cx="224" cy="224"/>
          </a:xfrm>
          <a:solidFill>
            <a:schemeClr val="bg2">
              <a:alpha val="70000"/>
            </a:schemeClr>
          </a:solidFill>
        </p:grpSpPr>
        <p:sp>
          <p:nvSpPr>
            <p:cNvPr id="22"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23"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2" name="Title 1"/>
          <p:cNvSpPr>
            <a:spLocks noGrp="1"/>
          </p:cNvSpPr>
          <p:nvPr>
            <p:ph type="title"/>
          </p:nvPr>
        </p:nvSpPr>
        <p:spPr>
          <a:xfrm>
            <a:off x="1999488" y="4855465"/>
            <a:ext cx="9314688" cy="1362075"/>
          </a:xfrm>
        </p:spPr>
        <p:txBody>
          <a:bodyPr anchor="ctr"/>
          <a:lstStyle>
            <a:lvl1pPr algn="l">
              <a:defRPr sz="4000" b="1" cap="all"/>
            </a:lvl1pPr>
          </a:lstStyle>
          <a:p>
            <a:r>
              <a:rPr lang="ko-KR" altLang="en-US"/>
              <a:t>마스터 제목 스타일 편집</a:t>
            </a:r>
            <a:endParaRPr lang="en-US"/>
          </a:p>
        </p:txBody>
      </p:sp>
    </p:spTree>
    <p:extLst>
      <p:ext uri="{BB962C8B-B14F-4D97-AF65-F5344CB8AC3E}">
        <p14:creationId xmlns:p14="http://schemas.microsoft.com/office/powerpoint/2010/main" val="2441131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0560" y="1600199"/>
            <a:ext cx="5145024"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5998464" y="1600199"/>
            <a:ext cx="5145024"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4"/>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8" name="Rectangle 7"/>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oup 9"/>
          <p:cNvGrpSpPr/>
          <p:nvPr/>
        </p:nvGrpSpPr>
        <p:grpSpPr bwMode="gray">
          <a:xfrm>
            <a:off x="10692384" y="246889"/>
            <a:ext cx="1426464" cy="490035"/>
            <a:chOff x="8019288" y="246888"/>
            <a:chExt cx="1069848" cy="490035"/>
          </a:xfrm>
        </p:grpSpPr>
        <p:sp>
          <p:nvSpPr>
            <p:cNvPr id="11" name="Freeform 10"/>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750808" y="210312"/>
              <a:ext cx="301752" cy="37490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cxnSp>
        <p:nvCxnSpPr>
          <p:cNvPr id="14" name="Straight Connector 13"/>
          <p:cNvCxnSpPr/>
          <p:nvPr/>
        </p:nvCxnSpPr>
        <p:spPr bwMode="gray">
          <a:xfrm>
            <a:off x="0" y="1316736"/>
            <a:ext cx="11436096"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15" name="Title 14"/>
          <p:cNvSpPr>
            <a:spLocks noGrp="1"/>
          </p:cNvSpPr>
          <p:nvPr>
            <p:ph type="title"/>
          </p:nvPr>
        </p:nvSpPr>
        <p:spPr>
          <a:xfrm>
            <a:off x="609600" y="152400"/>
            <a:ext cx="10972800" cy="1143000"/>
          </a:xfrm>
        </p:spPr>
        <p:txBody>
          <a:bodyPr/>
          <a:lstStyle/>
          <a:p>
            <a:r>
              <a:rPr lang="ko-KR" altLang="en-US"/>
              <a:t>마스터 제목 스타일 편집</a:t>
            </a:r>
            <a:endParaRPr lang="en-US"/>
          </a:p>
        </p:txBody>
      </p:sp>
    </p:spTree>
    <p:extLst>
      <p:ext uri="{BB962C8B-B14F-4D97-AF65-F5344CB8AC3E}">
        <p14:creationId xmlns:p14="http://schemas.microsoft.com/office/powerpoint/2010/main" val="109198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10" name="Rectangle 9"/>
          <p:cNvSpPr/>
          <p:nvPr/>
        </p:nvSpPr>
        <p:spPr bwMode="gray">
          <a:xfrm>
            <a:off x="0" y="0"/>
            <a:ext cx="12192000" cy="1143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573024" y="1535113"/>
            <a:ext cx="5242560" cy="639762"/>
          </a:xfrm>
          <a:solidFill>
            <a:srgbClr val="77933C">
              <a:alpha val="20000"/>
            </a:srgbClr>
          </a:solidFill>
          <a:ln>
            <a:solidFill>
              <a:schemeClr val="accent3">
                <a:lumMod val="60000"/>
                <a:lumOff val="40000"/>
              </a:schemeClr>
            </a:solidFill>
          </a:ln>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73024" y="2267712"/>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a:xfrm>
            <a:off x="6376416" y="1535113"/>
            <a:ext cx="5242560" cy="639762"/>
          </a:xfrm>
          <a:solidFill>
            <a:srgbClr val="E46C0A">
              <a:alpha val="20000"/>
            </a:srgbClr>
          </a:solidFill>
          <a:ln>
            <a:solidFill>
              <a:schemeClr val="accent6">
                <a:lumMod val="60000"/>
                <a:lumOff val="40000"/>
              </a:schemeClr>
            </a:solidFill>
          </a:ln>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376416" y="2267712"/>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355EBF62-9323-4D59-9AF8-529A6203A8EB}" type="slidenum">
              <a:rPr lang="ko-KR" altLang="en-US" smtClean="0"/>
              <a:t>‹#›</a:t>
            </a:fld>
            <a:endParaRPr lang="ko-KR" altLang="en-US"/>
          </a:p>
        </p:txBody>
      </p:sp>
      <p:grpSp>
        <p:nvGrpSpPr>
          <p:cNvPr id="2" name="Group 10"/>
          <p:cNvGrpSpPr/>
          <p:nvPr/>
        </p:nvGrpSpPr>
        <p:grpSpPr bwMode="gray">
          <a:xfrm>
            <a:off x="0" y="1143000"/>
            <a:ext cx="12192000" cy="120460"/>
            <a:chOff x="0" y="1810512"/>
            <a:chExt cx="9144000" cy="120460"/>
          </a:xfrm>
        </p:grpSpPr>
        <p:cxnSp>
          <p:nvCxnSpPr>
            <p:cNvPr id="12" name="Straight Connector 11"/>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11" name="Group 277"/>
          <p:cNvGrpSpPr>
            <a:grpSpLocks/>
          </p:cNvGrpSpPr>
          <p:nvPr/>
        </p:nvGrpSpPr>
        <p:grpSpPr bwMode="gray">
          <a:xfrm rot="5400000">
            <a:off x="484632" y="39624"/>
            <a:ext cx="932688" cy="1146048"/>
            <a:chOff x="42" y="4085"/>
            <a:chExt cx="224" cy="224"/>
          </a:xfrm>
          <a:solidFill>
            <a:schemeClr val="bg2">
              <a:alpha val="70000"/>
            </a:schemeClr>
          </a:solidFill>
        </p:grpSpPr>
        <p:sp>
          <p:nvSpPr>
            <p:cNvPr id="16"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17"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18" name="Title 17"/>
          <p:cNvSpPr>
            <a:spLocks noGrp="1"/>
          </p:cNvSpPr>
          <p:nvPr>
            <p:ph type="title"/>
          </p:nvPr>
        </p:nvSpPr>
        <p:spPr>
          <a:xfrm>
            <a:off x="1426464" y="146304"/>
            <a:ext cx="9241536" cy="996696"/>
          </a:xfrm>
        </p:spPr>
        <p:txBody>
          <a:bodyPr/>
          <a:lstStyle/>
          <a:p>
            <a:r>
              <a:rPr lang="ko-KR" altLang="en-US"/>
              <a:t>마스터 제목 스타일 편집</a:t>
            </a:r>
            <a:endParaRPr lang="en-US"/>
          </a:p>
        </p:txBody>
      </p:sp>
    </p:spTree>
    <p:extLst>
      <p:ext uri="{BB962C8B-B14F-4D97-AF65-F5344CB8AC3E}">
        <p14:creationId xmlns:p14="http://schemas.microsoft.com/office/powerpoint/2010/main" val="265319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355EBF62-9323-4D59-9AF8-529A6203A8EB}" type="slidenum">
              <a:rPr lang="ko-KR" altLang="en-US" smtClean="0"/>
              <a:t>‹#›</a:t>
            </a:fld>
            <a:endParaRPr lang="ko-KR" altLang="en-US"/>
          </a:p>
        </p:txBody>
      </p:sp>
    </p:spTree>
    <p:extLst>
      <p:ext uri="{BB962C8B-B14F-4D97-AF65-F5344CB8AC3E}">
        <p14:creationId xmlns:p14="http://schemas.microsoft.com/office/powerpoint/2010/main" val="115177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355EBF62-9323-4D59-9AF8-529A6203A8EB}" type="slidenum">
              <a:rPr lang="ko-KR" altLang="en-US" smtClean="0"/>
              <a:t>‹#›</a:t>
            </a:fld>
            <a:endParaRPr lang="ko-KR" altLang="en-US"/>
          </a:p>
        </p:txBody>
      </p:sp>
    </p:spTree>
    <p:extLst>
      <p:ext uri="{BB962C8B-B14F-4D97-AF65-F5344CB8AC3E}">
        <p14:creationId xmlns:p14="http://schemas.microsoft.com/office/powerpoint/2010/main" val="227714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377952" y="356616"/>
            <a:ext cx="10863072" cy="713232"/>
          </a:xfrm>
        </p:spPr>
        <p:txBody>
          <a:bodyPr anchor="b"/>
          <a:lstStyle>
            <a:lvl1pPr algn="l">
              <a:defRPr sz="2000" b="1"/>
            </a:lvl1pPr>
          </a:lstStyle>
          <a:p>
            <a:r>
              <a:rPr lang="ko-KR" altLang="en-US"/>
              <a:t>마스터 제목 스타일 편집</a:t>
            </a:r>
            <a:endParaRPr lang="en-US"/>
          </a:p>
        </p:txBody>
      </p:sp>
      <p:sp>
        <p:nvSpPr>
          <p:cNvPr id="3" name="Content Placeholder 2"/>
          <p:cNvSpPr>
            <a:spLocks noGrp="1"/>
          </p:cNvSpPr>
          <p:nvPr>
            <p:ph idx="1"/>
          </p:nvPr>
        </p:nvSpPr>
        <p:spPr>
          <a:xfrm>
            <a:off x="4535424" y="1216152"/>
            <a:ext cx="6705600" cy="50749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Text Placeholder 3"/>
          <p:cNvSpPr>
            <a:spLocks noGrp="1"/>
          </p:cNvSpPr>
          <p:nvPr>
            <p:ph type="body" sz="half" idx="2"/>
          </p:nvPr>
        </p:nvSpPr>
        <p:spPr>
          <a:xfrm>
            <a:off x="377953" y="1216152"/>
            <a:ext cx="4011084" cy="50749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8" name="Rectangle 7"/>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bwMode="gray">
          <a:xfrm>
            <a:off x="10692384" y="246889"/>
            <a:ext cx="1426464" cy="490035"/>
            <a:chOff x="8019288" y="246888"/>
            <a:chExt cx="1069848" cy="490035"/>
          </a:xfrm>
        </p:grpSpPr>
        <p:sp>
          <p:nvSpPr>
            <p:cNvPr id="11" name="Freeform 10"/>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92549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1743456" y="1143000"/>
            <a:ext cx="8217408" cy="5029200"/>
          </a:xfrm>
          <a:solidFill>
            <a:srgbClr val="FFFFFF"/>
          </a:solidFill>
          <a:ln w="92075" cap="sq">
            <a:solidFill>
              <a:srgbClr val="FFFFFF"/>
            </a:solidFill>
            <a:miter lim="800000"/>
          </a:ln>
          <a:effectLst>
            <a:outerShdw blurRad="65000" dist="50800" dir="12900000" kx="195000" ky="145000" algn="tl" rotWithShape="0">
              <a:srgbClr val="000000">
                <a:alpha val="30000"/>
              </a:srgbClr>
            </a:outerShdw>
          </a:effectLst>
          <a:scene3d>
            <a:camera prst="orthographicFront"/>
            <a:lightRig rig="twoPt" dir="t">
              <a:rot lat="0" lon="0" rev="7200000"/>
            </a:lightRig>
          </a:scene3d>
          <a:sp3d contourW="12700">
            <a:bevelT w="25400" h="19050"/>
            <a:contourClr>
              <a:srgbClr val="969696"/>
            </a:contourClr>
          </a:sp3d>
        </p:spPr>
        <p:txBody>
          <a:bodyPr anchor="b">
            <a:normAutofit/>
          </a:bodyPr>
          <a:lstStyle>
            <a:lvl1pPr marL="0" indent="0">
              <a:buFont typeface="Arial" pitchFamily="34"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 Click to edit Master text styles</a:t>
            </a:r>
          </a:p>
        </p:txBody>
      </p:sp>
      <p:sp>
        <p:nvSpPr>
          <p:cNvPr id="2" name="Title 1"/>
          <p:cNvSpPr>
            <a:spLocks noGrp="1"/>
          </p:cNvSpPr>
          <p:nvPr>
            <p:ph type="title"/>
          </p:nvPr>
        </p:nvSpPr>
        <p:spPr bwMode="gray">
          <a:xfrm>
            <a:off x="1621536" y="384048"/>
            <a:ext cx="8400288" cy="566738"/>
          </a:xfrm>
        </p:spPr>
        <p:txBody>
          <a:bodyPr anchor="b"/>
          <a:lstStyle>
            <a:lvl1pPr algn="l">
              <a:defRPr sz="2000" b="1">
                <a:effectLst>
                  <a:outerShdw blurRad="50800" dist="38100" dir="5400000" algn="t" rotWithShape="0">
                    <a:prstClr val="black">
                      <a:alpha val="40000"/>
                    </a:prstClr>
                  </a:outerShdw>
                </a:effectLst>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55648" y="1143000"/>
            <a:ext cx="8144256" cy="3867912"/>
          </a:xfrm>
          <a:solidFill>
            <a:srgbClr val="F8F8F8"/>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5" name="Date Placeholder 4"/>
          <p:cNvSpPr>
            <a:spLocks noGrp="1"/>
          </p:cNvSpPr>
          <p:nvPr>
            <p:ph type="dt" sz="half" idx="10"/>
          </p:nvPr>
        </p:nvSpPr>
        <p:spPr/>
        <p:txBody>
          <a:bodyPr/>
          <a:lstStyle/>
          <a:p>
            <a:fld id="{0041FB73-D2D5-448A-9177-1A16D5DF1F9F}" type="datetimeFigureOut">
              <a:rPr lang="ko-KR" altLang="en-US" smtClean="0"/>
              <a:t>2022-04-07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9" name="Rectangle 8"/>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0"/>
          <p:cNvGrpSpPr/>
          <p:nvPr/>
        </p:nvGrpSpPr>
        <p:grpSpPr bwMode="gray">
          <a:xfrm>
            <a:off x="10692384" y="246889"/>
            <a:ext cx="1426464" cy="490035"/>
            <a:chOff x="8019288" y="246888"/>
            <a:chExt cx="1069848" cy="490035"/>
          </a:xfrm>
        </p:grpSpPr>
        <p:sp>
          <p:nvSpPr>
            <p:cNvPr id="12" name="Freeform 11"/>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241275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09600" y="274638"/>
            <a:ext cx="10972800" cy="1143000"/>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bwMode="gray">
          <a:xfrm>
            <a:off x="609600" y="1600201"/>
            <a:ext cx="109728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2"/>
          </p:nvPr>
        </p:nvSpPr>
        <p:spPr>
          <a:xfrm>
            <a:off x="609600" y="6473952"/>
            <a:ext cx="2844800" cy="301752"/>
          </a:xfrm>
          <a:prstGeom prst="rect">
            <a:avLst/>
          </a:prstGeom>
        </p:spPr>
        <p:txBody>
          <a:bodyPr vert="horz" lIns="91440" tIns="45720" rIns="91440" bIns="45720" rtlCol="0" anchor="ctr"/>
          <a:lstStyle>
            <a:lvl1pPr algn="l">
              <a:defRPr sz="1200">
                <a:solidFill>
                  <a:schemeClr val="tx1">
                    <a:tint val="75000"/>
                  </a:schemeClr>
                </a:solidFill>
              </a:defRPr>
            </a:lvl1pPr>
          </a:lstStyle>
          <a:p>
            <a:fld id="{0041FB73-D2D5-448A-9177-1A16D5DF1F9F}" type="datetimeFigureOut">
              <a:rPr lang="ko-KR" altLang="en-US" smtClean="0"/>
              <a:t>2022-04-07</a:t>
            </a:fld>
            <a:endParaRPr lang="ko-KR" altLang="en-US"/>
          </a:p>
        </p:txBody>
      </p:sp>
      <p:sp>
        <p:nvSpPr>
          <p:cNvPr id="5" name="Footer Placeholder 4"/>
          <p:cNvSpPr>
            <a:spLocks noGrp="1"/>
          </p:cNvSpPr>
          <p:nvPr>
            <p:ph type="ftr" sz="quarter" idx="3"/>
          </p:nvPr>
        </p:nvSpPr>
        <p:spPr>
          <a:xfrm>
            <a:off x="4165600" y="6473952"/>
            <a:ext cx="3860800" cy="301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31936" y="6473952"/>
            <a:ext cx="2844800" cy="301752"/>
          </a:xfrm>
          <a:prstGeom prst="rect">
            <a:avLst/>
          </a:prstGeom>
        </p:spPr>
        <p:txBody>
          <a:bodyPr vert="horz" lIns="91440" tIns="45720" rIns="91440" bIns="45720" rtlCol="0" anchor="ctr"/>
          <a:lstStyle>
            <a:lvl1pPr algn="r">
              <a:defRPr sz="1200">
                <a:solidFill>
                  <a:schemeClr val="tx1">
                    <a:tint val="75000"/>
                  </a:schemeClr>
                </a:solidFill>
              </a:defRPr>
            </a:lvl1pPr>
          </a:lstStyle>
          <a:p>
            <a:fld id="{355EBF62-9323-4D59-9AF8-529A6203A8EB}" type="slidenum">
              <a:rPr lang="ko-KR" altLang="en-US" smtClean="0"/>
              <a:t>‹#›</a:t>
            </a:fld>
            <a:endParaRPr lang="ko-KR" altLang="en-US"/>
          </a:p>
        </p:txBody>
      </p:sp>
    </p:spTree>
    <p:extLst>
      <p:ext uri="{BB962C8B-B14F-4D97-AF65-F5344CB8AC3E}">
        <p14:creationId xmlns:p14="http://schemas.microsoft.com/office/powerpoint/2010/main" val="1044142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1" hangingPunct="1">
        <a:spcBef>
          <a:spcPct val="0"/>
        </a:spcBef>
        <a:buNone/>
        <a:defRPr sz="4000" b="1" kern="1200">
          <a:solidFill>
            <a:schemeClr val="tx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accent2"/>
        </a:buClr>
        <a:buSzPct val="75000"/>
        <a:buFont typeface="Wingdings" pitchFamily="2" charset="2"/>
        <a:buChar char="q"/>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3"/>
        </a:buClr>
        <a:buSzPct val="7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4"/>
        </a:buClr>
        <a:buSzPct val="70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5"/>
        </a:buClr>
        <a:buSzPct val="100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6"/>
        </a:buClr>
        <a:buSzPct val="10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1019578" y="1487272"/>
                <a:ext cx="10515600" cy="5009882"/>
              </a:xfrm>
            </p:spPr>
            <p:txBody>
              <a:bodyPr>
                <a:noAutofit/>
              </a:bodyPr>
              <a:lstStyle/>
              <a:p>
                <a:pPr marL="269875" indent="-269875">
                  <a:lnSpc>
                    <a:spcPct val="124000"/>
                  </a:lnSpc>
                </a:pPr>
                <a:r>
                  <a:rPr lang="en-US" altLang="ko-KR" sz="2200" dirty="0"/>
                  <a:t>Let </a:t>
                </a:r>
                <a14:m>
                  <m:oMath xmlns:m="http://schemas.openxmlformats.org/officeDocument/2006/math">
                    <m:sSub>
                      <m:sSubPr>
                        <m:ctrlPr>
                          <a:rPr lang="en-US" altLang="ko-KR" sz="2200" i="1" smtClean="0">
                            <a:latin typeface="Cambria Math" panose="02040503050406030204" pitchFamily="18" charset="0"/>
                          </a:rPr>
                        </m:ctrlPr>
                      </m:sSubPr>
                      <m:e>
                        <m:r>
                          <a:rPr lang="en-US" altLang="ko-KR" sz="2200" b="0" i="1" smtClean="0">
                            <a:latin typeface="Cambria Math" panose="02040503050406030204" pitchFamily="18" charset="0"/>
                          </a:rPr>
                          <m:t>𝑋</m:t>
                        </m:r>
                      </m:e>
                      <m:sub>
                        <m:r>
                          <a:rPr lang="en-US" altLang="ko-KR" sz="2200" b="0" i="1" smtClean="0">
                            <a:latin typeface="Cambria Math" panose="02040503050406030204" pitchFamily="18" charset="0"/>
                          </a:rPr>
                          <m:t>1</m:t>
                        </m:r>
                      </m:sub>
                    </m:sSub>
                    <m:r>
                      <a:rPr lang="en-US" altLang="ko-KR" sz="2200" b="0" i="1" smtClean="0">
                        <a:latin typeface="Cambria Math" panose="02040503050406030204" pitchFamily="18" charset="0"/>
                      </a:rPr>
                      <m:t>,</m:t>
                    </m:r>
                  </m:oMath>
                </a14:m>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2</m:t>
                        </m:r>
                      </m:sub>
                    </m:sSub>
                    <m:r>
                      <a:rPr lang="en-US" altLang="ko-KR" sz="2200" i="1">
                        <a:latin typeface="Cambria Math" panose="02040503050406030204" pitchFamily="18" charset="0"/>
                      </a:rPr>
                      <m:t>,</m:t>
                    </m:r>
                    <m:r>
                      <a:rPr lang="en-US" altLang="ko-KR" sz="2200" i="1" smtClean="0">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 </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𝑛</m:t>
                        </m:r>
                      </m:sub>
                    </m:sSub>
                  </m:oMath>
                </a14:m>
                <a:r>
                  <a:rPr lang="en-US" altLang="ko-KR" sz="2200" dirty="0"/>
                  <a:t> have</a:t>
                </a:r>
                <a:r>
                  <a:rPr lang="ko-KR" altLang="en-US" sz="2200" dirty="0"/>
                  <a:t> </a:t>
                </a:r>
                <a:r>
                  <a:rPr lang="en-US" altLang="ko-KR" sz="2200" dirty="0"/>
                  <a:t>mean values </a:t>
                </a:r>
                <a14:m>
                  <m:oMath xmlns:m="http://schemas.openxmlformats.org/officeDocument/2006/math">
                    <m:sSub>
                      <m:sSubPr>
                        <m:ctrlPr>
                          <a:rPr lang="en-US" altLang="ko-KR" sz="2200" i="1">
                            <a:latin typeface="Cambria Math" panose="02040503050406030204" pitchFamily="18" charset="0"/>
                          </a:rPr>
                        </m:ctrlPr>
                      </m:sSubPr>
                      <m:e>
                        <m:r>
                          <m:rPr>
                            <m:sty m:val="p"/>
                          </m:rPr>
                          <a:rPr lang="el-GR" altLang="ko-KR" sz="2200" i="1">
                            <a:latin typeface="Cambria Math" panose="02040503050406030204" pitchFamily="18" charset="0"/>
                            <a:ea typeface="Cambria Math" panose="02040503050406030204" pitchFamily="18" charset="0"/>
                          </a:rPr>
                          <m:t>μ</m:t>
                        </m:r>
                      </m:e>
                      <m:sub>
                        <m:r>
                          <a:rPr lang="en-US" altLang="ko-KR" sz="2200" i="1">
                            <a:latin typeface="Cambria Math" panose="02040503050406030204" pitchFamily="18" charset="0"/>
                          </a:rPr>
                          <m:t>1</m:t>
                        </m:r>
                      </m:sub>
                    </m:sSub>
                    <m:r>
                      <a:rPr lang="en-US" altLang="ko-KR" sz="2200" i="1">
                        <a:latin typeface="Cambria Math" panose="02040503050406030204" pitchFamily="18" charset="0"/>
                      </a:rPr>
                      <m:t>,</m:t>
                    </m:r>
                    <m:sSub>
                      <m:sSubPr>
                        <m:ctrlPr>
                          <a:rPr lang="en-US" altLang="ko-KR" sz="2200" i="1">
                            <a:latin typeface="Cambria Math" panose="02040503050406030204" pitchFamily="18" charset="0"/>
                          </a:rPr>
                        </m:ctrlPr>
                      </m:sSubPr>
                      <m:e>
                        <m:r>
                          <m:rPr>
                            <m:sty m:val="p"/>
                          </m:rPr>
                          <a:rPr lang="el-GR" altLang="ko-KR" sz="2200" i="1">
                            <a:latin typeface="Cambria Math" panose="02040503050406030204" pitchFamily="18" charset="0"/>
                            <a:ea typeface="Cambria Math" panose="02040503050406030204" pitchFamily="18" charset="0"/>
                          </a:rPr>
                          <m:t>μ</m:t>
                        </m:r>
                      </m:e>
                      <m:sub>
                        <m:r>
                          <a:rPr lang="en-US" altLang="ko-KR" sz="2200" b="0" i="1" smtClean="0">
                            <a:latin typeface="Cambria Math" panose="02040503050406030204" pitchFamily="18" charset="0"/>
                          </a:rPr>
                          <m:t>2</m:t>
                        </m:r>
                      </m:sub>
                    </m:sSub>
                    <m:r>
                      <a:rPr lang="en-US" altLang="ko-KR" sz="2200" i="1">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 </m:t>
                    </m:r>
                    <m:sSub>
                      <m:sSubPr>
                        <m:ctrlPr>
                          <a:rPr lang="en-US" altLang="ko-KR" sz="2200" i="1">
                            <a:latin typeface="Cambria Math" panose="02040503050406030204" pitchFamily="18" charset="0"/>
                          </a:rPr>
                        </m:ctrlPr>
                      </m:sSubPr>
                      <m:e>
                        <m:r>
                          <m:rPr>
                            <m:sty m:val="p"/>
                          </m:rPr>
                          <a:rPr lang="el-GR" altLang="ko-KR" sz="2200" i="1">
                            <a:latin typeface="Cambria Math" panose="02040503050406030204" pitchFamily="18" charset="0"/>
                            <a:ea typeface="Cambria Math" panose="02040503050406030204" pitchFamily="18" charset="0"/>
                          </a:rPr>
                          <m:t>μ</m:t>
                        </m:r>
                      </m:e>
                      <m:sub>
                        <m:r>
                          <a:rPr lang="en-US" altLang="ko-KR" sz="2200" i="1">
                            <a:latin typeface="Cambria Math" panose="02040503050406030204" pitchFamily="18" charset="0"/>
                          </a:rPr>
                          <m:t>𝑛</m:t>
                        </m:r>
                      </m:sub>
                    </m:sSub>
                  </m:oMath>
                </a14:m>
                <a:r>
                  <a:rPr lang="en-US" altLang="ko-KR" sz="2200" dirty="0"/>
                  <a:t>, respectively, and variances  </a:t>
                </a:r>
                <a14:m>
                  <m:oMath xmlns:m="http://schemas.openxmlformats.org/officeDocument/2006/math">
                    <m:sSubSup>
                      <m:sSubSupPr>
                        <m:ctrlPr>
                          <a:rPr lang="en-US" altLang="ko-KR" sz="2200" i="1" smtClean="0">
                            <a:latin typeface="Cambria Math" panose="02040503050406030204" pitchFamily="18" charset="0"/>
                          </a:rPr>
                        </m:ctrlPr>
                      </m:sSubSupPr>
                      <m:e>
                        <m:r>
                          <a:rPr lang="ko-KR" altLang="el-GR" sz="2200" i="1">
                            <a:latin typeface="Cambria Math" panose="02040503050406030204" pitchFamily="18" charset="0"/>
                            <a:ea typeface="Cambria Math" panose="02040503050406030204" pitchFamily="18" charset="0"/>
                          </a:rPr>
                          <m:t>𝜎</m:t>
                        </m:r>
                      </m:e>
                      <m:sub>
                        <m:r>
                          <a:rPr lang="en-US" altLang="ko-KR" sz="2200" b="0" i="1" smtClean="0">
                            <a:latin typeface="Cambria Math" panose="02040503050406030204" pitchFamily="18" charset="0"/>
                          </a:rPr>
                          <m:t>1</m:t>
                        </m:r>
                      </m:sub>
                      <m:sup>
                        <m:r>
                          <a:rPr lang="en-US" altLang="ko-KR" sz="2200" b="0" i="1" smtClean="0">
                            <a:latin typeface="Cambria Math" panose="02040503050406030204" pitchFamily="18" charset="0"/>
                          </a:rPr>
                          <m:t>2</m:t>
                        </m:r>
                      </m:sup>
                    </m:sSubSup>
                    <m:r>
                      <a:rPr lang="en-US" altLang="ko-KR" sz="2200" b="0" i="1" smtClean="0">
                        <a:latin typeface="Cambria Math" panose="02040503050406030204" pitchFamily="18" charset="0"/>
                      </a:rPr>
                      <m:t>, </m:t>
                    </m:r>
                    <m:sSubSup>
                      <m:sSubSupPr>
                        <m:ctrlPr>
                          <a:rPr lang="en-US" altLang="ko-KR" sz="2200" i="1">
                            <a:latin typeface="Cambria Math" panose="02040503050406030204" pitchFamily="18" charset="0"/>
                          </a:rPr>
                        </m:ctrlPr>
                      </m:sSubSupPr>
                      <m:e>
                        <m:r>
                          <a:rPr lang="en-US" altLang="ko-KR" sz="2200" b="0" i="1" smtClean="0">
                            <a:latin typeface="Cambria Math" panose="02040503050406030204" pitchFamily="18" charset="0"/>
                          </a:rPr>
                          <m:t> </m:t>
                        </m:r>
                        <m:r>
                          <a:rPr lang="ko-KR" altLang="el-GR" sz="2200" i="1">
                            <a:latin typeface="Cambria Math" panose="02040503050406030204" pitchFamily="18" charset="0"/>
                            <a:ea typeface="Cambria Math" panose="02040503050406030204" pitchFamily="18" charset="0"/>
                          </a:rPr>
                          <m:t>𝜎</m:t>
                        </m:r>
                      </m:e>
                      <m:sub>
                        <m:r>
                          <a:rPr lang="en-US" altLang="ko-KR" sz="2200" b="0" i="1" smtClean="0">
                            <a:latin typeface="Cambria Math" panose="02040503050406030204" pitchFamily="18" charset="0"/>
                          </a:rPr>
                          <m:t>2</m:t>
                        </m:r>
                      </m:sub>
                      <m:sup>
                        <m:r>
                          <a:rPr lang="en-US" altLang="ko-KR" sz="2200" i="1">
                            <a:latin typeface="Cambria Math" panose="02040503050406030204" pitchFamily="18" charset="0"/>
                          </a:rPr>
                          <m:t>2</m:t>
                        </m:r>
                      </m:sup>
                    </m:sSubSup>
                  </m:oMath>
                </a14:m>
                <a:r>
                  <a:rPr lang="en-US" altLang="ko-KR" sz="2200" dirty="0"/>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 </m:t>
                        </m:r>
                        <m:r>
                          <a:rPr lang="ko-KR" altLang="el-GR" sz="2200" i="1">
                            <a:latin typeface="Cambria Math" panose="02040503050406030204" pitchFamily="18" charset="0"/>
                            <a:ea typeface="Cambria Math" panose="02040503050406030204" pitchFamily="18" charset="0"/>
                          </a:rPr>
                          <m:t>𝜎</m:t>
                        </m:r>
                      </m:e>
                      <m:sub>
                        <m:r>
                          <a:rPr lang="en-US" altLang="ko-KR" sz="2200" b="0" i="1" smtClean="0">
                            <a:latin typeface="Cambria Math" panose="02040503050406030204" pitchFamily="18" charset="0"/>
                          </a:rPr>
                          <m:t>𝑛</m:t>
                        </m:r>
                      </m:sub>
                      <m:sup>
                        <m:r>
                          <a:rPr lang="en-US" altLang="ko-KR" sz="2200" i="1">
                            <a:latin typeface="Cambria Math" panose="02040503050406030204" pitchFamily="18" charset="0"/>
                          </a:rPr>
                          <m:t>2</m:t>
                        </m:r>
                      </m:sup>
                    </m:sSubSup>
                  </m:oMath>
                </a14:m>
                <a:r>
                  <a:rPr lang="en-US" altLang="ko-KR" sz="2200" dirty="0"/>
                  <a:t>, respectively.</a:t>
                </a:r>
              </a:p>
              <a:p>
                <a:pPr marL="0" indent="0">
                  <a:lnSpc>
                    <a:spcPct val="124000"/>
                  </a:lnSpc>
                  <a:buNone/>
                </a:pPr>
                <a:r>
                  <a:rPr lang="en-US" altLang="ko-KR" sz="2200" dirty="0"/>
                  <a:t>1. Whether or not the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𝑖</m:t>
                        </m:r>
                      </m:sub>
                    </m:sSub>
                  </m:oMath>
                </a14:m>
                <a:r>
                  <a:rPr lang="en-US" altLang="ko-KR" sz="2200" dirty="0"/>
                  <a:t>’s are independent,</a:t>
                </a:r>
              </a:p>
              <a:p>
                <a:pPr marL="0" indent="0">
                  <a:lnSpc>
                    <a:spcPct val="124000"/>
                  </a:lnSpc>
                  <a:buNone/>
                </a:pPr>
                <a:r>
                  <a:rPr lang="en-US" altLang="ko-KR" sz="2200" dirty="0"/>
                  <a:t>	</a:t>
                </a:r>
                <a14:m>
                  <m:oMath xmlns:m="http://schemas.openxmlformats.org/officeDocument/2006/math">
                    <m:r>
                      <a:rPr lang="en-US" altLang="ko-KR" sz="2200" b="0" i="1" smtClean="0">
                        <a:latin typeface="Cambria Math" panose="02040503050406030204" pitchFamily="18" charset="0"/>
                        <a:ea typeface="Cambria Math" panose="02040503050406030204" pitchFamily="18" charset="0"/>
                      </a:rPr>
                      <m:t>𝐸</m:t>
                    </m:r>
                    <m:d>
                      <m:dPr>
                        <m:ctrlPr>
                          <a:rPr lang="en-US" altLang="ko-KR" sz="2200" b="0" i="1" smtClean="0">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sSub>
                              <m:sSubPr>
                                <m:ctrlPr>
                                  <a:rPr lang="en-US" altLang="ko-KR" sz="2200" i="1">
                                    <a:latin typeface="Cambria Math" panose="02040503050406030204" pitchFamily="18" charset="0"/>
                                  </a:rPr>
                                </m:ctrlPr>
                              </m:sSubPr>
                              <m:e>
                                <m:r>
                                  <a:rPr lang="en-US" altLang="ko-KR" sz="2200" b="0" i="1" smtClean="0">
                                    <a:latin typeface="Cambria Math" panose="02040503050406030204" pitchFamily="18" charset="0"/>
                                  </a:rPr>
                                  <m:t>𝑎</m:t>
                                </m:r>
                              </m:e>
                              <m:sub>
                                <m:r>
                                  <a:rPr lang="en-US" altLang="ko-KR" sz="2200" i="1">
                                    <a:latin typeface="Cambria Math" panose="02040503050406030204" pitchFamily="18" charset="0"/>
                                  </a:rPr>
                                  <m:t>1</m:t>
                                </m:r>
                              </m:sub>
                            </m:sSub>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r>
                          <a:rPr lang="en-US" altLang="ko-KR" sz="2200" b="0" i="1" smtClean="0">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b="0" i="1" smtClean="0">
                                <a:latin typeface="Cambria Math" panose="02040503050406030204" pitchFamily="18" charset="0"/>
                              </a:rPr>
                              <m:t>2</m:t>
                            </m:r>
                          </m:sub>
                        </m:sSub>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r>
                          <a:rPr lang="en-US" altLang="ko-KR" sz="2200" b="0" i="1" smtClean="0">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b="0" i="1" smtClean="0">
                                <a:latin typeface="Cambria Math" panose="02040503050406030204" pitchFamily="18" charset="0"/>
                              </a:rPr>
                              <m:t>𝑛</m:t>
                            </m:r>
                          </m:sub>
                        </m:sSub>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e>
                    </m:d>
                    <m:r>
                      <a:rPr lang="en-US" altLang="ko-KR" sz="2200" b="0" i="1" smtClean="0">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i="1">
                            <a:latin typeface="Cambria Math" panose="02040503050406030204" pitchFamily="18" charset="0"/>
                          </a:rPr>
                          <m:t>1</m:t>
                        </m:r>
                      </m:sub>
                    </m:sSub>
                    <m:r>
                      <a:rPr lang="en-US" altLang="ko-KR" sz="2200" i="1">
                        <a:latin typeface="Cambria Math" panose="02040503050406030204" pitchFamily="18" charset="0"/>
                        <a:ea typeface="Cambria Math" panose="02040503050406030204" pitchFamily="18" charset="0"/>
                      </a:rPr>
                      <m:t>𝐸</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e>
                    </m:d>
                    <m:r>
                      <a:rPr lang="en-US" altLang="ko-KR" sz="2200" b="0" i="1" smtClean="0">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b="0" i="1" smtClean="0">
                            <a:latin typeface="Cambria Math" panose="02040503050406030204" pitchFamily="18" charset="0"/>
                          </a:rPr>
                          <m:t>2</m:t>
                        </m:r>
                      </m:sub>
                    </m:sSub>
                    <m:r>
                      <a:rPr lang="en-US" altLang="ko-KR" sz="2200" i="1">
                        <a:latin typeface="Cambria Math" panose="02040503050406030204" pitchFamily="18" charset="0"/>
                        <a:ea typeface="Cambria Math" panose="02040503050406030204" pitchFamily="18" charset="0"/>
                      </a:rPr>
                      <m:t>𝐸</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2</m:t>
                            </m:r>
                          </m:sub>
                        </m:sSub>
                      </m:e>
                    </m:d>
                    <m:r>
                      <a:rPr lang="en-US" altLang="ko-KR" sz="2200" b="0" i="1" smtClean="0">
                        <a:latin typeface="Cambria Math" panose="02040503050406030204" pitchFamily="18" charset="0"/>
                      </a:rPr>
                      <m:t>+</m:t>
                    </m:r>
                  </m:oMath>
                </a14:m>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b="0" i="1" smtClean="0">
                            <a:latin typeface="Cambria Math" panose="02040503050406030204" pitchFamily="18" charset="0"/>
                          </a:rPr>
                          <m:t>𝑛</m:t>
                        </m:r>
                      </m:sub>
                    </m:sSub>
                    <m:r>
                      <a:rPr lang="en-US" altLang="ko-KR" sz="2200" i="1">
                        <a:latin typeface="Cambria Math" panose="02040503050406030204" pitchFamily="18" charset="0"/>
                        <a:ea typeface="Cambria Math" panose="02040503050406030204" pitchFamily="18" charset="0"/>
                      </a:rPr>
                      <m:t>𝐸</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𝑛</m:t>
                            </m:r>
                          </m:sub>
                        </m:sSub>
                      </m:e>
                    </m:d>
                  </m:oMath>
                </a14:m>
                <a:endParaRPr lang="en-US" altLang="ko-KR" sz="2200" i="1" dirty="0">
                  <a:latin typeface="Cambria Math" panose="02040503050406030204" pitchFamily="18" charset="0"/>
                </a:endParaRPr>
              </a:p>
              <a:p>
                <a:pPr marL="0" indent="0">
                  <a:lnSpc>
                    <a:spcPct val="124000"/>
                  </a:lnSpc>
                  <a:buNone/>
                </a:pPr>
                <a:r>
                  <a:rPr lang="en-US" altLang="ko-KR" sz="2200" dirty="0"/>
                  <a:t>				   </a:t>
                </a:r>
                <a14:m>
                  <m:oMath xmlns:m="http://schemas.openxmlformats.org/officeDocument/2006/math">
                    <m:r>
                      <a:rPr lang="en-US" altLang="ko-KR" sz="2200" b="0" i="0" smtClean="0">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i="1">
                            <a:latin typeface="Cambria Math" panose="02040503050406030204" pitchFamily="18" charset="0"/>
                          </a:rPr>
                          <m:t>1</m:t>
                        </m:r>
                      </m:sub>
                    </m:sSub>
                    <m:sSub>
                      <m:sSubPr>
                        <m:ctrlPr>
                          <a:rPr lang="en-US" altLang="ko-KR" sz="2200" i="1">
                            <a:latin typeface="Cambria Math" panose="02040503050406030204" pitchFamily="18" charset="0"/>
                          </a:rPr>
                        </m:ctrlPr>
                      </m:sSubPr>
                      <m:e>
                        <m:r>
                          <m:rPr>
                            <m:sty m:val="p"/>
                          </m:rPr>
                          <a:rPr lang="el-GR" altLang="ko-KR" sz="2200" i="1">
                            <a:latin typeface="Cambria Math" panose="02040503050406030204" pitchFamily="18" charset="0"/>
                            <a:ea typeface="Cambria Math" panose="02040503050406030204" pitchFamily="18" charset="0"/>
                          </a:rPr>
                          <m:t>μ</m:t>
                        </m:r>
                      </m:e>
                      <m:sub>
                        <m:r>
                          <a:rPr lang="en-US" altLang="ko-KR" sz="2200" i="1">
                            <a:latin typeface="Cambria Math" panose="02040503050406030204" pitchFamily="18" charset="0"/>
                          </a:rPr>
                          <m:t>1</m:t>
                        </m:r>
                      </m:sub>
                    </m:sSub>
                    <m:r>
                      <a:rPr lang="en-US" altLang="ko-KR" sz="2200" i="1">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i="1">
                            <a:latin typeface="Cambria Math" panose="02040503050406030204" pitchFamily="18" charset="0"/>
                          </a:rPr>
                          <m:t>2</m:t>
                        </m:r>
                      </m:sub>
                    </m:sSub>
                    <m:sSub>
                      <m:sSubPr>
                        <m:ctrlPr>
                          <a:rPr lang="en-US" altLang="ko-KR" sz="2200" i="1">
                            <a:latin typeface="Cambria Math" panose="02040503050406030204" pitchFamily="18" charset="0"/>
                          </a:rPr>
                        </m:ctrlPr>
                      </m:sSubPr>
                      <m:e>
                        <m:r>
                          <m:rPr>
                            <m:sty m:val="p"/>
                          </m:rPr>
                          <a:rPr lang="el-GR" altLang="ko-KR" sz="2200" i="1">
                            <a:latin typeface="Cambria Math" panose="02040503050406030204" pitchFamily="18" charset="0"/>
                            <a:ea typeface="Cambria Math" panose="02040503050406030204" pitchFamily="18" charset="0"/>
                          </a:rPr>
                          <m:t>μ</m:t>
                        </m:r>
                      </m:e>
                      <m:sub>
                        <m:r>
                          <a:rPr lang="en-US" altLang="ko-KR" sz="2200" b="0" i="1" smtClean="0">
                            <a:latin typeface="Cambria Math" panose="02040503050406030204" pitchFamily="18" charset="0"/>
                          </a:rPr>
                          <m:t>2</m:t>
                        </m:r>
                      </m:sub>
                    </m:sSub>
                    <m:r>
                      <a:rPr lang="en-US" altLang="ko-KR" sz="2200" i="1">
                        <a:latin typeface="Cambria Math" panose="02040503050406030204" pitchFamily="18" charset="0"/>
                      </a:rPr>
                      <m:t>+</m:t>
                    </m:r>
                  </m:oMath>
                </a14:m>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i="1">
                            <a:latin typeface="Cambria Math" panose="02040503050406030204" pitchFamily="18" charset="0"/>
                          </a:rPr>
                          <m:t>𝑛</m:t>
                        </m:r>
                      </m:sub>
                    </m:sSub>
                    <m:sSub>
                      <m:sSubPr>
                        <m:ctrlPr>
                          <a:rPr lang="en-US" altLang="ko-KR" sz="2200" i="1">
                            <a:latin typeface="Cambria Math" panose="02040503050406030204" pitchFamily="18" charset="0"/>
                          </a:rPr>
                        </m:ctrlPr>
                      </m:sSubPr>
                      <m:e>
                        <m:r>
                          <m:rPr>
                            <m:sty m:val="p"/>
                          </m:rPr>
                          <a:rPr lang="el-GR" altLang="ko-KR" sz="2200" i="1">
                            <a:latin typeface="Cambria Math" panose="02040503050406030204" pitchFamily="18" charset="0"/>
                            <a:ea typeface="Cambria Math" panose="02040503050406030204" pitchFamily="18" charset="0"/>
                          </a:rPr>
                          <m:t>μ</m:t>
                        </m:r>
                      </m:e>
                      <m:sub>
                        <m:r>
                          <a:rPr lang="en-US" altLang="ko-KR" sz="2200" i="1">
                            <a:latin typeface="Cambria Math" panose="02040503050406030204" pitchFamily="18" charset="0"/>
                          </a:rPr>
                          <m:t>𝑛</m:t>
                        </m:r>
                      </m:sub>
                    </m:sSub>
                  </m:oMath>
                </a14:m>
                <a:endParaRPr lang="en-US" altLang="ko-KR" sz="2200" i="1" dirty="0">
                  <a:latin typeface="Cambria Math" panose="02040503050406030204" pitchFamily="18" charset="0"/>
                </a:endParaRPr>
              </a:p>
              <a:p>
                <a:pPr marL="0" indent="0">
                  <a:lnSpc>
                    <a:spcPct val="124000"/>
                  </a:lnSpc>
                  <a:buNone/>
                </a:pPr>
                <a:r>
                  <a:rPr lang="en-US" altLang="ko-KR" sz="2200" dirty="0"/>
                  <a:t>2. IF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r>
                      <a:rPr lang="en-US" altLang="ko-KR" sz="2200" i="1">
                        <a:latin typeface="Cambria Math" panose="02040503050406030204" pitchFamily="18" charset="0"/>
                      </a:rPr>
                      <m:t>,</m:t>
                    </m:r>
                  </m:oMath>
                </a14:m>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r>
                      <a:rPr lang="en-US" altLang="ko-KR" sz="2200" i="1">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 </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oMath>
                </a14:m>
                <a:r>
                  <a:rPr lang="en-US" altLang="ko-KR" sz="2200" dirty="0"/>
                  <a:t>  are independent, </a:t>
                </a:r>
              </a:p>
              <a:p>
                <a:pPr marL="0" indent="0">
                  <a:lnSpc>
                    <a:spcPct val="124000"/>
                  </a:lnSpc>
                  <a:buNone/>
                </a:pPr>
                <a:r>
                  <a:rPr lang="en-US" altLang="ko-KR" sz="2200" b="0" dirty="0">
                    <a:ea typeface="Cambria Math" panose="02040503050406030204" pitchFamily="18" charset="0"/>
                  </a:rPr>
                  <a:t>	</a:t>
                </a:r>
                <a14:m>
                  <m:oMath xmlns:m="http://schemas.openxmlformats.org/officeDocument/2006/math">
                    <m:r>
                      <a:rPr lang="en-US" altLang="ko-KR" sz="2200" b="0" i="1" smtClean="0">
                        <a:latin typeface="Cambria Math" panose="02040503050406030204" pitchFamily="18" charset="0"/>
                        <a:ea typeface="Cambria Math" panose="02040503050406030204" pitchFamily="18" charset="0"/>
                      </a:rPr>
                      <m:t>𝑉</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i="1">
                                    <a:latin typeface="Cambria Math" panose="02040503050406030204" pitchFamily="18" charset="0"/>
                                  </a:rPr>
                                  <m:t>1</m:t>
                                </m:r>
                              </m:sub>
                            </m:sSub>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r>
                          <a:rPr lang="en-US" altLang="ko-KR" sz="2200" i="1">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i="1">
                                <a:latin typeface="Cambria Math" panose="02040503050406030204" pitchFamily="18" charset="0"/>
                              </a:rPr>
                              <m:t>2</m:t>
                            </m:r>
                          </m:sub>
                        </m:sSub>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r>
                          <a:rPr lang="en-US" altLang="ko-KR" sz="2200" i="1">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b="0" i="1" smtClean="0">
                                <a:latin typeface="Cambria Math" panose="02040503050406030204" pitchFamily="18" charset="0"/>
                              </a:rPr>
                              <m:t>𝑛</m:t>
                            </m:r>
                          </m:sub>
                        </m:sSub>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e>
                    </m:d>
                    <m:r>
                      <a:rPr lang="en-US" altLang="ko-KR" sz="2200" i="1">
                        <a:latin typeface="Cambria Math" panose="02040503050406030204" pitchFamily="18" charset="0"/>
                      </a:rPr>
                      <m:t>=</m:t>
                    </m:r>
                    <m:sSubSup>
                      <m:sSubSupPr>
                        <m:ctrlPr>
                          <a:rPr lang="en-US" altLang="ko-KR" sz="2200" i="1" smtClean="0">
                            <a:latin typeface="Cambria Math" panose="02040503050406030204" pitchFamily="18" charset="0"/>
                          </a:rPr>
                        </m:ctrlPr>
                      </m:sSubSupPr>
                      <m:e>
                        <m:r>
                          <a:rPr lang="en-US" altLang="ko-KR" sz="2200" b="0" i="1" smtClean="0">
                            <a:latin typeface="Cambria Math" panose="02040503050406030204" pitchFamily="18" charset="0"/>
                          </a:rPr>
                          <m:t>𝑎</m:t>
                        </m:r>
                      </m:e>
                      <m:sub>
                        <m:r>
                          <a:rPr lang="en-US" altLang="ko-KR" sz="2200" b="0" i="1" smtClean="0">
                            <a:latin typeface="Cambria Math" panose="02040503050406030204" pitchFamily="18" charset="0"/>
                          </a:rPr>
                          <m:t>1</m:t>
                        </m:r>
                      </m:sub>
                      <m:sup>
                        <m:r>
                          <a:rPr lang="en-US" altLang="ko-KR" sz="2200" b="0" i="1" smtClean="0">
                            <a:latin typeface="Cambria Math" panose="02040503050406030204" pitchFamily="18" charset="0"/>
                          </a:rPr>
                          <m:t>2</m:t>
                        </m:r>
                      </m:sup>
                    </m:sSubSup>
                    <m:r>
                      <a:rPr lang="en-US" altLang="ko-KR" sz="2200" b="0" i="1" smtClean="0">
                        <a:latin typeface="Cambria Math" panose="02040503050406030204" pitchFamily="18" charset="0"/>
                        <a:ea typeface="Cambria Math" panose="02040503050406030204" pitchFamily="18" charset="0"/>
                      </a:rPr>
                      <m:t>𝑉</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e>
                    </m:d>
                    <m:r>
                      <a:rPr lang="en-US" altLang="ko-KR" sz="2200" i="1">
                        <a:latin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𝑎</m:t>
                        </m:r>
                      </m:e>
                      <m:sub>
                        <m:r>
                          <a:rPr lang="en-US" altLang="ko-KR" sz="2200" b="0" i="1" smtClean="0">
                            <a:latin typeface="Cambria Math" panose="02040503050406030204" pitchFamily="18" charset="0"/>
                          </a:rPr>
                          <m:t>2</m:t>
                        </m:r>
                      </m:sub>
                      <m:sup>
                        <m:r>
                          <a:rPr lang="en-US" altLang="ko-KR" sz="2200" i="1">
                            <a:latin typeface="Cambria Math" panose="02040503050406030204" pitchFamily="18" charset="0"/>
                          </a:rPr>
                          <m:t>2</m:t>
                        </m:r>
                      </m:sup>
                    </m:sSubSup>
                    <m:r>
                      <a:rPr lang="en-US" altLang="ko-KR" sz="2200" b="0" i="1" smtClean="0">
                        <a:latin typeface="Cambria Math" panose="02040503050406030204" pitchFamily="18" charset="0"/>
                        <a:ea typeface="Cambria Math" panose="02040503050406030204" pitchFamily="18" charset="0"/>
                      </a:rPr>
                      <m:t>𝑉</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e>
                    </m:d>
                    <m:r>
                      <a:rPr lang="en-US" altLang="ko-KR" sz="2200" i="1">
                        <a:latin typeface="Cambria Math" panose="02040503050406030204" pitchFamily="18" charset="0"/>
                      </a:rPr>
                      <m:t>+</m:t>
                    </m:r>
                  </m:oMath>
                </a14:m>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𝑎</m:t>
                        </m:r>
                      </m:e>
                      <m:sub>
                        <m:r>
                          <a:rPr lang="en-US" altLang="ko-KR" sz="2200" b="0" i="1" smtClean="0">
                            <a:latin typeface="Cambria Math" panose="02040503050406030204" pitchFamily="18" charset="0"/>
                          </a:rPr>
                          <m:t>𝑛</m:t>
                        </m:r>
                      </m:sub>
                      <m:sup>
                        <m:r>
                          <a:rPr lang="en-US" altLang="ko-KR" sz="2200" i="1">
                            <a:latin typeface="Cambria Math" panose="02040503050406030204" pitchFamily="18" charset="0"/>
                          </a:rPr>
                          <m:t>2</m:t>
                        </m:r>
                      </m:sup>
                    </m:sSubSup>
                    <m:r>
                      <a:rPr lang="en-US" altLang="ko-KR" sz="2200" b="0" i="1" smtClean="0">
                        <a:latin typeface="Cambria Math" panose="02040503050406030204" pitchFamily="18" charset="0"/>
                        <a:ea typeface="Cambria Math" panose="02040503050406030204" pitchFamily="18" charset="0"/>
                      </a:rPr>
                      <m:t>𝑉</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e>
                    </m:d>
                  </m:oMath>
                </a14:m>
                <a:endParaRPr lang="en-US" altLang="ko-KR" sz="2200" i="1" dirty="0">
                  <a:latin typeface="Cambria Math" panose="02040503050406030204" pitchFamily="18" charset="0"/>
                </a:endParaRPr>
              </a:p>
              <a:p>
                <a:pPr marL="0" indent="0">
                  <a:lnSpc>
                    <a:spcPct val="124000"/>
                  </a:lnSpc>
                  <a:buNone/>
                </a:pPr>
                <a:r>
                  <a:rPr lang="en-US" altLang="ko-KR" sz="2200" dirty="0"/>
                  <a:t>				   </a:t>
                </a:r>
                <a14:m>
                  <m:oMath xmlns:m="http://schemas.openxmlformats.org/officeDocument/2006/math">
                    <m:r>
                      <a:rPr lang="en-US" altLang="ko-KR" sz="2200">
                        <a:latin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𝑎</m:t>
                        </m:r>
                      </m:e>
                      <m:sub>
                        <m:r>
                          <a:rPr lang="en-US" altLang="ko-KR" sz="2200" i="1">
                            <a:latin typeface="Cambria Math" panose="02040503050406030204" pitchFamily="18" charset="0"/>
                          </a:rPr>
                          <m:t>1</m:t>
                        </m:r>
                      </m:sub>
                      <m:sup>
                        <m:r>
                          <a:rPr lang="en-US" altLang="ko-KR" sz="2200" i="1">
                            <a:latin typeface="Cambria Math" panose="02040503050406030204" pitchFamily="18" charset="0"/>
                          </a:rPr>
                          <m:t>2</m:t>
                        </m:r>
                      </m:sup>
                    </m:sSubSup>
                    <m:sSubSup>
                      <m:sSubSupPr>
                        <m:ctrlPr>
                          <a:rPr lang="en-US" altLang="ko-KR" sz="2200" i="1">
                            <a:latin typeface="Cambria Math" panose="02040503050406030204" pitchFamily="18" charset="0"/>
                          </a:rPr>
                        </m:ctrlPr>
                      </m:sSubSupPr>
                      <m:e>
                        <m:r>
                          <a:rPr lang="ko-KR" altLang="el-GR" sz="2200" i="1">
                            <a:latin typeface="Cambria Math" panose="02040503050406030204" pitchFamily="18" charset="0"/>
                            <a:ea typeface="Cambria Math" panose="02040503050406030204" pitchFamily="18" charset="0"/>
                          </a:rPr>
                          <m:t>𝜎</m:t>
                        </m:r>
                      </m:e>
                      <m:sub>
                        <m:r>
                          <a:rPr lang="en-US" altLang="ko-KR" sz="2200" i="1">
                            <a:latin typeface="Cambria Math" panose="02040503050406030204" pitchFamily="18" charset="0"/>
                          </a:rPr>
                          <m:t>1</m:t>
                        </m:r>
                      </m:sub>
                      <m:sup>
                        <m:r>
                          <a:rPr lang="en-US" altLang="ko-KR" sz="2200" i="1">
                            <a:latin typeface="Cambria Math" panose="02040503050406030204" pitchFamily="18" charset="0"/>
                          </a:rPr>
                          <m:t>2</m:t>
                        </m:r>
                      </m:sup>
                    </m:sSubSup>
                    <m:r>
                      <a:rPr lang="en-US" altLang="ko-KR" sz="2200" i="1">
                        <a:latin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𝑎</m:t>
                        </m:r>
                      </m:e>
                      <m:sub>
                        <m:r>
                          <a:rPr lang="en-US" altLang="ko-KR" sz="2200" i="1">
                            <a:latin typeface="Cambria Math" panose="02040503050406030204" pitchFamily="18" charset="0"/>
                          </a:rPr>
                          <m:t>2</m:t>
                        </m:r>
                      </m:sub>
                      <m:sup>
                        <m:r>
                          <a:rPr lang="en-US" altLang="ko-KR" sz="2200" i="1">
                            <a:latin typeface="Cambria Math" panose="02040503050406030204" pitchFamily="18" charset="0"/>
                          </a:rPr>
                          <m:t>2</m:t>
                        </m:r>
                      </m:sup>
                    </m:sSubSup>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 </m:t>
                        </m:r>
                        <m:r>
                          <a:rPr lang="ko-KR" altLang="el-GR" sz="2200" i="1">
                            <a:latin typeface="Cambria Math" panose="02040503050406030204" pitchFamily="18" charset="0"/>
                            <a:ea typeface="Cambria Math" panose="02040503050406030204" pitchFamily="18" charset="0"/>
                          </a:rPr>
                          <m:t>𝜎</m:t>
                        </m:r>
                      </m:e>
                      <m:sub>
                        <m:r>
                          <a:rPr lang="en-US" altLang="ko-KR" sz="2200" i="1">
                            <a:latin typeface="Cambria Math" panose="02040503050406030204" pitchFamily="18" charset="0"/>
                          </a:rPr>
                          <m:t>2</m:t>
                        </m:r>
                      </m:sub>
                      <m:sup>
                        <m:r>
                          <a:rPr lang="en-US" altLang="ko-KR" sz="2200" i="1">
                            <a:latin typeface="Cambria Math" panose="02040503050406030204" pitchFamily="18" charset="0"/>
                          </a:rPr>
                          <m:t>2</m:t>
                        </m:r>
                      </m:sup>
                    </m:sSubSup>
                    <m:r>
                      <a:rPr lang="en-US" altLang="ko-KR" sz="2200" i="1">
                        <a:latin typeface="Cambria Math" panose="02040503050406030204" pitchFamily="18" charset="0"/>
                      </a:rPr>
                      <m:t>+</m:t>
                    </m:r>
                  </m:oMath>
                </a14:m>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𝑎</m:t>
                        </m:r>
                      </m:e>
                      <m:sub>
                        <m:r>
                          <a:rPr lang="en-US" altLang="ko-KR" sz="2200" i="1">
                            <a:latin typeface="Cambria Math" panose="02040503050406030204" pitchFamily="18" charset="0"/>
                          </a:rPr>
                          <m:t>𝑛</m:t>
                        </m:r>
                      </m:sub>
                      <m:sup>
                        <m:r>
                          <a:rPr lang="en-US" altLang="ko-KR" sz="2200" i="1">
                            <a:latin typeface="Cambria Math" panose="02040503050406030204" pitchFamily="18" charset="0"/>
                          </a:rPr>
                          <m:t>2</m:t>
                        </m:r>
                      </m:sup>
                    </m:sSubSup>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 </m:t>
                        </m:r>
                        <m:r>
                          <a:rPr lang="ko-KR" altLang="el-GR" sz="2200" i="1">
                            <a:latin typeface="Cambria Math" panose="02040503050406030204" pitchFamily="18" charset="0"/>
                            <a:ea typeface="Cambria Math" panose="02040503050406030204" pitchFamily="18" charset="0"/>
                          </a:rPr>
                          <m:t>𝜎</m:t>
                        </m:r>
                      </m:e>
                      <m:sub>
                        <m:r>
                          <a:rPr lang="en-US" altLang="ko-KR" sz="2200" i="1">
                            <a:latin typeface="Cambria Math" panose="02040503050406030204" pitchFamily="18" charset="0"/>
                          </a:rPr>
                          <m:t>𝑛</m:t>
                        </m:r>
                      </m:sub>
                      <m:sup>
                        <m:r>
                          <a:rPr lang="en-US" altLang="ko-KR" sz="2200" i="1">
                            <a:latin typeface="Cambria Math" panose="02040503050406030204" pitchFamily="18" charset="0"/>
                          </a:rPr>
                          <m:t>2</m:t>
                        </m:r>
                      </m:sup>
                    </m:sSubSup>
                  </m:oMath>
                </a14:m>
                <a:endParaRPr lang="en-US" altLang="ko-KR" sz="2200" dirty="0"/>
              </a:p>
              <a:p>
                <a:pPr marL="0" indent="0">
                  <a:lnSpc>
                    <a:spcPct val="124000"/>
                  </a:lnSpc>
                  <a:buNone/>
                </a:pPr>
                <a:r>
                  <a:rPr lang="en-US" altLang="ko-KR" sz="2200" dirty="0"/>
                  <a:t>3. For any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r>
                      <a:rPr lang="en-US" altLang="ko-KR" sz="2200" i="1">
                        <a:latin typeface="Cambria Math" panose="02040503050406030204" pitchFamily="18" charset="0"/>
                      </a:rPr>
                      <m:t>,</m:t>
                    </m:r>
                  </m:oMath>
                </a14:m>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r>
                      <a:rPr lang="en-US" altLang="ko-KR" sz="2200" i="1">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 </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oMath>
                </a14:m>
                <a:r>
                  <a:rPr lang="en-US" altLang="ko-KR" sz="2200" dirty="0"/>
                  <a:t>  </a:t>
                </a:r>
              </a:p>
              <a:p>
                <a:pPr marL="0" indent="0">
                  <a:lnSpc>
                    <a:spcPct val="124000"/>
                  </a:lnSpc>
                  <a:buNone/>
                </a:pPr>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𝑉</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i="1">
                                    <a:latin typeface="Cambria Math" panose="02040503050406030204" pitchFamily="18" charset="0"/>
                                  </a:rPr>
                                  <m:t>1</m:t>
                                </m:r>
                              </m:sub>
                            </m:sSub>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r>
                          <a:rPr lang="en-US" altLang="ko-KR" sz="2200" i="1">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i="1">
                                <a:latin typeface="Cambria Math" panose="02040503050406030204" pitchFamily="18" charset="0"/>
                              </a:rPr>
                              <m:t>2</m:t>
                            </m:r>
                          </m:sub>
                        </m:sSub>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r>
                          <a:rPr lang="en-US" altLang="ko-KR" sz="2200" i="1">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b="0" i="1" smtClean="0">
                                <a:latin typeface="Cambria Math" panose="02040503050406030204" pitchFamily="18" charset="0"/>
                              </a:rPr>
                              <m:t>𝑛</m:t>
                            </m:r>
                          </m:sub>
                        </m:sSub>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e>
                    </m:d>
                    <m:r>
                      <a:rPr lang="en-US" altLang="ko-KR" sz="2200" i="1">
                        <a:latin typeface="Cambria Math" panose="02040503050406030204" pitchFamily="18" charset="0"/>
                      </a:rPr>
                      <m:t>=</m:t>
                    </m:r>
                    <m:nary>
                      <m:naryPr>
                        <m:chr m:val="∑"/>
                        <m:limLoc m:val="subSup"/>
                        <m:ctrlPr>
                          <a:rPr lang="en-US" altLang="ko-KR" sz="2200" i="1" smtClean="0">
                            <a:latin typeface="Cambria Math" panose="02040503050406030204" pitchFamily="18" charset="0"/>
                          </a:rPr>
                        </m:ctrlPr>
                      </m:naryPr>
                      <m:sub>
                        <m:r>
                          <m:rPr>
                            <m:brk m:alnAt="25"/>
                          </m:rPr>
                          <a:rPr lang="en-US" altLang="ko-KR" sz="2200" b="0" i="1" smtClean="0">
                            <a:latin typeface="Cambria Math" panose="02040503050406030204" pitchFamily="18" charset="0"/>
                          </a:rPr>
                          <m:t>𝑖</m:t>
                        </m:r>
                        <m:r>
                          <a:rPr lang="en-US" altLang="ko-KR" sz="2200" b="0" i="1" smtClean="0">
                            <a:latin typeface="Cambria Math" panose="02040503050406030204" pitchFamily="18" charset="0"/>
                          </a:rPr>
                          <m:t>=1</m:t>
                        </m:r>
                      </m:sub>
                      <m:sup>
                        <m:r>
                          <a:rPr lang="en-US" altLang="ko-KR" sz="2200" b="0" i="1" smtClean="0">
                            <a:latin typeface="Cambria Math" panose="02040503050406030204" pitchFamily="18" charset="0"/>
                          </a:rPr>
                          <m:t>𝑛</m:t>
                        </m:r>
                      </m:sup>
                      <m:e>
                        <m:nary>
                          <m:naryPr>
                            <m:chr m:val="∑"/>
                            <m:limLoc m:val="subSup"/>
                            <m:ctrlPr>
                              <a:rPr lang="en-US" altLang="ko-KR" sz="2200" i="1" smtClean="0">
                                <a:latin typeface="Cambria Math" panose="02040503050406030204" pitchFamily="18" charset="0"/>
                              </a:rPr>
                            </m:ctrlPr>
                          </m:naryPr>
                          <m:sub>
                            <m:r>
                              <a:rPr lang="en-US" altLang="ko-KR" sz="2200" b="0" i="1" smtClean="0">
                                <a:latin typeface="Cambria Math" panose="02040503050406030204" pitchFamily="18" charset="0"/>
                              </a:rPr>
                              <m:t>𝑗</m:t>
                            </m:r>
                            <m:r>
                              <a:rPr lang="en-US" altLang="ko-KR" sz="2200" b="0" i="1" smtClean="0">
                                <a:latin typeface="Cambria Math" panose="02040503050406030204" pitchFamily="18" charset="0"/>
                              </a:rPr>
                              <m:t>=1</m:t>
                            </m:r>
                          </m:sub>
                          <m:sup>
                            <m:r>
                              <a:rPr lang="en-US" altLang="ko-KR" sz="2200" b="0" i="1" smtClean="0">
                                <a:latin typeface="Cambria Math" panose="02040503050406030204" pitchFamily="18" charset="0"/>
                              </a:rPr>
                              <m:t>𝑛</m:t>
                            </m:r>
                          </m:sup>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b="0" i="1" smtClean="0">
                                    <a:latin typeface="Cambria Math" panose="02040503050406030204" pitchFamily="18" charset="0"/>
                                  </a:rPr>
                                  <m:t>𝑖</m:t>
                                </m:r>
                              </m:sub>
                            </m:sSub>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𝑎</m:t>
                                </m:r>
                              </m:e>
                              <m:sub>
                                <m:r>
                                  <a:rPr lang="en-US" altLang="ko-KR" sz="2200" b="0" i="1" smtClean="0">
                                    <a:latin typeface="Cambria Math" panose="02040503050406030204" pitchFamily="18" charset="0"/>
                                  </a:rPr>
                                  <m:t>𝑗</m:t>
                                </m:r>
                              </m:sub>
                            </m:sSub>
                            <m:r>
                              <a:rPr lang="en-US" altLang="ko-KR" sz="2200" b="0" i="1" smtClean="0">
                                <a:latin typeface="Cambria Math" panose="02040503050406030204" pitchFamily="18" charset="0"/>
                              </a:rPr>
                              <m:t>𝐶𝑜𝑣</m:t>
                            </m:r>
                            <m:r>
                              <a:rPr lang="en-US" altLang="ko-KR" sz="2200" b="0" i="1" smtClean="0">
                                <a:latin typeface="Cambria Math" panose="02040503050406030204" pitchFamily="18" charset="0"/>
                              </a:rPr>
                              <m:t>(</m:t>
                            </m:r>
                          </m:e>
                        </m:nary>
                      </m:e>
                    </m:nary>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𝑖</m:t>
                        </m:r>
                      </m:sub>
                    </m:sSub>
                    <m:r>
                      <a:rPr lang="en-US" altLang="ko-KR" sz="2200" i="1">
                        <a:latin typeface="Cambria Math" panose="02040503050406030204" pitchFamily="18" charset="0"/>
                      </a:rPr>
                      <m:t>,</m:t>
                    </m:r>
                  </m:oMath>
                </a14:m>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𝑗</m:t>
                        </m:r>
                      </m:sub>
                    </m:sSub>
                    <m:r>
                      <a:rPr lang="en-US" altLang="ko-KR" sz="2200" b="0" i="1" smtClean="0">
                        <a:latin typeface="Cambria Math" panose="02040503050406030204" pitchFamily="18" charset="0"/>
                      </a:rPr>
                      <m:t>)</m:t>
                    </m:r>
                  </m:oMath>
                </a14:m>
                <a:endParaRPr lang="en-US" altLang="ko-KR" sz="22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1019578" y="1487272"/>
                <a:ext cx="10515600" cy="5009882"/>
              </a:xfrm>
              <a:blipFill>
                <a:blip r:embed="rId2"/>
                <a:stretch>
                  <a:fillRect l="-754" b="-12287"/>
                </a:stretch>
              </a:blipFill>
            </p:spPr>
            <p:txBody>
              <a:bodyPr/>
              <a:lstStyle/>
              <a:p>
                <a:r>
                  <a:rPr lang="ko-KR" altLang="en-US">
                    <a:noFill/>
                  </a:rPr>
                  <a:t> </a:t>
                </a:r>
              </a:p>
            </p:txBody>
          </p:sp>
        </mc:Fallback>
      </mc:AlternateContent>
      <p:sp>
        <p:nvSpPr>
          <p:cNvPr id="2" name="제목 1"/>
          <p:cNvSpPr>
            <a:spLocks noGrp="1"/>
          </p:cNvSpPr>
          <p:nvPr>
            <p:ph type="title"/>
          </p:nvPr>
        </p:nvSpPr>
        <p:spPr>
          <a:xfrm>
            <a:off x="915473" y="416640"/>
            <a:ext cx="10515600" cy="665185"/>
          </a:xfrm>
        </p:spPr>
        <p:txBody>
          <a:bodyPr>
            <a:normAutofit/>
          </a:bodyPr>
          <a:lstStyle/>
          <a:p>
            <a:pPr algn="l"/>
            <a:r>
              <a:rPr lang="en-US" altLang="ko-KR" sz="2800" dirty="0"/>
              <a:t>Properties of sample mean and sample sum</a:t>
            </a:r>
            <a:endParaRPr lang="ko-KR" altLang="en-US" sz="2800" dirty="0"/>
          </a:p>
        </p:txBody>
      </p:sp>
    </p:spTree>
    <p:extLst>
      <p:ext uri="{BB962C8B-B14F-4D97-AF65-F5344CB8AC3E}">
        <p14:creationId xmlns:p14="http://schemas.microsoft.com/office/powerpoint/2010/main" val="82179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내용 개체 틀 2"/>
              <p:cNvSpPr>
                <a:spLocks noGrp="1"/>
              </p:cNvSpPr>
              <p:nvPr>
                <p:ph idx="1"/>
              </p:nvPr>
            </p:nvSpPr>
            <p:spPr>
              <a:xfrm>
                <a:off x="1184895" y="1464135"/>
                <a:ext cx="10195429" cy="5009882"/>
              </a:xfrm>
            </p:spPr>
            <p:txBody>
              <a:bodyPr>
                <a:noAutofit/>
              </a:bodyPr>
              <a:lstStyle/>
              <a:p>
                <a:pPr marL="0" indent="0">
                  <a:lnSpc>
                    <a:spcPct val="130000"/>
                  </a:lnSpc>
                  <a:buNone/>
                </a:pPr>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𝑀</m:t>
                        </m:r>
                      </m:e>
                      <m:sub>
                        <m:r>
                          <a:rPr lang="en-US" altLang="ko-KR" sz="2200" i="1">
                            <a:latin typeface="Cambria Math" panose="02040503050406030204" pitchFamily="18" charset="0"/>
                          </a:rPr>
                          <m:t>𝑥</m:t>
                        </m:r>
                      </m:sub>
                    </m:sSub>
                    <m:d>
                      <m:dPr>
                        <m:ctrlPr>
                          <a:rPr lang="en-US" altLang="ko-KR" sz="2200" i="1">
                            <a:latin typeface="Cambria Math" panose="02040503050406030204" pitchFamily="18" charset="0"/>
                          </a:rPr>
                        </m:ctrlPr>
                      </m:dPr>
                      <m:e>
                        <m:r>
                          <a:rPr lang="en-US" altLang="ko-KR" sz="2200" i="1">
                            <a:latin typeface="Cambria Math" panose="02040503050406030204" pitchFamily="18" charset="0"/>
                          </a:rPr>
                          <m:t>𝑡</m:t>
                        </m:r>
                      </m:e>
                    </m:d>
                    <m:r>
                      <a:rPr lang="en-US" altLang="ko-KR" sz="2200" i="1">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ko-KR" altLang="en-US" sz="2200" i="1">
                            <a:latin typeface="Cambria Math" panose="02040503050406030204" pitchFamily="18" charset="0"/>
                          </a:rPr>
                          <m:t>𝜇</m:t>
                        </m:r>
                        <m:r>
                          <m:rPr>
                            <m:nor/>
                          </m:rPr>
                          <a:rPr lang="en-US" altLang="ko-KR" sz="2200" dirty="0">
                            <a:latin typeface="Cambria Math" panose="02040503050406030204" pitchFamily="18" charset="0"/>
                          </a:rPr>
                          <m:t> </m:t>
                        </m:r>
                        <m:r>
                          <a:rPr lang="en-US" altLang="ko-KR" sz="2200" i="1">
                            <a:latin typeface="Cambria Math" panose="02040503050406030204" pitchFamily="18" charset="0"/>
                          </a:rPr>
                          <m:t>𝑡</m:t>
                        </m:r>
                      </m:sup>
                    </m:sSup>
                    <m:nary>
                      <m:naryPr>
                        <m:limLoc m:val="undOvr"/>
                        <m:subHide m:val="on"/>
                        <m:supHide m:val="on"/>
                        <m:ctrlPr>
                          <a:rPr lang="en-US" altLang="ko-KR" sz="2200" i="1">
                            <a:latin typeface="Cambria Math" panose="02040503050406030204" pitchFamily="18" charset="0"/>
                          </a:rPr>
                        </m:ctrlPr>
                      </m:naryPr>
                      <m:sub/>
                      <m:sup/>
                      <m:e>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ad>
                              <m:radPr>
                                <m:degHide m:val="on"/>
                                <m:ctrlPr>
                                  <a:rPr lang="en-US" altLang="ko-KR" sz="2200" i="1">
                                    <a:latin typeface="Cambria Math" panose="02040503050406030204" pitchFamily="18" charset="0"/>
                                  </a:rPr>
                                </m:ctrlPr>
                              </m:radPr>
                              <m:deg/>
                              <m:e>
                                <m:r>
                                  <a:rPr lang="en-US" altLang="ko-KR" sz="2200" i="1">
                                    <a:latin typeface="Cambria Math" panose="02040503050406030204" pitchFamily="18" charset="0"/>
                                  </a:rPr>
                                  <m:t>2</m:t>
                                </m:r>
                                <m:r>
                                  <a:rPr lang="ko-KR" altLang="en-US" sz="2200" i="1">
                                    <a:latin typeface="Cambria Math" panose="02040503050406030204" pitchFamily="18" charset="0"/>
                                  </a:rPr>
                                  <m:t>𝜋</m:t>
                                </m:r>
                              </m:e>
                            </m:rad>
                          </m:den>
                        </m:f>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d>
                              <m:dPr>
                                <m:begChr m:val="{"/>
                                <m:endChr m:val="}"/>
                                <m:ctrlPr>
                                  <a:rPr lang="en-US" altLang="ko-KR" sz="2200" i="1">
                                    <a:latin typeface="Cambria Math" panose="02040503050406030204" pitchFamily="18" charset="0"/>
                                  </a:rPr>
                                </m:ctrlPr>
                              </m:dPr>
                              <m:e>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𝑧</m:t>
                                    </m:r>
                                  </m:e>
                                  <m:sup>
                                    <m:r>
                                      <a:rPr lang="en-US" altLang="ko-KR" sz="2200" i="1">
                                        <a:latin typeface="Cambria Math" panose="02040503050406030204" pitchFamily="18" charset="0"/>
                                      </a:rPr>
                                      <m:t>2</m:t>
                                    </m:r>
                                  </m:sup>
                                </m:sSup>
                                <m:r>
                                  <a:rPr lang="en-US" altLang="ko-KR" sz="2200" i="1">
                                    <a:latin typeface="Cambria Math" panose="02040503050406030204" pitchFamily="18" charset="0"/>
                                  </a:rPr>
                                  <m:t>+</m:t>
                                </m:r>
                                <m:r>
                                  <a:rPr lang="en-US" altLang="ko-KR" sz="2200" i="1">
                                    <a:latin typeface="Cambria Math" panose="02040503050406030204" pitchFamily="18" charset="0"/>
                                  </a:rPr>
                                  <m:t>𝑧</m:t>
                                </m:r>
                                <m:r>
                                  <a:rPr lang="ko-KR" altLang="en-US" sz="2200" i="1">
                                    <a:latin typeface="Cambria Math" panose="02040503050406030204" pitchFamily="18" charset="0"/>
                                  </a:rPr>
                                  <m:t>𝜎</m:t>
                                </m:r>
                                <m:r>
                                  <a:rPr lang="en-US" altLang="ko-KR" sz="2200" i="1">
                                    <a:latin typeface="Cambria Math" panose="02040503050406030204" pitchFamily="18" charset="0"/>
                                  </a:rPr>
                                  <m:t>𝑡</m:t>
                                </m:r>
                              </m:e>
                            </m:d>
                          </m:sup>
                        </m:sSup>
                        <m:r>
                          <a:rPr lang="en-US" altLang="ko-KR" sz="2200" i="1">
                            <a:latin typeface="Cambria Math" panose="02040503050406030204" pitchFamily="18" charset="0"/>
                          </a:rPr>
                          <m:t>𝑑𝑧</m:t>
                        </m:r>
                      </m:e>
                    </m:nary>
                  </m:oMath>
                </a14:m>
                <a:endParaRPr lang="en-US" altLang="ko-KR" sz="2200" dirty="0"/>
              </a:p>
              <a:p>
                <a:pPr marL="0" indent="0">
                  <a:lnSpc>
                    <a:spcPct val="130000"/>
                  </a:lnSpc>
                  <a:buNone/>
                </a:pPr>
                <a:r>
                  <a:rPr lang="en-US" altLang="ko-KR" sz="2200" dirty="0"/>
                  <a:t>		</a:t>
                </a:r>
                <a14:m>
                  <m:oMath xmlns:m="http://schemas.openxmlformats.org/officeDocument/2006/math">
                    <m:r>
                      <a:rPr lang="en-US" altLang="ko-KR" sz="2200" i="1" smtClean="0">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ko-KR" altLang="en-US" sz="2200" i="1">
                            <a:latin typeface="Cambria Math" panose="02040503050406030204" pitchFamily="18" charset="0"/>
                          </a:rPr>
                          <m:t>𝜇</m:t>
                        </m:r>
                        <m:r>
                          <m:rPr>
                            <m:nor/>
                          </m:rPr>
                          <a:rPr lang="en-US" altLang="ko-KR" sz="2200" dirty="0">
                            <a:latin typeface="Cambria Math" panose="02040503050406030204" pitchFamily="18" charset="0"/>
                          </a:rPr>
                          <m:t> </m:t>
                        </m:r>
                        <m:r>
                          <a:rPr lang="en-US" altLang="ko-KR" sz="2200" i="1">
                            <a:latin typeface="Cambria Math" panose="02040503050406030204" pitchFamily="18" charset="0"/>
                          </a:rPr>
                          <m:t>𝑡</m:t>
                        </m:r>
                      </m:sup>
                    </m:sSup>
                    <m:nary>
                      <m:naryPr>
                        <m:limLoc m:val="undOvr"/>
                        <m:subHide m:val="on"/>
                        <m:supHide m:val="on"/>
                        <m:ctrlPr>
                          <a:rPr lang="en-US" altLang="ko-KR" sz="2200" i="1">
                            <a:latin typeface="Cambria Math" panose="02040503050406030204" pitchFamily="18" charset="0"/>
                          </a:rPr>
                        </m:ctrlPr>
                      </m:naryPr>
                      <m:sub/>
                      <m:sup/>
                      <m:e>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ad>
                              <m:radPr>
                                <m:degHide m:val="on"/>
                                <m:ctrlPr>
                                  <a:rPr lang="en-US" altLang="ko-KR" sz="2200" i="1">
                                    <a:latin typeface="Cambria Math" panose="02040503050406030204" pitchFamily="18" charset="0"/>
                                  </a:rPr>
                                </m:ctrlPr>
                              </m:radPr>
                              <m:deg/>
                              <m:e>
                                <m:r>
                                  <a:rPr lang="en-US" altLang="ko-KR" sz="2200" i="1">
                                    <a:latin typeface="Cambria Math" panose="02040503050406030204" pitchFamily="18" charset="0"/>
                                  </a:rPr>
                                  <m:t>2</m:t>
                                </m:r>
                                <m:r>
                                  <a:rPr lang="ko-KR" altLang="en-US" sz="2200" i="1">
                                    <a:latin typeface="Cambria Math" panose="02040503050406030204" pitchFamily="18" charset="0"/>
                                  </a:rPr>
                                  <m:t>𝜋</m:t>
                                </m:r>
                              </m:e>
                            </m:rad>
                          </m:den>
                        </m:f>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d>
                              <m:dPr>
                                <m:begChr m:val="{"/>
                                <m:endChr m:val="}"/>
                                <m:ctrlPr>
                                  <a:rPr lang="en-US" altLang="ko-KR" sz="2200" i="1">
                                    <a:latin typeface="Cambria Math" panose="02040503050406030204" pitchFamily="18" charset="0"/>
                                  </a:rPr>
                                </m:ctrlPr>
                              </m:dPr>
                              <m:e>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p>
                                  <m:sSupPr>
                                    <m:ctrlPr>
                                      <a:rPr lang="en-US" altLang="ko-KR" sz="2200" i="1">
                                        <a:latin typeface="Cambria Math" panose="02040503050406030204" pitchFamily="18" charset="0"/>
                                      </a:rPr>
                                    </m:ctrlPr>
                                  </m:sSupPr>
                                  <m:e>
                                    <m:r>
                                      <a:rPr lang="en-US" altLang="ko-KR" sz="2200" b="0" i="1" smtClean="0">
                                        <a:latin typeface="Cambria Math" panose="02040503050406030204" pitchFamily="18" charset="0"/>
                                      </a:rPr>
                                      <m:t>(</m:t>
                                    </m:r>
                                    <m:r>
                                      <a:rPr lang="en-US" altLang="ko-KR" sz="2200" i="1">
                                        <a:latin typeface="Cambria Math" panose="02040503050406030204" pitchFamily="18" charset="0"/>
                                      </a:rPr>
                                      <m:t>𝑧</m:t>
                                    </m:r>
                                  </m:e>
                                  <m:sup>
                                    <m:r>
                                      <a:rPr lang="en-US" altLang="ko-KR" sz="2200" i="1">
                                        <a:latin typeface="Cambria Math" panose="02040503050406030204" pitchFamily="18" charset="0"/>
                                      </a:rPr>
                                      <m:t>2</m:t>
                                    </m:r>
                                  </m:sup>
                                </m:sSup>
                                <m:r>
                                  <a:rPr lang="en-US" altLang="ko-KR" sz="2200" b="0" i="1" smtClean="0">
                                    <a:latin typeface="Cambria Math" panose="02040503050406030204" pitchFamily="18" charset="0"/>
                                  </a:rPr>
                                  <m:t>−2</m:t>
                                </m:r>
                                <m:r>
                                  <a:rPr lang="en-US" altLang="ko-KR" sz="2200" i="1">
                                    <a:latin typeface="Cambria Math" panose="02040503050406030204" pitchFamily="18" charset="0"/>
                                  </a:rPr>
                                  <m:t>𝑧</m:t>
                                </m:r>
                                <m:r>
                                  <a:rPr lang="ko-KR" altLang="en-US" sz="2200" i="1">
                                    <a:latin typeface="Cambria Math" panose="02040503050406030204" pitchFamily="18" charset="0"/>
                                  </a:rPr>
                                  <m:t>𝜎</m:t>
                                </m:r>
                                <m:r>
                                  <a:rPr lang="en-US" altLang="ko-KR" sz="2200" i="1">
                                    <a:latin typeface="Cambria Math" panose="02040503050406030204" pitchFamily="18" charset="0"/>
                                  </a:rPr>
                                  <m:t>𝑡</m:t>
                                </m:r>
                                <m:r>
                                  <a:rPr lang="en-US" altLang="ko-KR" sz="2200" b="0" i="1" smtClean="0">
                                    <a:latin typeface="Cambria Math" panose="02040503050406030204" pitchFamily="18" charset="0"/>
                                  </a:rPr>
                                  <m:t>+</m:t>
                                </m:r>
                                <m:sSup>
                                  <m:sSupPr>
                                    <m:ctrlPr>
                                      <a:rPr lang="en-US" altLang="ko-KR" sz="2200" i="1">
                                        <a:latin typeface="Cambria Math" panose="02040503050406030204" pitchFamily="18" charset="0"/>
                                      </a:rPr>
                                    </m:ctrlPr>
                                  </m:sSupPr>
                                  <m:e>
                                    <m:r>
                                      <a:rPr lang="ko-KR" altLang="en-US" sz="2200" i="1">
                                        <a:latin typeface="Cambria Math" panose="02040503050406030204" pitchFamily="18" charset="0"/>
                                      </a:rPr>
                                      <m:t>𝜎</m:t>
                                    </m:r>
                                  </m:e>
                                  <m:sup>
                                    <m:r>
                                      <a:rPr lang="en-US" altLang="ko-KR" sz="2200" i="1">
                                        <a:latin typeface="Cambria Math" panose="02040503050406030204" pitchFamily="18" charset="0"/>
                                      </a:rPr>
                                      <m:t>2</m:t>
                                    </m:r>
                                  </m:sup>
                                </m:sSup>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𝑡</m:t>
                                    </m:r>
                                  </m:e>
                                  <m:sup>
                                    <m:r>
                                      <a:rPr lang="en-US" altLang="ko-KR" sz="2200" i="1">
                                        <a:latin typeface="Cambria Math" panose="02040503050406030204" pitchFamily="18" charset="0"/>
                                      </a:rPr>
                                      <m:t>2</m:t>
                                    </m:r>
                                  </m:sup>
                                </m:sSup>
                                <m:r>
                                  <a:rPr lang="en-US" altLang="ko-KR" sz="2200" b="0" i="1" smtClean="0">
                                    <a:latin typeface="Cambria Math" panose="02040503050406030204" pitchFamily="18" charset="0"/>
                                  </a:rPr>
                                  <m:t>−</m:t>
                                </m:r>
                                <m:sSup>
                                  <m:sSupPr>
                                    <m:ctrlPr>
                                      <a:rPr lang="en-US" altLang="ko-KR" sz="2200" i="1">
                                        <a:latin typeface="Cambria Math" panose="02040503050406030204" pitchFamily="18" charset="0"/>
                                      </a:rPr>
                                    </m:ctrlPr>
                                  </m:sSupPr>
                                  <m:e>
                                    <m:r>
                                      <a:rPr lang="ko-KR" altLang="en-US" sz="2200" i="1">
                                        <a:latin typeface="Cambria Math" panose="02040503050406030204" pitchFamily="18" charset="0"/>
                                      </a:rPr>
                                      <m:t>𝜎</m:t>
                                    </m:r>
                                  </m:e>
                                  <m:sup>
                                    <m:r>
                                      <a:rPr lang="en-US" altLang="ko-KR" sz="2200" i="1">
                                        <a:latin typeface="Cambria Math" panose="02040503050406030204" pitchFamily="18" charset="0"/>
                                      </a:rPr>
                                      <m:t>2</m:t>
                                    </m:r>
                                  </m:sup>
                                </m:sSup>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𝑡</m:t>
                                    </m:r>
                                  </m:e>
                                  <m:sup>
                                    <m:r>
                                      <a:rPr lang="en-US" altLang="ko-KR" sz="2200" i="1">
                                        <a:latin typeface="Cambria Math" panose="02040503050406030204" pitchFamily="18" charset="0"/>
                                      </a:rPr>
                                      <m:t>2</m:t>
                                    </m:r>
                                  </m:sup>
                                </m:sSup>
                                <m:r>
                                  <a:rPr lang="en-US" altLang="ko-KR" sz="2200" b="0" i="1" smtClean="0">
                                    <a:latin typeface="Cambria Math" panose="02040503050406030204" pitchFamily="18" charset="0"/>
                                  </a:rPr>
                                  <m:t>)</m:t>
                                </m:r>
                              </m:e>
                            </m:d>
                          </m:sup>
                        </m:sSup>
                        <m:r>
                          <a:rPr lang="en-US" altLang="ko-KR" sz="2200" i="1">
                            <a:latin typeface="Cambria Math" panose="02040503050406030204" pitchFamily="18" charset="0"/>
                          </a:rPr>
                          <m:t>𝑑𝑧</m:t>
                        </m:r>
                      </m:e>
                    </m:nary>
                  </m:oMath>
                </a14:m>
                <a:r>
                  <a:rPr lang="en-US" altLang="ko-KR" sz="2200" dirty="0"/>
                  <a:t> </a:t>
                </a:r>
              </a:p>
              <a:p>
                <a:pPr marL="0" indent="0">
                  <a:lnSpc>
                    <a:spcPct val="130000"/>
                  </a:lnSpc>
                  <a:buNone/>
                </a:pPr>
                <a:r>
                  <a:rPr lang="en-US" altLang="ko-KR" sz="2200" dirty="0"/>
                  <a:t>		</a:t>
                </a:r>
                <a14:m>
                  <m:oMath xmlns:m="http://schemas.openxmlformats.org/officeDocument/2006/math">
                    <m:r>
                      <a:rPr lang="en-US" altLang="ko-KR" sz="2200" i="1">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ko-KR" altLang="en-US" sz="2200" i="1">
                            <a:latin typeface="Cambria Math" panose="02040503050406030204" pitchFamily="18" charset="0"/>
                          </a:rPr>
                          <m:t>𝜇</m:t>
                        </m:r>
                        <m:r>
                          <m:rPr>
                            <m:nor/>
                          </m:rPr>
                          <a:rPr lang="en-US" altLang="ko-KR" sz="2200" dirty="0">
                            <a:latin typeface="Cambria Math" panose="02040503050406030204" pitchFamily="18" charset="0"/>
                          </a:rPr>
                          <m:t> </m:t>
                        </m:r>
                        <m:r>
                          <a:rPr lang="en-US" altLang="ko-KR" sz="2200" i="1">
                            <a:latin typeface="Cambria Math" panose="02040503050406030204" pitchFamily="18" charset="0"/>
                          </a:rPr>
                          <m:t>𝑡</m:t>
                        </m:r>
                      </m:sup>
                    </m:sSup>
                    <m:nary>
                      <m:naryPr>
                        <m:limLoc m:val="undOvr"/>
                        <m:subHide m:val="on"/>
                        <m:supHide m:val="on"/>
                        <m:ctrlPr>
                          <a:rPr lang="en-US" altLang="ko-KR" sz="2200" i="1">
                            <a:latin typeface="Cambria Math" panose="02040503050406030204" pitchFamily="18" charset="0"/>
                          </a:rPr>
                        </m:ctrlPr>
                      </m:naryPr>
                      <m:sub/>
                      <m:sup/>
                      <m:e>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ad>
                              <m:radPr>
                                <m:degHide m:val="on"/>
                                <m:ctrlPr>
                                  <a:rPr lang="en-US" altLang="ko-KR" sz="2200" i="1">
                                    <a:latin typeface="Cambria Math" panose="02040503050406030204" pitchFamily="18" charset="0"/>
                                  </a:rPr>
                                </m:ctrlPr>
                              </m:radPr>
                              <m:deg/>
                              <m:e>
                                <m:r>
                                  <a:rPr lang="en-US" altLang="ko-KR" sz="2200" i="1">
                                    <a:latin typeface="Cambria Math" panose="02040503050406030204" pitchFamily="18" charset="0"/>
                                  </a:rPr>
                                  <m:t>2</m:t>
                                </m:r>
                                <m:r>
                                  <a:rPr lang="ko-KR" altLang="en-US" sz="2200" i="1">
                                    <a:latin typeface="Cambria Math" panose="02040503050406030204" pitchFamily="18" charset="0"/>
                                  </a:rPr>
                                  <m:t>𝜋</m:t>
                                </m:r>
                              </m:e>
                            </m:rad>
                          </m:den>
                        </m:f>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d>
                              <m:dPr>
                                <m:begChr m:val="{"/>
                                <m:endChr m:val="}"/>
                                <m:ctrlPr>
                                  <a:rPr lang="en-US" altLang="ko-KR" sz="2200" i="1">
                                    <a:latin typeface="Cambria Math" panose="02040503050406030204" pitchFamily="18" charset="0"/>
                                  </a:rPr>
                                </m:ctrlPr>
                              </m:dPr>
                              <m:e>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p>
                                  <m:sSupPr>
                                    <m:ctrlPr>
                                      <a:rPr lang="en-US" altLang="ko-KR" sz="2200" i="1">
                                        <a:latin typeface="Cambria Math" panose="02040503050406030204" pitchFamily="18" charset="0"/>
                                      </a:rPr>
                                    </m:ctrlPr>
                                  </m:sSupPr>
                                  <m:e>
                                    <m:r>
                                      <a:rPr lang="en-US" altLang="ko-KR" sz="2200" b="0" i="1" smtClean="0">
                                        <a:latin typeface="Cambria Math" panose="02040503050406030204" pitchFamily="18" charset="0"/>
                                      </a:rPr>
                                      <m:t>(</m:t>
                                    </m:r>
                                    <m:r>
                                      <a:rPr lang="en-US" altLang="ko-KR" sz="2200" i="1">
                                        <a:latin typeface="Cambria Math" panose="02040503050406030204" pitchFamily="18" charset="0"/>
                                      </a:rPr>
                                      <m:t>𝑧</m:t>
                                    </m:r>
                                    <m:r>
                                      <a:rPr lang="en-US" altLang="ko-KR" sz="2200" b="0" i="1" smtClean="0">
                                        <a:latin typeface="Cambria Math" panose="02040503050406030204" pitchFamily="18" charset="0"/>
                                      </a:rPr>
                                      <m:t>−</m:t>
                                    </m:r>
                                    <m:r>
                                      <a:rPr lang="ko-KR" altLang="en-US" sz="2200" i="1">
                                        <a:latin typeface="Cambria Math" panose="02040503050406030204" pitchFamily="18" charset="0"/>
                                      </a:rPr>
                                      <m:t>𝜎</m:t>
                                    </m:r>
                                    <m:r>
                                      <a:rPr lang="en-US" altLang="ko-KR" sz="2200" i="1">
                                        <a:latin typeface="Cambria Math" panose="02040503050406030204" pitchFamily="18" charset="0"/>
                                      </a:rPr>
                                      <m:t>𝑡</m:t>
                                    </m:r>
                                    <m:r>
                                      <a:rPr lang="en-US" altLang="ko-KR" sz="2200" b="0" i="1" smtClean="0">
                                        <a:latin typeface="Cambria Math" panose="02040503050406030204" pitchFamily="18" charset="0"/>
                                      </a:rPr>
                                      <m:t>)</m:t>
                                    </m:r>
                                  </m:e>
                                  <m:sup>
                                    <m:r>
                                      <a:rPr lang="en-US" altLang="ko-KR" sz="2200" i="1">
                                        <a:latin typeface="Cambria Math" panose="02040503050406030204" pitchFamily="18" charset="0"/>
                                      </a:rPr>
                                      <m:t>2</m:t>
                                    </m:r>
                                  </m:sup>
                                </m:sSup>
                                <m:r>
                                  <a:rPr lang="en-US" altLang="ko-KR" sz="2200" i="1">
                                    <a:latin typeface="Cambria Math" panose="02040503050406030204" pitchFamily="18" charset="0"/>
                                  </a:rPr>
                                  <m:t>+</m:t>
                                </m:r>
                                <m:f>
                                  <m:fPr>
                                    <m:ctrlPr>
                                      <a:rPr lang="en-US" altLang="ko-KR" sz="2200" i="1" smtClean="0">
                                        <a:latin typeface="Cambria Math" panose="02040503050406030204" pitchFamily="18" charset="0"/>
                                      </a:rPr>
                                    </m:ctrlPr>
                                  </m:fPr>
                                  <m:num>
                                    <m:r>
                                      <a:rPr lang="en-US" altLang="ko-KR" sz="2200" b="0" i="1" smtClean="0">
                                        <a:latin typeface="Cambria Math" panose="02040503050406030204" pitchFamily="18" charset="0"/>
                                      </a:rPr>
                                      <m:t>1</m:t>
                                    </m:r>
                                  </m:num>
                                  <m:den>
                                    <m:r>
                                      <a:rPr lang="en-US" altLang="ko-KR" sz="2200" b="0" i="1" smtClean="0">
                                        <a:latin typeface="Cambria Math" panose="02040503050406030204" pitchFamily="18" charset="0"/>
                                      </a:rPr>
                                      <m:t>2</m:t>
                                    </m:r>
                                  </m:den>
                                </m:f>
                                <m:sSup>
                                  <m:sSupPr>
                                    <m:ctrlPr>
                                      <a:rPr lang="en-US" altLang="ko-KR" sz="2200" i="1" smtClean="0">
                                        <a:latin typeface="Cambria Math" panose="02040503050406030204" pitchFamily="18" charset="0"/>
                                      </a:rPr>
                                    </m:ctrlPr>
                                  </m:sSupPr>
                                  <m:e>
                                    <m:r>
                                      <a:rPr lang="ko-KR" altLang="en-US" sz="2200" i="1">
                                        <a:latin typeface="Cambria Math" panose="02040503050406030204" pitchFamily="18" charset="0"/>
                                      </a:rPr>
                                      <m:t>𝜎</m:t>
                                    </m:r>
                                  </m:e>
                                  <m:sup>
                                    <m:r>
                                      <a:rPr lang="en-US" altLang="ko-KR" sz="2200" b="0" i="1" smtClean="0">
                                        <a:latin typeface="Cambria Math" panose="02040503050406030204" pitchFamily="18" charset="0"/>
                                      </a:rPr>
                                      <m:t>2</m:t>
                                    </m:r>
                                  </m:sup>
                                </m:sSup>
                                <m:sSup>
                                  <m:sSupPr>
                                    <m:ctrlPr>
                                      <a:rPr lang="en-US" altLang="ko-KR" sz="2200" i="1" smtClean="0">
                                        <a:latin typeface="Cambria Math" panose="02040503050406030204" pitchFamily="18" charset="0"/>
                                      </a:rPr>
                                    </m:ctrlPr>
                                  </m:sSupPr>
                                  <m:e>
                                    <m:r>
                                      <a:rPr lang="en-US" altLang="ko-KR" sz="2200" b="0" i="1" smtClean="0">
                                        <a:latin typeface="Cambria Math" panose="02040503050406030204" pitchFamily="18" charset="0"/>
                                      </a:rPr>
                                      <m:t>𝑡</m:t>
                                    </m:r>
                                  </m:e>
                                  <m:sup>
                                    <m:r>
                                      <a:rPr lang="en-US" altLang="ko-KR" sz="2200" b="0" i="1" smtClean="0">
                                        <a:latin typeface="Cambria Math" panose="02040503050406030204" pitchFamily="18" charset="0"/>
                                      </a:rPr>
                                      <m:t>2</m:t>
                                    </m:r>
                                  </m:sup>
                                </m:sSup>
                              </m:e>
                            </m:d>
                          </m:sup>
                        </m:sSup>
                        <m:r>
                          <a:rPr lang="en-US" altLang="ko-KR" sz="2200" i="1">
                            <a:latin typeface="Cambria Math" panose="02040503050406030204" pitchFamily="18" charset="0"/>
                          </a:rPr>
                          <m:t>𝑑𝑧</m:t>
                        </m:r>
                      </m:e>
                    </m:nary>
                  </m:oMath>
                </a14:m>
                <a:endParaRPr lang="en-US" altLang="ko-KR" sz="2200" i="1" dirty="0">
                  <a:latin typeface="Cambria Math" panose="02040503050406030204" pitchFamily="18" charset="0"/>
                </a:endParaRPr>
              </a:p>
              <a:p>
                <a:pPr marL="0" indent="0">
                  <a:lnSpc>
                    <a:spcPct val="130000"/>
                  </a:lnSpc>
                  <a:buNone/>
                </a:pPr>
                <a:r>
                  <a:rPr lang="en-US" altLang="ko-KR" sz="2200" dirty="0"/>
                  <a:t>		</a:t>
                </a:r>
                <a14:m>
                  <m:oMath xmlns:m="http://schemas.openxmlformats.org/officeDocument/2006/math">
                    <m:r>
                      <a:rPr lang="en-US" altLang="ko-KR" sz="2200" i="1">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ko-KR" altLang="en-US" sz="2200" i="1">
                            <a:latin typeface="Cambria Math" panose="02040503050406030204" pitchFamily="18" charset="0"/>
                          </a:rPr>
                          <m:t>𝜇</m:t>
                        </m:r>
                        <m:r>
                          <m:rPr>
                            <m:nor/>
                          </m:rPr>
                          <a:rPr lang="en-US" altLang="ko-KR" sz="2200" dirty="0">
                            <a:latin typeface="Cambria Math" panose="02040503050406030204" pitchFamily="18" charset="0"/>
                          </a:rPr>
                          <m:t> </m:t>
                        </m:r>
                        <m:r>
                          <a:rPr lang="en-US" altLang="ko-KR" sz="2200" i="1">
                            <a:latin typeface="Cambria Math" panose="02040503050406030204" pitchFamily="18" charset="0"/>
                          </a:rPr>
                          <m:t>𝑡</m:t>
                        </m:r>
                      </m:sup>
                    </m:sSup>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p>
                          <m:sSupPr>
                            <m:ctrlPr>
                              <a:rPr lang="en-US" altLang="ko-KR" sz="2200" i="1">
                                <a:latin typeface="Cambria Math" panose="02040503050406030204" pitchFamily="18" charset="0"/>
                              </a:rPr>
                            </m:ctrlPr>
                          </m:sSupPr>
                          <m:e>
                            <m:r>
                              <a:rPr lang="ko-KR" altLang="en-US" sz="2200" i="1">
                                <a:latin typeface="Cambria Math" panose="02040503050406030204" pitchFamily="18" charset="0"/>
                              </a:rPr>
                              <m:t>𝜎</m:t>
                            </m:r>
                          </m:e>
                          <m:sup>
                            <m:r>
                              <a:rPr lang="en-US" altLang="ko-KR" sz="2200" i="1">
                                <a:latin typeface="Cambria Math" panose="02040503050406030204" pitchFamily="18" charset="0"/>
                              </a:rPr>
                              <m:t>2</m:t>
                            </m:r>
                          </m:sup>
                        </m:sSup>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𝑡</m:t>
                            </m:r>
                          </m:e>
                          <m:sup>
                            <m:r>
                              <a:rPr lang="en-US" altLang="ko-KR" sz="2200" i="1">
                                <a:latin typeface="Cambria Math" panose="02040503050406030204" pitchFamily="18" charset="0"/>
                              </a:rPr>
                              <m:t>2</m:t>
                            </m:r>
                          </m:sup>
                        </m:sSup>
                      </m:sup>
                    </m:sSup>
                    <m:nary>
                      <m:naryPr>
                        <m:limLoc m:val="undOvr"/>
                        <m:subHide m:val="on"/>
                        <m:supHide m:val="on"/>
                        <m:ctrlPr>
                          <a:rPr lang="en-US" altLang="ko-KR" sz="2200" i="1">
                            <a:latin typeface="Cambria Math" panose="02040503050406030204" pitchFamily="18" charset="0"/>
                          </a:rPr>
                        </m:ctrlPr>
                      </m:naryPr>
                      <m:sub/>
                      <m:sup/>
                      <m:e>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ad>
                              <m:radPr>
                                <m:degHide m:val="on"/>
                                <m:ctrlPr>
                                  <a:rPr lang="en-US" altLang="ko-KR" sz="2200" i="1">
                                    <a:latin typeface="Cambria Math" panose="02040503050406030204" pitchFamily="18" charset="0"/>
                                  </a:rPr>
                                </m:ctrlPr>
                              </m:radPr>
                              <m:deg/>
                              <m:e>
                                <m:r>
                                  <a:rPr lang="en-US" altLang="ko-KR" sz="2200" i="1">
                                    <a:latin typeface="Cambria Math" panose="02040503050406030204" pitchFamily="18" charset="0"/>
                                  </a:rPr>
                                  <m:t>2</m:t>
                                </m:r>
                                <m:r>
                                  <a:rPr lang="ko-KR" altLang="en-US" sz="2200" i="1">
                                    <a:latin typeface="Cambria Math" panose="02040503050406030204" pitchFamily="18" charset="0"/>
                                  </a:rPr>
                                  <m:t>𝜋</m:t>
                                </m:r>
                              </m:e>
                            </m:rad>
                          </m:den>
                        </m:f>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d>
                              <m:dPr>
                                <m:begChr m:val="{"/>
                                <m:endChr m:val="}"/>
                                <m:ctrlPr>
                                  <a:rPr lang="en-US" altLang="ko-KR" sz="2200" i="1">
                                    <a:latin typeface="Cambria Math" panose="02040503050406030204" pitchFamily="18" charset="0"/>
                                  </a:rPr>
                                </m:ctrlPr>
                              </m:dPr>
                              <m:e>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m:t>
                                    </m:r>
                                    <m:r>
                                      <a:rPr lang="en-US" altLang="ko-KR" sz="2200" i="1">
                                        <a:latin typeface="Cambria Math" panose="02040503050406030204" pitchFamily="18" charset="0"/>
                                      </a:rPr>
                                      <m:t>𝑧</m:t>
                                    </m:r>
                                    <m:r>
                                      <a:rPr lang="en-US" altLang="ko-KR" sz="2200" i="1">
                                        <a:latin typeface="Cambria Math" panose="02040503050406030204" pitchFamily="18" charset="0"/>
                                      </a:rPr>
                                      <m:t>−</m:t>
                                    </m:r>
                                    <m:r>
                                      <a:rPr lang="ko-KR" altLang="en-US" sz="2200" i="1">
                                        <a:latin typeface="Cambria Math" panose="02040503050406030204" pitchFamily="18" charset="0"/>
                                      </a:rPr>
                                      <m:t>𝜎</m:t>
                                    </m:r>
                                    <m:r>
                                      <a:rPr lang="en-US" altLang="ko-KR" sz="2200" i="1">
                                        <a:latin typeface="Cambria Math" panose="02040503050406030204" pitchFamily="18" charset="0"/>
                                      </a:rPr>
                                      <m:t>𝑡</m:t>
                                    </m:r>
                                    <m:r>
                                      <a:rPr lang="en-US" altLang="ko-KR" sz="2200" i="1">
                                        <a:latin typeface="Cambria Math" panose="02040503050406030204" pitchFamily="18" charset="0"/>
                                      </a:rPr>
                                      <m:t>)</m:t>
                                    </m:r>
                                  </m:e>
                                  <m:sup>
                                    <m:r>
                                      <a:rPr lang="en-US" altLang="ko-KR" sz="2200" i="1">
                                        <a:latin typeface="Cambria Math" panose="02040503050406030204" pitchFamily="18" charset="0"/>
                                      </a:rPr>
                                      <m:t>2</m:t>
                                    </m:r>
                                  </m:sup>
                                </m:sSup>
                              </m:e>
                            </m:d>
                          </m:sup>
                        </m:sSup>
                        <m:r>
                          <a:rPr lang="en-US" altLang="ko-KR" sz="2200" i="1">
                            <a:latin typeface="Cambria Math" panose="02040503050406030204" pitchFamily="18" charset="0"/>
                          </a:rPr>
                          <m:t>𝑑𝑧</m:t>
                        </m:r>
                      </m:e>
                    </m:nary>
                  </m:oMath>
                </a14:m>
                <a:endParaRPr lang="en-US" altLang="ko-KR" sz="2200" i="1" dirty="0">
                  <a:latin typeface="Cambria Math" panose="02040503050406030204" pitchFamily="18" charset="0"/>
                </a:endParaRPr>
              </a:p>
              <a:p>
                <a:pPr marL="0" indent="0">
                  <a:lnSpc>
                    <a:spcPct val="130000"/>
                  </a:lnSpc>
                  <a:buNone/>
                </a:pPr>
                <a:r>
                  <a:rPr lang="en-US" altLang="ko-KR" sz="2200" dirty="0"/>
                  <a:t>		</a:t>
                </a:r>
                <a14:m>
                  <m:oMath xmlns:m="http://schemas.openxmlformats.org/officeDocument/2006/math">
                    <m:r>
                      <a:rPr lang="en-US" altLang="ko-KR" sz="2200" i="1">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ko-KR" altLang="en-US" sz="2200" i="1">
                            <a:latin typeface="Cambria Math" panose="02040503050406030204" pitchFamily="18" charset="0"/>
                          </a:rPr>
                          <m:t>𝜇</m:t>
                        </m:r>
                        <m:r>
                          <m:rPr>
                            <m:nor/>
                          </m:rPr>
                          <a:rPr lang="en-US" altLang="ko-KR" sz="2200" dirty="0">
                            <a:latin typeface="Cambria Math" panose="02040503050406030204" pitchFamily="18" charset="0"/>
                          </a:rPr>
                          <m:t> </m:t>
                        </m:r>
                        <m:r>
                          <a:rPr lang="en-US" altLang="ko-KR" sz="2200" i="1">
                            <a:latin typeface="Cambria Math" panose="02040503050406030204" pitchFamily="18" charset="0"/>
                          </a:rPr>
                          <m:t>𝑡</m:t>
                        </m:r>
                      </m:sup>
                    </m:sSup>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p>
                          <m:sSupPr>
                            <m:ctrlPr>
                              <a:rPr lang="en-US" altLang="ko-KR" sz="2200" i="1">
                                <a:latin typeface="Cambria Math" panose="02040503050406030204" pitchFamily="18" charset="0"/>
                              </a:rPr>
                            </m:ctrlPr>
                          </m:sSupPr>
                          <m:e>
                            <m:r>
                              <a:rPr lang="ko-KR" altLang="en-US" sz="2200" i="1">
                                <a:latin typeface="Cambria Math" panose="02040503050406030204" pitchFamily="18" charset="0"/>
                              </a:rPr>
                              <m:t>𝜎</m:t>
                            </m:r>
                          </m:e>
                          <m:sup>
                            <m:r>
                              <a:rPr lang="en-US" altLang="ko-KR" sz="2200" i="1">
                                <a:latin typeface="Cambria Math" panose="02040503050406030204" pitchFamily="18" charset="0"/>
                              </a:rPr>
                              <m:t>2</m:t>
                            </m:r>
                          </m:sup>
                        </m:sSup>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𝑡</m:t>
                            </m:r>
                          </m:e>
                          <m:sup>
                            <m:r>
                              <a:rPr lang="en-US" altLang="ko-KR" sz="2200" i="1">
                                <a:latin typeface="Cambria Math" panose="02040503050406030204" pitchFamily="18" charset="0"/>
                              </a:rPr>
                              <m:t>2</m:t>
                            </m:r>
                          </m:sup>
                        </m:sSup>
                      </m:sup>
                    </m:sSup>
                  </m:oMath>
                </a14:m>
                <a:r>
                  <a:rPr lang="en-US" altLang="ko-KR" sz="2200" i="1" dirty="0">
                    <a:latin typeface="Cambria Math" panose="02040503050406030204" pitchFamily="18" charset="0"/>
                  </a:rPr>
                  <a:t> </a:t>
                </a:r>
                <a14:m>
                  <m:oMath xmlns:m="http://schemas.openxmlformats.org/officeDocument/2006/math">
                    <m:r>
                      <a:rPr lang="en-US" altLang="ko-KR" sz="2200" i="1">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ko-KR" altLang="en-US" sz="2200" i="1">
                            <a:latin typeface="Cambria Math" panose="02040503050406030204" pitchFamily="18" charset="0"/>
                          </a:rPr>
                          <m:t>𝜇</m:t>
                        </m:r>
                        <m:r>
                          <m:rPr>
                            <m:nor/>
                          </m:rPr>
                          <a:rPr lang="en-US" altLang="ko-KR" sz="2200" dirty="0">
                            <a:latin typeface="Cambria Math" panose="02040503050406030204" pitchFamily="18" charset="0"/>
                          </a:rPr>
                          <m:t> </m:t>
                        </m:r>
                        <m:r>
                          <a:rPr lang="en-US" altLang="ko-KR" sz="2200" i="1">
                            <a:latin typeface="Cambria Math" panose="02040503050406030204" pitchFamily="18" charset="0"/>
                          </a:rPr>
                          <m:t>𝑡</m:t>
                        </m:r>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p>
                          <m:sSupPr>
                            <m:ctrlPr>
                              <a:rPr lang="en-US" altLang="ko-KR" sz="2200" i="1">
                                <a:latin typeface="Cambria Math" panose="02040503050406030204" pitchFamily="18" charset="0"/>
                              </a:rPr>
                            </m:ctrlPr>
                          </m:sSupPr>
                          <m:e>
                            <m:r>
                              <a:rPr lang="ko-KR" altLang="en-US" sz="2200" i="1">
                                <a:latin typeface="Cambria Math" panose="02040503050406030204" pitchFamily="18" charset="0"/>
                              </a:rPr>
                              <m:t>𝜎</m:t>
                            </m:r>
                          </m:e>
                          <m:sup>
                            <m:r>
                              <a:rPr lang="en-US" altLang="ko-KR" sz="2200" i="1">
                                <a:latin typeface="Cambria Math" panose="02040503050406030204" pitchFamily="18" charset="0"/>
                              </a:rPr>
                              <m:t>2</m:t>
                            </m:r>
                          </m:sup>
                        </m:sSup>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𝑡</m:t>
                            </m:r>
                          </m:e>
                          <m:sup>
                            <m:r>
                              <a:rPr lang="en-US" altLang="ko-KR" sz="2200" i="1">
                                <a:latin typeface="Cambria Math" panose="02040503050406030204" pitchFamily="18" charset="0"/>
                              </a:rPr>
                              <m:t>2</m:t>
                            </m:r>
                          </m:sup>
                        </m:sSup>
                      </m:sup>
                    </m:sSup>
                  </m:oMath>
                </a14:m>
                <a:endParaRPr lang="en-US" altLang="ko-KR" sz="2200" i="1" dirty="0">
                  <a:latin typeface="Cambria Math" panose="02040503050406030204" pitchFamily="18" charset="0"/>
                </a:endParaRPr>
              </a:p>
              <a:p>
                <a:pPr marL="0" indent="0">
                  <a:lnSpc>
                    <a:spcPct val="130000"/>
                  </a:lnSpc>
                  <a:buNone/>
                </a:pPr>
                <a:r>
                  <a:rPr lang="en-US" altLang="ko-KR" sz="2200" dirty="0">
                    <a:latin typeface="Cambria Math" panose="02040503050406030204" pitchFamily="18" charset="0"/>
                  </a:rPr>
                  <a:t>The final equality follows from the fact that the expression under the integral is the </a:t>
                </a:r>
                <a14:m>
                  <m:oMath xmlns:m="http://schemas.openxmlformats.org/officeDocument/2006/math">
                    <m:r>
                      <a:rPr lang="en-US" altLang="ko-KR" sz="2200" b="0" i="1" smtClean="0">
                        <a:latin typeface="Cambria Math" panose="02040503050406030204" pitchFamily="18" charset="0"/>
                      </a:rPr>
                      <m:t>𝑁</m:t>
                    </m:r>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𝑧</m:t>
                    </m:r>
                    <m:r>
                      <a:rPr lang="en-US" altLang="ko-KR" sz="2200" b="0" i="1" smtClean="0">
                        <a:latin typeface="Cambria Math" panose="02040503050406030204" pitchFamily="18" charset="0"/>
                      </a:rPr>
                      <m:t>;</m:t>
                    </m:r>
                    <m:r>
                      <a:rPr lang="ko-KR" altLang="en-US" sz="2200" b="0" i="1" smtClean="0">
                        <a:latin typeface="Cambria Math" panose="02040503050406030204" pitchFamily="18" charset="0"/>
                      </a:rPr>
                      <m:t>𝜇</m:t>
                    </m:r>
                    <m:r>
                      <a:rPr lang="en-US" altLang="ko-KR" sz="2200" b="0" i="1" smtClean="0">
                        <a:latin typeface="Cambria Math" panose="02040503050406030204" pitchFamily="18" charset="0"/>
                      </a:rPr>
                      <m:t>=</m:t>
                    </m:r>
                  </m:oMath>
                </a14:m>
                <a:r>
                  <a:rPr lang="ko-KR" altLang="en-US" sz="2200" dirty="0"/>
                  <a:t> </a:t>
                </a:r>
                <a14:m>
                  <m:oMath xmlns:m="http://schemas.openxmlformats.org/officeDocument/2006/math">
                    <m:r>
                      <a:rPr lang="ko-KR" altLang="en-US" sz="2200" i="1">
                        <a:latin typeface="Cambria Math" panose="02040503050406030204" pitchFamily="18" charset="0"/>
                      </a:rPr>
                      <m:t>𝜎</m:t>
                    </m:r>
                    <m:r>
                      <a:rPr lang="en-US" altLang="ko-KR" sz="2200" i="1">
                        <a:latin typeface="Cambria Math" panose="02040503050406030204" pitchFamily="18" charset="0"/>
                      </a:rPr>
                      <m:t>𝑡</m:t>
                    </m:r>
                  </m:oMath>
                </a14:m>
                <a:r>
                  <a:rPr lang="en-US" altLang="ko-KR" sz="2200" dirty="0">
                    <a:latin typeface="Cambria Math" panose="02040503050406030204" pitchFamily="18" charset="0"/>
                  </a:rPr>
                  <a:t>, </a:t>
                </a:r>
                <a14:m>
                  <m:oMath xmlns:m="http://schemas.openxmlformats.org/officeDocument/2006/math">
                    <m:sSup>
                      <m:sSupPr>
                        <m:ctrlPr>
                          <a:rPr lang="en-US" altLang="ko-KR" sz="2200" i="1">
                            <a:latin typeface="Cambria Math" panose="02040503050406030204" pitchFamily="18" charset="0"/>
                          </a:rPr>
                        </m:ctrlPr>
                      </m:sSupPr>
                      <m:e>
                        <m:r>
                          <a:rPr lang="ko-KR" altLang="en-US" sz="2200" i="1">
                            <a:latin typeface="Cambria Math" panose="02040503050406030204" pitchFamily="18" charset="0"/>
                          </a:rPr>
                          <m:t>𝜎</m:t>
                        </m:r>
                      </m:e>
                      <m:sup>
                        <m:r>
                          <a:rPr lang="en-US" altLang="ko-KR" sz="2200" i="1">
                            <a:latin typeface="Cambria Math" panose="02040503050406030204" pitchFamily="18" charset="0"/>
                          </a:rPr>
                          <m:t>2</m:t>
                        </m:r>
                      </m:sup>
                    </m:sSup>
                    <m:r>
                      <a:rPr lang="en-US" altLang="ko-KR" sz="2200" b="0" i="1" smtClean="0">
                        <a:latin typeface="Cambria Math" panose="02040503050406030204" pitchFamily="18" charset="0"/>
                      </a:rPr>
                      <m:t>=1)  </m:t>
                    </m:r>
                  </m:oMath>
                </a14:m>
                <a:r>
                  <a:rPr lang="en-US" altLang="ko-KR" sz="2200" dirty="0">
                    <a:latin typeface="Cambria Math" panose="02040503050406030204" pitchFamily="18" charset="0"/>
                  </a:rPr>
                  <a:t>which integrates to unity</a:t>
                </a:r>
              </a:p>
              <a:p>
                <a:pPr marL="0" indent="0" algn="r">
                  <a:lnSpc>
                    <a:spcPct val="130000"/>
                  </a:lnSpc>
                  <a:buNone/>
                </a:pPr>
                <a:endParaRPr lang="en-US" altLang="ko-KR" sz="2200" i="1" dirty="0">
                  <a:latin typeface="Cambria Math" panose="02040503050406030204" pitchFamily="18" charset="0"/>
                </a:endParaRPr>
              </a:p>
              <a:p>
                <a:pPr marL="269875" indent="-269875">
                  <a:lnSpc>
                    <a:spcPct val="130000"/>
                  </a:lnSpc>
                </a:pPr>
                <a:endParaRPr lang="en-US" altLang="ko-KR" sz="2200" i="1" dirty="0">
                  <a:latin typeface="Cambria Math" panose="02040503050406030204" pitchFamily="18" charset="0"/>
                </a:endParaRPr>
              </a:p>
            </p:txBody>
          </p:sp>
        </mc:Choice>
        <mc:Fallback>
          <p:sp>
            <p:nvSpPr>
              <p:cNvPr id="3" name="내용 개체 틀 2"/>
              <p:cNvSpPr>
                <a:spLocks noGrp="1" noRot="1" noChangeAspect="1" noMove="1" noResize="1" noEditPoints="1" noAdjustHandles="1" noChangeArrowheads="1" noChangeShapeType="1" noTextEdit="1"/>
              </p:cNvSpPr>
              <p:nvPr>
                <p:ph idx="1"/>
              </p:nvPr>
            </p:nvSpPr>
            <p:spPr>
              <a:xfrm>
                <a:off x="1184895" y="1464135"/>
                <a:ext cx="10195429" cy="5009882"/>
              </a:xfrm>
              <a:blipFill>
                <a:blip r:embed="rId2"/>
                <a:stretch>
                  <a:fillRect l="-777" b="-1825"/>
                </a:stretch>
              </a:blipFill>
            </p:spPr>
            <p:txBody>
              <a:bodyPr/>
              <a:lstStyle/>
              <a:p>
                <a:r>
                  <a:rPr lang="ko-KR" altLang="en-US">
                    <a:noFill/>
                  </a:rPr>
                  <a:t> </a:t>
                </a:r>
              </a:p>
            </p:txBody>
          </p:sp>
        </mc:Fallback>
      </mc:AlternateContent>
      <p:sp>
        <p:nvSpPr>
          <p:cNvPr id="2" name="제목 1"/>
          <p:cNvSpPr>
            <a:spLocks noGrp="1"/>
          </p:cNvSpPr>
          <p:nvPr>
            <p:ph type="title"/>
          </p:nvPr>
        </p:nvSpPr>
        <p:spPr>
          <a:xfrm>
            <a:off x="1184895" y="383983"/>
            <a:ext cx="10515600" cy="665185"/>
          </a:xfrm>
        </p:spPr>
        <p:txBody>
          <a:bodyPr>
            <a:normAutofit/>
          </a:bodyPr>
          <a:lstStyle/>
          <a:p>
            <a:pPr algn="l"/>
            <a:r>
              <a:rPr lang="en-US" altLang="ko-KR" sz="2800" dirty="0"/>
              <a:t>Moment Generating Function of the Normal Distribution</a:t>
            </a:r>
            <a:endParaRPr lang="ko-KR" altLang="en-US" sz="2800" dirty="0"/>
          </a:p>
        </p:txBody>
      </p:sp>
    </p:spTree>
    <p:extLst>
      <p:ext uri="{BB962C8B-B14F-4D97-AF65-F5344CB8AC3E}">
        <p14:creationId xmlns:p14="http://schemas.microsoft.com/office/powerpoint/2010/main" val="47119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1019578" y="1487272"/>
                <a:ext cx="10515600" cy="5009882"/>
              </a:xfrm>
            </p:spPr>
            <p:txBody>
              <a:bodyPr>
                <a:noAutofit/>
              </a:bodyPr>
              <a:lstStyle/>
              <a:p>
                <a:pPr marL="0" indent="0">
                  <a:lnSpc>
                    <a:spcPct val="124000"/>
                  </a:lnSpc>
                  <a:buNone/>
                </a:pPr>
                <a:r>
                  <a:rPr lang="en-US" altLang="ko-KR" sz="2200" dirty="0"/>
                  <a:t>A gas station sells three grades of gasoline: regular, extra, and super. </a:t>
                </a:r>
              </a:p>
              <a:p>
                <a:pPr marL="0" indent="0">
                  <a:lnSpc>
                    <a:spcPct val="124000"/>
                  </a:lnSpc>
                  <a:buNone/>
                </a:pPr>
                <a:r>
                  <a:rPr lang="en-US" altLang="ko-KR" sz="2200" dirty="0"/>
                  <a:t>Prices : $3.00, $3.20, and $3.40 per gallon. </a:t>
                </a:r>
              </a:p>
              <a:p>
                <a:pPr marL="0" indent="0">
                  <a:lnSpc>
                    <a:spcPct val="124000"/>
                  </a:lnSpc>
                  <a:buNone/>
                </a:pPr>
                <a:r>
                  <a:rPr lang="en-US" altLang="ko-KR" sz="2200" dirty="0"/>
                  <a:t>Let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oMath>
                </a14:m>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oMath>
                </a14:m>
                <a:r>
                  <a:rPr lang="en-US" altLang="ko-KR" sz="2200" dirty="0"/>
                  <a:t>, and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3</m:t>
                        </m:r>
                      </m:sub>
                    </m:sSub>
                  </m:oMath>
                </a14:m>
                <a:r>
                  <a:rPr lang="en-US" altLang="ko-KR" sz="2200" dirty="0"/>
                  <a:t> denote the amounts of these grades sold on a particular day. Suppose the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𝑖</m:t>
                        </m:r>
                      </m:sub>
                    </m:sSub>
                  </m:oMath>
                </a14:m>
                <a:r>
                  <a:rPr lang="en-US" altLang="ko-KR" sz="2200" dirty="0"/>
                  <a:t>’s are independent with </a:t>
                </a:r>
                <a14:m>
                  <m:oMath xmlns:m="http://schemas.openxmlformats.org/officeDocument/2006/math">
                    <m:sSub>
                      <m:sSubPr>
                        <m:ctrlPr>
                          <a:rPr lang="en-US" altLang="ko-KR" sz="2200" i="1">
                            <a:latin typeface="Cambria Math" panose="02040503050406030204" pitchFamily="18" charset="0"/>
                          </a:rPr>
                        </m:ctrlPr>
                      </m:sSubPr>
                      <m:e>
                        <m:r>
                          <a:rPr lang="ko-KR" altLang="en-US" sz="2200" i="1" smtClean="0">
                            <a:latin typeface="Cambria Math" panose="02040503050406030204" pitchFamily="18" charset="0"/>
                          </a:rPr>
                          <m:t>𝜇</m:t>
                        </m:r>
                      </m:e>
                      <m:sub>
                        <m:r>
                          <a:rPr lang="en-US" altLang="ko-KR" sz="2200" b="0" i="1" smtClean="0">
                            <a:latin typeface="Cambria Math" panose="02040503050406030204" pitchFamily="18" charset="0"/>
                          </a:rPr>
                          <m:t>1</m:t>
                        </m:r>
                      </m:sub>
                    </m:sSub>
                    <m:r>
                      <a:rPr lang="en-US" altLang="ko-KR" sz="2200" b="0" i="1" smtClean="0">
                        <a:latin typeface="Cambria Math" panose="02040503050406030204" pitchFamily="18" charset="0"/>
                      </a:rPr>
                      <m:t>=1000</m:t>
                    </m:r>
                  </m:oMath>
                </a14:m>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ko-KR" altLang="en-US" sz="2200" i="1">
                            <a:latin typeface="Cambria Math" panose="02040503050406030204" pitchFamily="18" charset="0"/>
                          </a:rPr>
                          <m:t>𝜇</m:t>
                        </m:r>
                      </m:e>
                      <m:sub>
                        <m:r>
                          <a:rPr lang="en-US" altLang="ko-KR" sz="2200" b="0" i="1" smtClean="0">
                            <a:latin typeface="Cambria Math" panose="02040503050406030204" pitchFamily="18" charset="0"/>
                          </a:rPr>
                          <m:t>2</m:t>
                        </m:r>
                      </m:sub>
                    </m:sSub>
                    <m:r>
                      <a:rPr lang="en-US" altLang="ko-KR" sz="2200" i="1">
                        <a:latin typeface="Cambria Math" panose="02040503050406030204" pitchFamily="18" charset="0"/>
                      </a:rPr>
                      <m:t>=</m:t>
                    </m:r>
                    <m:r>
                      <a:rPr lang="en-US" altLang="ko-KR" sz="2200" b="0" i="1" smtClean="0">
                        <a:latin typeface="Cambria Math" panose="02040503050406030204" pitchFamily="18" charset="0"/>
                      </a:rPr>
                      <m:t>5</m:t>
                    </m:r>
                    <m:r>
                      <a:rPr lang="en-US" altLang="ko-KR" sz="2200" i="1">
                        <a:latin typeface="Cambria Math" panose="02040503050406030204" pitchFamily="18" charset="0"/>
                      </a:rPr>
                      <m:t>00</m:t>
                    </m:r>
                  </m:oMath>
                </a14:m>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ko-KR" altLang="en-US" sz="2200" i="1">
                            <a:latin typeface="Cambria Math" panose="02040503050406030204" pitchFamily="18" charset="0"/>
                          </a:rPr>
                          <m:t>𝜇</m:t>
                        </m:r>
                      </m:e>
                      <m:sub>
                        <m:r>
                          <a:rPr lang="en-US" altLang="ko-KR" sz="2200" b="0" i="1" smtClean="0">
                            <a:latin typeface="Cambria Math" panose="02040503050406030204" pitchFamily="18" charset="0"/>
                          </a:rPr>
                          <m:t>3</m:t>
                        </m:r>
                      </m:sub>
                    </m:sSub>
                    <m:r>
                      <a:rPr lang="en-US" altLang="ko-KR" sz="2200" i="1">
                        <a:latin typeface="Cambria Math" panose="02040503050406030204" pitchFamily="18" charset="0"/>
                      </a:rPr>
                      <m:t>=</m:t>
                    </m:r>
                    <m:r>
                      <a:rPr lang="en-US" altLang="ko-KR" sz="2200" b="0" i="1" smtClean="0">
                        <a:latin typeface="Cambria Math" panose="02040503050406030204" pitchFamily="18" charset="0"/>
                      </a:rPr>
                      <m:t>3</m:t>
                    </m:r>
                    <m:r>
                      <a:rPr lang="en-US" altLang="ko-KR" sz="2200" i="1">
                        <a:latin typeface="Cambria Math" panose="02040503050406030204" pitchFamily="18" charset="0"/>
                      </a:rPr>
                      <m:t>00</m:t>
                    </m:r>
                  </m:oMath>
                </a14:m>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ko-KR" altLang="en-US" sz="2200" i="1" smtClean="0">
                            <a:latin typeface="Cambria Math" panose="02040503050406030204" pitchFamily="18" charset="0"/>
                          </a:rPr>
                          <m:t>𝜎</m:t>
                        </m:r>
                      </m:e>
                      <m:sub>
                        <m:r>
                          <a:rPr lang="en-US" altLang="ko-KR" sz="2200" i="1">
                            <a:latin typeface="Cambria Math" panose="02040503050406030204" pitchFamily="18" charset="0"/>
                          </a:rPr>
                          <m:t>1</m:t>
                        </m:r>
                      </m:sub>
                    </m:sSub>
                    <m:r>
                      <a:rPr lang="en-US" altLang="ko-KR" sz="2200" i="1">
                        <a:latin typeface="Cambria Math" panose="02040503050406030204" pitchFamily="18" charset="0"/>
                      </a:rPr>
                      <m:t>=100</m:t>
                    </m:r>
                  </m:oMath>
                </a14:m>
                <a:r>
                  <a:rPr lang="en-US" altLang="ko-KR" sz="2200" dirty="0"/>
                  <a:t>, </a:t>
                </a:r>
              </a:p>
              <a:p>
                <a:pPr marL="0" indent="0">
                  <a:lnSpc>
                    <a:spcPct val="124000"/>
                  </a:lnSpc>
                  <a:buNone/>
                </a:pPr>
                <a14:m>
                  <m:oMath xmlns:m="http://schemas.openxmlformats.org/officeDocument/2006/math">
                    <m:sSub>
                      <m:sSubPr>
                        <m:ctrlPr>
                          <a:rPr lang="en-US" altLang="ko-KR" sz="2200" i="1">
                            <a:latin typeface="Cambria Math" panose="02040503050406030204" pitchFamily="18" charset="0"/>
                          </a:rPr>
                        </m:ctrlPr>
                      </m:sSubPr>
                      <m:e>
                        <m:r>
                          <a:rPr lang="ko-KR" altLang="en-US" sz="2200" i="1" smtClean="0">
                            <a:latin typeface="Cambria Math" panose="02040503050406030204" pitchFamily="18" charset="0"/>
                          </a:rPr>
                          <m:t>𝜎</m:t>
                        </m:r>
                      </m:e>
                      <m:sub>
                        <m:r>
                          <a:rPr lang="en-US" altLang="ko-KR" sz="2200" i="1">
                            <a:latin typeface="Cambria Math" panose="02040503050406030204" pitchFamily="18" charset="0"/>
                          </a:rPr>
                          <m:t>2</m:t>
                        </m:r>
                      </m:sub>
                    </m:sSub>
                    <m:r>
                      <a:rPr lang="en-US" altLang="ko-KR" sz="2200" i="1">
                        <a:latin typeface="Cambria Math" panose="02040503050406030204" pitchFamily="18" charset="0"/>
                      </a:rPr>
                      <m:t>=</m:t>
                    </m:r>
                    <m:r>
                      <a:rPr lang="en-US" altLang="ko-KR" sz="2200" b="0" i="1" smtClean="0">
                        <a:latin typeface="Cambria Math" panose="02040503050406030204" pitchFamily="18" charset="0"/>
                      </a:rPr>
                      <m:t>8</m:t>
                    </m:r>
                    <m:r>
                      <a:rPr lang="en-US" altLang="ko-KR" sz="2200" i="1">
                        <a:latin typeface="Cambria Math" panose="02040503050406030204" pitchFamily="18" charset="0"/>
                      </a:rPr>
                      <m:t>0</m:t>
                    </m:r>
                  </m:oMath>
                </a14:m>
                <a:r>
                  <a:rPr lang="en-US" altLang="ko-KR" sz="2200" dirty="0"/>
                  <a:t>, and </a:t>
                </a:r>
                <a14:m>
                  <m:oMath xmlns:m="http://schemas.openxmlformats.org/officeDocument/2006/math">
                    <m:sSub>
                      <m:sSubPr>
                        <m:ctrlPr>
                          <a:rPr lang="en-US" altLang="ko-KR" sz="2200" i="1">
                            <a:latin typeface="Cambria Math" panose="02040503050406030204" pitchFamily="18" charset="0"/>
                          </a:rPr>
                        </m:ctrlPr>
                      </m:sSubPr>
                      <m:e>
                        <m:r>
                          <a:rPr lang="ko-KR" altLang="en-US" sz="2200" i="1" smtClean="0">
                            <a:latin typeface="Cambria Math" panose="02040503050406030204" pitchFamily="18" charset="0"/>
                          </a:rPr>
                          <m:t>𝜎</m:t>
                        </m:r>
                      </m:e>
                      <m:sub>
                        <m:r>
                          <a:rPr lang="en-US" altLang="ko-KR" sz="2200" i="1">
                            <a:latin typeface="Cambria Math" panose="02040503050406030204" pitchFamily="18" charset="0"/>
                          </a:rPr>
                          <m:t>3</m:t>
                        </m:r>
                      </m:sub>
                    </m:sSub>
                    <m:r>
                      <a:rPr lang="en-US" altLang="ko-KR" sz="2200" i="1">
                        <a:latin typeface="Cambria Math" panose="02040503050406030204" pitchFamily="18" charset="0"/>
                      </a:rPr>
                      <m:t>=</m:t>
                    </m:r>
                    <m:r>
                      <a:rPr lang="en-US" altLang="ko-KR" sz="2200" b="0" i="1" smtClean="0">
                        <a:latin typeface="Cambria Math" panose="02040503050406030204" pitchFamily="18" charset="0"/>
                      </a:rPr>
                      <m:t>5</m:t>
                    </m:r>
                    <m:r>
                      <a:rPr lang="en-US" altLang="ko-KR" sz="2200" i="1">
                        <a:latin typeface="Cambria Math" panose="02040503050406030204" pitchFamily="18" charset="0"/>
                      </a:rPr>
                      <m:t>0</m:t>
                    </m:r>
                  </m:oMath>
                </a14:m>
                <a:r>
                  <a:rPr lang="en-US" altLang="ko-KR" sz="2200" dirty="0"/>
                  <a:t>.</a:t>
                </a:r>
              </a:p>
              <a:p>
                <a:pPr marL="0" indent="0">
                  <a:lnSpc>
                    <a:spcPct val="124000"/>
                  </a:lnSpc>
                  <a:buNone/>
                </a:pPr>
                <a:r>
                  <a:rPr lang="en-US" altLang="ko-KR" sz="2200" dirty="0"/>
                  <a:t>The revenue from sales is </a:t>
                </a:r>
                <a14:m>
                  <m:oMath xmlns:m="http://schemas.openxmlformats.org/officeDocument/2006/math">
                    <m:r>
                      <a:rPr lang="en-US" altLang="ko-KR" sz="2200" b="0" i="1" smtClean="0">
                        <a:latin typeface="Cambria Math" panose="02040503050406030204" pitchFamily="18" charset="0"/>
                      </a:rPr>
                      <m:t>𝑌</m:t>
                    </m:r>
                    <m:r>
                      <a:rPr lang="en-US" altLang="ko-KR" sz="2200" i="1">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b="0" i="1" smtClean="0">
                            <a:latin typeface="Cambria Math" panose="02040503050406030204" pitchFamily="18" charset="0"/>
                          </a:rPr>
                          <m:t>3.0</m:t>
                        </m:r>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r>
                      <a:rPr lang="en-US" altLang="ko-KR" sz="2200">
                        <a:latin typeface="Cambria Math" panose="02040503050406030204" pitchFamily="18" charset="0"/>
                      </a:rPr>
                      <m:t>+</m:t>
                    </m:r>
                  </m:oMath>
                </a14:m>
                <a:r>
                  <a:rPr lang="en-US" altLang="ko-KR" sz="2200" dirty="0"/>
                  <a:t> 3.2</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r>
                      <a:rPr lang="en-US" altLang="ko-KR" sz="2200" i="1">
                        <a:latin typeface="Cambria Math" panose="02040503050406030204" pitchFamily="18" charset="0"/>
                      </a:rPr>
                      <m:t>+</m:t>
                    </m:r>
                    <m:r>
                      <a:rPr lang="en-US" altLang="ko-KR" sz="2200" b="0" i="1" smtClean="0">
                        <a:latin typeface="Cambria Math" panose="02040503050406030204" pitchFamily="18" charset="0"/>
                      </a:rPr>
                      <m:t>3.4</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3</m:t>
                        </m:r>
                      </m:sub>
                    </m:sSub>
                  </m:oMath>
                </a14:m>
                <a:endParaRPr lang="en-US" altLang="ko-KR" sz="2200" dirty="0"/>
              </a:p>
              <a:p>
                <a:pPr marL="0" indent="0">
                  <a:lnSpc>
                    <a:spcPct val="124000"/>
                  </a:lnSpc>
                  <a:buNone/>
                </a:pPr>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𝐸</m:t>
                    </m:r>
                    <m:d>
                      <m:dPr>
                        <m:begChr m:val="["/>
                        <m:endChr m:val="]"/>
                        <m:ctrlPr>
                          <a:rPr lang="en-US" altLang="ko-KR" sz="2200" i="1">
                            <a:latin typeface="Cambria Math" panose="02040503050406030204" pitchFamily="18" charset="0"/>
                            <a:ea typeface="Cambria Math" panose="02040503050406030204" pitchFamily="18" charset="0"/>
                          </a:rPr>
                        </m:ctrlPr>
                      </m:dPr>
                      <m:e>
                        <m:r>
                          <a:rPr lang="en-US" altLang="ko-KR" sz="2200" b="0" i="1" smtClean="0">
                            <a:latin typeface="Cambria Math" panose="02040503050406030204" pitchFamily="18" charset="0"/>
                          </a:rPr>
                          <m:t>𝑌</m:t>
                        </m:r>
                      </m:e>
                    </m:d>
                    <m:r>
                      <a:rPr lang="en-US" altLang="ko-KR" sz="2200" i="1">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3.0</m:t>
                    </m:r>
                    <m:sSub>
                      <m:sSubPr>
                        <m:ctrlPr>
                          <a:rPr lang="en-US" altLang="ko-KR" sz="2200" b="0" i="1" smtClean="0">
                            <a:latin typeface="Cambria Math" panose="02040503050406030204" pitchFamily="18" charset="0"/>
                            <a:ea typeface="Cambria Math" panose="02040503050406030204" pitchFamily="18" charset="0"/>
                          </a:rPr>
                        </m:ctrlPr>
                      </m:sSubPr>
                      <m:e>
                        <m:r>
                          <a:rPr lang="ko-KR" altLang="en-US" sz="2200" b="0" i="1" smtClean="0">
                            <a:latin typeface="Cambria Math" panose="02040503050406030204" pitchFamily="18" charset="0"/>
                            <a:ea typeface="Cambria Math" panose="02040503050406030204" pitchFamily="18" charset="0"/>
                          </a:rPr>
                          <m:t>𝜇</m:t>
                        </m:r>
                      </m:e>
                      <m:sub>
                        <m:r>
                          <a:rPr lang="en-US" altLang="ko-KR" sz="2200" b="0" i="1" smtClean="0">
                            <a:latin typeface="Cambria Math" panose="02040503050406030204" pitchFamily="18" charset="0"/>
                            <a:ea typeface="Cambria Math" panose="02040503050406030204" pitchFamily="18" charset="0"/>
                          </a:rPr>
                          <m:t>1</m:t>
                        </m:r>
                      </m:sub>
                    </m:sSub>
                    <m:r>
                      <a:rPr lang="en-US" altLang="ko-KR" sz="2200" b="0" i="1" smtClean="0">
                        <a:latin typeface="Cambria Math" panose="02040503050406030204" pitchFamily="18" charset="0"/>
                        <a:ea typeface="Cambria Math" panose="02040503050406030204" pitchFamily="18" charset="0"/>
                      </a:rPr>
                      <m:t>+</m:t>
                    </m:r>
                  </m:oMath>
                </a14:m>
                <a:r>
                  <a:rPr lang="en-US" altLang="ko-KR" sz="2200" dirty="0"/>
                  <a:t> </a:t>
                </a:r>
                <a14:m>
                  <m:oMath xmlns:m="http://schemas.openxmlformats.org/officeDocument/2006/math">
                    <m:r>
                      <a:rPr lang="en-US" altLang="ko-KR" sz="2200" i="1">
                        <a:latin typeface="Cambria Math" panose="02040503050406030204" pitchFamily="18" charset="0"/>
                        <a:ea typeface="Cambria Math" panose="02040503050406030204" pitchFamily="18" charset="0"/>
                      </a:rPr>
                      <m:t>3.</m:t>
                    </m:r>
                    <m:r>
                      <a:rPr lang="en-US" altLang="ko-KR" sz="2200" b="0" i="1" smtClean="0">
                        <a:latin typeface="Cambria Math" panose="02040503050406030204" pitchFamily="18" charset="0"/>
                        <a:ea typeface="Cambria Math" panose="02040503050406030204" pitchFamily="18" charset="0"/>
                      </a:rPr>
                      <m:t>2</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ea typeface="Cambria Math" panose="02040503050406030204" pitchFamily="18" charset="0"/>
                          </a:rPr>
                          <m:t>𝜇</m:t>
                        </m:r>
                      </m:e>
                      <m:sub>
                        <m:r>
                          <a:rPr lang="en-US" altLang="ko-KR" sz="2200" b="0" i="1" smtClean="0">
                            <a:latin typeface="Cambria Math" panose="02040503050406030204" pitchFamily="18" charset="0"/>
                            <a:ea typeface="Cambria Math" panose="02040503050406030204" pitchFamily="18" charset="0"/>
                          </a:rPr>
                          <m:t>2</m:t>
                        </m:r>
                      </m:sub>
                    </m:sSub>
                    <m:r>
                      <a:rPr lang="en-US" altLang="ko-KR" sz="2200" i="1">
                        <a:latin typeface="Cambria Math" panose="02040503050406030204" pitchFamily="18" charset="0"/>
                        <a:ea typeface="Cambria Math" panose="02040503050406030204" pitchFamily="18" charset="0"/>
                      </a:rPr>
                      <m:t>+</m:t>
                    </m:r>
                  </m:oMath>
                </a14:m>
                <a:r>
                  <a:rPr lang="en-US" altLang="ko-KR" sz="2200" dirty="0"/>
                  <a:t> </a:t>
                </a:r>
                <a14:m>
                  <m:oMath xmlns:m="http://schemas.openxmlformats.org/officeDocument/2006/math">
                    <m:r>
                      <a:rPr lang="en-US" altLang="ko-KR" sz="2200" i="1">
                        <a:latin typeface="Cambria Math" panose="02040503050406030204" pitchFamily="18" charset="0"/>
                        <a:ea typeface="Cambria Math" panose="02040503050406030204" pitchFamily="18" charset="0"/>
                      </a:rPr>
                      <m:t>3.</m:t>
                    </m:r>
                    <m:r>
                      <a:rPr lang="en-US" altLang="ko-KR" sz="2200" b="0" i="1" smtClean="0">
                        <a:latin typeface="Cambria Math" panose="02040503050406030204" pitchFamily="18" charset="0"/>
                        <a:ea typeface="Cambria Math" panose="02040503050406030204" pitchFamily="18" charset="0"/>
                      </a:rPr>
                      <m:t>4</m:t>
                    </m:r>
                    <m:sSub>
                      <m:sSubPr>
                        <m:ctrlPr>
                          <a:rPr lang="en-US" altLang="ko-KR" sz="2200" i="1">
                            <a:latin typeface="Cambria Math" panose="02040503050406030204" pitchFamily="18" charset="0"/>
                            <a:ea typeface="Cambria Math" panose="02040503050406030204" pitchFamily="18" charset="0"/>
                          </a:rPr>
                        </m:ctrlPr>
                      </m:sSubPr>
                      <m:e>
                        <m:r>
                          <a:rPr lang="ko-KR" altLang="en-US" sz="2200" i="1">
                            <a:latin typeface="Cambria Math" panose="02040503050406030204" pitchFamily="18" charset="0"/>
                            <a:ea typeface="Cambria Math" panose="02040503050406030204" pitchFamily="18" charset="0"/>
                          </a:rPr>
                          <m:t>𝜇</m:t>
                        </m:r>
                      </m:e>
                      <m:sub>
                        <m:r>
                          <a:rPr lang="en-US" altLang="ko-KR" sz="2200" b="0" i="1" smtClean="0">
                            <a:latin typeface="Cambria Math" panose="02040503050406030204" pitchFamily="18" charset="0"/>
                            <a:ea typeface="Cambria Math" panose="02040503050406030204" pitchFamily="18" charset="0"/>
                          </a:rPr>
                          <m:t>3</m:t>
                        </m:r>
                      </m:sub>
                    </m:sSub>
                    <m:r>
                      <a:rPr lang="en-US" altLang="ko-KR" sz="2200" b="0" i="1" smtClean="0">
                        <a:latin typeface="Cambria Math" panose="02040503050406030204" pitchFamily="18" charset="0"/>
                        <a:ea typeface="Cambria Math" panose="02040503050406030204" pitchFamily="18" charset="0"/>
                      </a:rPr>
                      <m:t>=$5620</m:t>
                    </m:r>
                  </m:oMath>
                </a14:m>
                <a:endParaRPr lang="en-US" altLang="ko-KR" sz="2200" b="0" dirty="0">
                  <a:ea typeface="Cambria Math" panose="02040503050406030204" pitchFamily="18" charset="0"/>
                </a:endParaRPr>
              </a:p>
              <a:p>
                <a:pPr marL="0" indent="0">
                  <a:lnSpc>
                    <a:spcPct val="124000"/>
                  </a:lnSpc>
                  <a:buNone/>
                </a:pPr>
                <a:r>
                  <a:rPr lang="en-US" altLang="ko-KR" sz="2200" b="0" dirty="0">
                    <a:ea typeface="Cambria Math" panose="02040503050406030204" pitchFamily="18" charset="0"/>
                  </a:rPr>
                  <a:t>	</a:t>
                </a:r>
                <a14:m>
                  <m:oMath xmlns:m="http://schemas.openxmlformats.org/officeDocument/2006/math">
                    <m:r>
                      <a:rPr lang="en-US" altLang="ko-KR" sz="2200" b="0" i="1" smtClean="0">
                        <a:latin typeface="Cambria Math" panose="02040503050406030204" pitchFamily="18" charset="0"/>
                        <a:ea typeface="Cambria Math" panose="02040503050406030204" pitchFamily="18" charset="0"/>
                      </a:rPr>
                      <m:t>𝑉</m:t>
                    </m:r>
                    <m:d>
                      <m:dPr>
                        <m:begChr m:val="["/>
                        <m:endChr m:val="]"/>
                        <m:ctrlPr>
                          <a:rPr lang="en-US" altLang="ko-KR" sz="2200" i="1">
                            <a:latin typeface="Cambria Math" panose="02040503050406030204" pitchFamily="18" charset="0"/>
                            <a:ea typeface="Cambria Math" panose="02040503050406030204" pitchFamily="18" charset="0"/>
                          </a:rPr>
                        </m:ctrlPr>
                      </m:dPr>
                      <m:e>
                        <m:r>
                          <a:rPr lang="en-US" altLang="ko-KR" sz="2200" i="1">
                            <a:latin typeface="Cambria Math" panose="02040503050406030204" pitchFamily="18" charset="0"/>
                          </a:rPr>
                          <m:t>𝑌</m:t>
                        </m:r>
                      </m:e>
                    </m:d>
                    <m:r>
                      <a:rPr lang="en-US" altLang="ko-KR" sz="2200" i="1">
                        <a:latin typeface="Cambria Math" panose="02040503050406030204" pitchFamily="18" charset="0"/>
                        <a:ea typeface="Cambria Math" panose="02040503050406030204" pitchFamily="18" charset="0"/>
                      </a:rPr>
                      <m:t>=</m:t>
                    </m:r>
                    <m:sSup>
                      <m:sSupPr>
                        <m:ctrlPr>
                          <a:rPr lang="en-US" altLang="ko-KR" sz="2200" i="1" smtClean="0">
                            <a:latin typeface="Cambria Math" panose="02040503050406030204" pitchFamily="18" charset="0"/>
                            <a:ea typeface="Cambria Math" panose="02040503050406030204" pitchFamily="18" charset="0"/>
                          </a:rPr>
                        </m:ctrlPr>
                      </m:sSupPr>
                      <m:e>
                        <m:r>
                          <a:rPr lang="en-US" altLang="ko-KR" sz="2200" b="0" i="1" smtClean="0">
                            <a:latin typeface="Cambria Math" panose="02040503050406030204" pitchFamily="18" charset="0"/>
                            <a:ea typeface="Cambria Math" panose="02040503050406030204" pitchFamily="18" charset="0"/>
                          </a:rPr>
                          <m:t>(3.0)</m:t>
                        </m:r>
                      </m:e>
                      <m:sup>
                        <m:r>
                          <a:rPr lang="en-US" altLang="ko-KR" sz="2200" b="0" i="1" smtClean="0">
                            <a:latin typeface="Cambria Math" panose="02040503050406030204" pitchFamily="18" charset="0"/>
                            <a:ea typeface="Cambria Math" panose="02040503050406030204" pitchFamily="18" charset="0"/>
                          </a:rPr>
                          <m:t>2</m:t>
                        </m:r>
                      </m:sup>
                    </m:sSup>
                    <m:sSubSup>
                      <m:sSubSupPr>
                        <m:ctrlPr>
                          <a:rPr lang="en-US" altLang="ko-KR" sz="2200" i="1" smtClean="0">
                            <a:latin typeface="Cambria Math" panose="02040503050406030204" pitchFamily="18" charset="0"/>
                            <a:ea typeface="Cambria Math" panose="02040503050406030204" pitchFamily="18" charset="0"/>
                          </a:rPr>
                        </m:ctrlPr>
                      </m:sSubSupPr>
                      <m:e>
                        <m:r>
                          <a:rPr lang="ko-KR" altLang="en-US" sz="2200" i="1" smtClean="0">
                            <a:latin typeface="Cambria Math" panose="02040503050406030204" pitchFamily="18" charset="0"/>
                            <a:ea typeface="Cambria Math" panose="02040503050406030204" pitchFamily="18" charset="0"/>
                          </a:rPr>
                          <m:t>𝜎</m:t>
                        </m:r>
                      </m:e>
                      <m:sub>
                        <m:r>
                          <a:rPr lang="en-US" altLang="ko-KR" sz="2200" b="0" i="1" smtClean="0">
                            <a:latin typeface="Cambria Math" panose="02040503050406030204" pitchFamily="18" charset="0"/>
                            <a:ea typeface="Cambria Math" panose="02040503050406030204" pitchFamily="18" charset="0"/>
                          </a:rPr>
                          <m:t>1</m:t>
                        </m:r>
                      </m:sub>
                      <m:sup>
                        <m:r>
                          <a:rPr lang="en-US" altLang="ko-KR" sz="2200" b="0" i="1" smtClean="0">
                            <a:latin typeface="Cambria Math" panose="02040503050406030204" pitchFamily="18" charset="0"/>
                            <a:ea typeface="Cambria Math" panose="02040503050406030204" pitchFamily="18" charset="0"/>
                          </a:rPr>
                          <m:t>2</m:t>
                        </m:r>
                      </m:sup>
                    </m:sSubSup>
                    <m:r>
                      <a:rPr lang="en-US" altLang="ko-KR" sz="2200" i="1">
                        <a:latin typeface="Cambria Math" panose="02040503050406030204" pitchFamily="18" charset="0"/>
                        <a:ea typeface="Cambria Math" panose="02040503050406030204" pitchFamily="18" charset="0"/>
                      </a:rPr>
                      <m:t>+</m:t>
                    </m:r>
                    <m:sSup>
                      <m:sSupPr>
                        <m:ctrlPr>
                          <a:rPr lang="en-US" altLang="ko-KR" sz="2200" i="1">
                            <a:latin typeface="Cambria Math" panose="02040503050406030204" pitchFamily="18" charset="0"/>
                            <a:ea typeface="Cambria Math" panose="02040503050406030204" pitchFamily="18" charset="0"/>
                          </a:rPr>
                        </m:ctrlPr>
                      </m:sSupPr>
                      <m:e>
                        <m:r>
                          <a:rPr lang="en-US" altLang="ko-KR" sz="2200" i="1">
                            <a:latin typeface="Cambria Math" panose="02040503050406030204" pitchFamily="18" charset="0"/>
                            <a:ea typeface="Cambria Math" panose="02040503050406030204" pitchFamily="18" charset="0"/>
                          </a:rPr>
                          <m:t>(3.</m:t>
                        </m:r>
                        <m:r>
                          <a:rPr lang="en-US" altLang="ko-KR" sz="2200" b="0" i="1" smtClean="0">
                            <a:latin typeface="Cambria Math" panose="02040503050406030204" pitchFamily="18" charset="0"/>
                            <a:ea typeface="Cambria Math" panose="02040503050406030204" pitchFamily="18" charset="0"/>
                          </a:rPr>
                          <m:t>2</m:t>
                        </m:r>
                        <m:r>
                          <a:rPr lang="en-US" altLang="ko-KR" sz="2200" i="1">
                            <a:latin typeface="Cambria Math" panose="02040503050406030204" pitchFamily="18" charset="0"/>
                            <a:ea typeface="Cambria Math" panose="02040503050406030204" pitchFamily="18" charset="0"/>
                          </a:rPr>
                          <m:t>)</m:t>
                        </m:r>
                      </m:e>
                      <m:sup>
                        <m:r>
                          <a:rPr lang="en-US" altLang="ko-KR" sz="2200" i="1">
                            <a:latin typeface="Cambria Math" panose="02040503050406030204" pitchFamily="18" charset="0"/>
                            <a:ea typeface="Cambria Math" panose="02040503050406030204" pitchFamily="18" charset="0"/>
                          </a:rPr>
                          <m:t>2</m:t>
                        </m:r>
                      </m:sup>
                    </m:sSup>
                    <m:sSubSup>
                      <m:sSubSupPr>
                        <m:ctrlPr>
                          <a:rPr lang="en-US" altLang="ko-KR" sz="2200" i="1">
                            <a:latin typeface="Cambria Math" panose="02040503050406030204" pitchFamily="18" charset="0"/>
                            <a:ea typeface="Cambria Math" panose="02040503050406030204" pitchFamily="18" charset="0"/>
                          </a:rPr>
                        </m:ctrlPr>
                      </m:sSubSupPr>
                      <m:e>
                        <m:r>
                          <a:rPr lang="ko-KR" altLang="en-US" sz="2200" i="1">
                            <a:latin typeface="Cambria Math" panose="02040503050406030204" pitchFamily="18" charset="0"/>
                            <a:ea typeface="Cambria Math" panose="02040503050406030204" pitchFamily="18" charset="0"/>
                          </a:rPr>
                          <m:t>𝜎</m:t>
                        </m:r>
                      </m:e>
                      <m:sub>
                        <m:r>
                          <a:rPr lang="en-US" altLang="ko-KR" sz="2200" b="0" i="1" smtClean="0">
                            <a:latin typeface="Cambria Math" panose="02040503050406030204" pitchFamily="18" charset="0"/>
                            <a:ea typeface="Cambria Math" panose="02040503050406030204" pitchFamily="18" charset="0"/>
                          </a:rPr>
                          <m:t>2</m:t>
                        </m:r>
                      </m:sub>
                      <m:sup>
                        <m:r>
                          <a:rPr lang="en-US" altLang="ko-KR" sz="2200" i="1">
                            <a:latin typeface="Cambria Math" panose="02040503050406030204" pitchFamily="18" charset="0"/>
                            <a:ea typeface="Cambria Math" panose="02040503050406030204" pitchFamily="18" charset="0"/>
                          </a:rPr>
                          <m:t>2</m:t>
                        </m:r>
                      </m:sup>
                    </m:sSubSup>
                    <m:r>
                      <a:rPr lang="en-US" altLang="ko-KR" sz="2200" i="1">
                        <a:latin typeface="Cambria Math" panose="02040503050406030204" pitchFamily="18" charset="0"/>
                        <a:ea typeface="Cambria Math" panose="02040503050406030204" pitchFamily="18" charset="0"/>
                      </a:rPr>
                      <m:t>+</m:t>
                    </m:r>
                    <m:sSup>
                      <m:sSupPr>
                        <m:ctrlPr>
                          <a:rPr lang="en-US" altLang="ko-KR" sz="2200" i="1">
                            <a:latin typeface="Cambria Math" panose="02040503050406030204" pitchFamily="18" charset="0"/>
                            <a:ea typeface="Cambria Math" panose="02040503050406030204" pitchFamily="18" charset="0"/>
                          </a:rPr>
                        </m:ctrlPr>
                      </m:sSupPr>
                      <m:e>
                        <m:r>
                          <a:rPr lang="en-US" altLang="ko-KR" sz="2200" i="1">
                            <a:latin typeface="Cambria Math" panose="02040503050406030204" pitchFamily="18" charset="0"/>
                            <a:ea typeface="Cambria Math" panose="02040503050406030204" pitchFamily="18" charset="0"/>
                          </a:rPr>
                          <m:t>(3.</m:t>
                        </m:r>
                        <m:r>
                          <a:rPr lang="en-US" altLang="ko-KR" sz="2200" b="0" i="1" smtClean="0">
                            <a:latin typeface="Cambria Math" panose="02040503050406030204" pitchFamily="18" charset="0"/>
                            <a:ea typeface="Cambria Math" panose="02040503050406030204" pitchFamily="18" charset="0"/>
                          </a:rPr>
                          <m:t>4</m:t>
                        </m:r>
                        <m:r>
                          <a:rPr lang="en-US" altLang="ko-KR" sz="2200" i="1">
                            <a:latin typeface="Cambria Math" panose="02040503050406030204" pitchFamily="18" charset="0"/>
                            <a:ea typeface="Cambria Math" panose="02040503050406030204" pitchFamily="18" charset="0"/>
                          </a:rPr>
                          <m:t>)</m:t>
                        </m:r>
                      </m:e>
                      <m:sup>
                        <m:r>
                          <a:rPr lang="en-US" altLang="ko-KR" sz="2200" i="1">
                            <a:latin typeface="Cambria Math" panose="02040503050406030204" pitchFamily="18" charset="0"/>
                            <a:ea typeface="Cambria Math" panose="02040503050406030204" pitchFamily="18" charset="0"/>
                          </a:rPr>
                          <m:t>2</m:t>
                        </m:r>
                      </m:sup>
                    </m:sSup>
                    <m:sSubSup>
                      <m:sSubSupPr>
                        <m:ctrlPr>
                          <a:rPr lang="en-US" altLang="ko-KR" sz="2200" i="1">
                            <a:latin typeface="Cambria Math" panose="02040503050406030204" pitchFamily="18" charset="0"/>
                            <a:ea typeface="Cambria Math" panose="02040503050406030204" pitchFamily="18" charset="0"/>
                          </a:rPr>
                        </m:ctrlPr>
                      </m:sSubSupPr>
                      <m:e>
                        <m:r>
                          <a:rPr lang="ko-KR" altLang="en-US" sz="2200" i="1">
                            <a:latin typeface="Cambria Math" panose="02040503050406030204" pitchFamily="18" charset="0"/>
                            <a:ea typeface="Cambria Math" panose="02040503050406030204" pitchFamily="18" charset="0"/>
                          </a:rPr>
                          <m:t>𝜎</m:t>
                        </m:r>
                      </m:e>
                      <m:sub>
                        <m:r>
                          <a:rPr lang="en-US" altLang="ko-KR" sz="2200" b="0" i="1" smtClean="0">
                            <a:latin typeface="Cambria Math" panose="02040503050406030204" pitchFamily="18" charset="0"/>
                            <a:ea typeface="Cambria Math" panose="02040503050406030204" pitchFamily="18" charset="0"/>
                          </a:rPr>
                          <m:t>3</m:t>
                        </m:r>
                      </m:sub>
                      <m:sup>
                        <m:r>
                          <a:rPr lang="en-US" altLang="ko-KR" sz="2200" i="1">
                            <a:latin typeface="Cambria Math" panose="02040503050406030204" pitchFamily="18" charset="0"/>
                            <a:ea typeface="Cambria Math" panose="02040503050406030204" pitchFamily="18" charset="0"/>
                          </a:rPr>
                          <m:t>2</m:t>
                        </m:r>
                      </m:sup>
                    </m:sSubSup>
                    <m:r>
                      <a:rPr lang="en-US" altLang="ko-KR" sz="2200" i="1">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184436</m:t>
                    </m:r>
                  </m:oMath>
                </a14:m>
                <a:endParaRPr lang="en-US" altLang="ko-KR" sz="2200" dirty="0"/>
              </a:p>
              <a:p>
                <a:pPr marL="0" indent="0">
                  <a:lnSpc>
                    <a:spcPct val="124000"/>
                  </a:lnSpc>
                  <a:buNone/>
                </a:pPr>
                <a:r>
                  <a:rPr lang="en-US" altLang="ko-KR" sz="2200" dirty="0">
                    <a:ea typeface="Cambria Math" panose="02040503050406030204" pitchFamily="18" charset="0"/>
                  </a:rPr>
                  <a:t>	</a:t>
                </a:r>
                <a14:m>
                  <m:oMath xmlns:m="http://schemas.openxmlformats.org/officeDocument/2006/math">
                    <m:sSub>
                      <m:sSubPr>
                        <m:ctrlPr>
                          <a:rPr lang="en-US" altLang="ko-KR" sz="2200" i="1">
                            <a:latin typeface="Cambria Math" panose="02040503050406030204" pitchFamily="18" charset="0"/>
                            <a:ea typeface="Cambria Math" panose="02040503050406030204" pitchFamily="18" charset="0"/>
                          </a:rPr>
                        </m:ctrlPr>
                      </m:sSubPr>
                      <m:e>
                        <m:r>
                          <a:rPr lang="ko-KR" altLang="el-GR" sz="2200" i="1">
                            <a:latin typeface="Cambria Math" panose="02040503050406030204" pitchFamily="18" charset="0"/>
                            <a:ea typeface="Cambria Math" panose="02040503050406030204" pitchFamily="18" charset="0"/>
                          </a:rPr>
                          <m:t>𝜎</m:t>
                        </m:r>
                      </m:e>
                      <m:sub>
                        <m:r>
                          <a:rPr lang="en-US" altLang="ko-KR" sz="2200" b="0" i="1" smtClean="0">
                            <a:latin typeface="Cambria Math" panose="02040503050406030204" pitchFamily="18" charset="0"/>
                          </a:rPr>
                          <m:t>𝑌</m:t>
                        </m:r>
                      </m:sub>
                    </m:sSub>
                    <m:r>
                      <a:rPr lang="en-US" altLang="ko-KR" sz="2200" i="1">
                        <a:latin typeface="Cambria Math" panose="02040503050406030204" pitchFamily="18" charset="0"/>
                        <a:ea typeface="Cambria Math" panose="02040503050406030204" pitchFamily="18" charset="0"/>
                      </a:rPr>
                      <m:t>=</m:t>
                    </m:r>
                    <m:rad>
                      <m:radPr>
                        <m:degHide m:val="on"/>
                        <m:ctrlPr>
                          <a:rPr lang="en-US" altLang="ko-KR" sz="2200" i="1">
                            <a:latin typeface="Cambria Math" panose="02040503050406030204" pitchFamily="18" charset="0"/>
                            <a:ea typeface="Cambria Math" panose="02040503050406030204" pitchFamily="18" charset="0"/>
                          </a:rPr>
                        </m:ctrlPr>
                      </m:radPr>
                      <m:deg/>
                      <m:e>
                        <m:r>
                          <a:rPr lang="en-US" altLang="ko-KR" sz="2200" b="0" i="1" smtClean="0">
                            <a:latin typeface="Cambria Math" panose="02040503050406030204" pitchFamily="18" charset="0"/>
                            <a:ea typeface="Cambria Math" panose="02040503050406030204" pitchFamily="18" charset="0"/>
                          </a:rPr>
                          <m:t>184436</m:t>
                        </m:r>
                      </m:e>
                    </m:rad>
                    <m:r>
                      <a:rPr lang="en-US" altLang="ko-KR" sz="2200" b="0" i="1" smtClean="0">
                        <a:latin typeface="Cambria Math" panose="02040503050406030204" pitchFamily="18" charset="0"/>
                        <a:ea typeface="Cambria Math" panose="02040503050406030204" pitchFamily="18" charset="0"/>
                      </a:rPr>
                      <m:t>=$429.46</m:t>
                    </m:r>
                  </m:oMath>
                </a14:m>
                <a:endParaRPr lang="en-US" altLang="ko-KR" sz="22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1019578" y="1487272"/>
                <a:ext cx="10515600" cy="5009882"/>
              </a:xfrm>
              <a:blipFill>
                <a:blip r:embed="rId2"/>
                <a:stretch>
                  <a:fillRect l="-754"/>
                </a:stretch>
              </a:blipFill>
            </p:spPr>
            <p:txBody>
              <a:bodyPr/>
              <a:lstStyle/>
              <a:p>
                <a:r>
                  <a:rPr lang="ko-KR" altLang="en-US">
                    <a:noFill/>
                  </a:rPr>
                  <a:t> </a:t>
                </a:r>
              </a:p>
            </p:txBody>
          </p:sp>
        </mc:Fallback>
      </mc:AlternateContent>
      <p:sp>
        <p:nvSpPr>
          <p:cNvPr id="2" name="제목 1"/>
          <p:cNvSpPr>
            <a:spLocks noGrp="1"/>
          </p:cNvSpPr>
          <p:nvPr>
            <p:ph type="title"/>
          </p:nvPr>
        </p:nvSpPr>
        <p:spPr>
          <a:xfrm>
            <a:off x="915473" y="416640"/>
            <a:ext cx="10515600" cy="665185"/>
          </a:xfrm>
        </p:spPr>
        <p:txBody>
          <a:bodyPr>
            <a:normAutofit/>
          </a:bodyPr>
          <a:lstStyle/>
          <a:p>
            <a:pPr algn="l"/>
            <a:r>
              <a:rPr lang="en-US" altLang="ko-KR" sz="2800" dirty="0"/>
              <a:t>Properties of sample mean and sample sum : Example 5.29 </a:t>
            </a:r>
            <a:endParaRPr lang="ko-KR" altLang="en-US" sz="2800" dirty="0"/>
          </a:p>
        </p:txBody>
      </p:sp>
    </p:spTree>
    <p:extLst>
      <p:ext uri="{BB962C8B-B14F-4D97-AF65-F5344CB8AC3E}">
        <p14:creationId xmlns:p14="http://schemas.microsoft.com/office/powerpoint/2010/main" val="1467429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5A0429-622B-4F5F-9218-621CA1347588}"/>
              </a:ext>
            </a:extLst>
          </p:cNvPr>
          <p:cNvSpPr>
            <a:spLocks noGrp="1"/>
          </p:cNvSpPr>
          <p:nvPr>
            <p:ph type="title"/>
          </p:nvPr>
        </p:nvSpPr>
        <p:spPr/>
        <p:txBody>
          <a:bodyPr>
            <a:normAutofit/>
          </a:bodyPr>
          <a:lstStyle/>
          <a:p>
            <a:pPr algn="l"/>
            <a:r>
              <a:rPr lang="en-US" altLang="ko-KR" sz="2400" dirty="0"/>
              <a:t>Variance</a:t>
            </a:r>
            <a:r>
              <a:rPr lang="ko-KR" altLang="en-US" sz="2400" dirty="0"/>
              <a:t> </a:t>
            </a:r>
            <a:r>
              <a:rPr lang="en-US" altLang="ko-KR" sz="2400" dirty="0"/>
              <a:t>of Linear Combinations</a:t>
            </a:r>
            <a:br>
              <a:rPr lang="en-US" altLang="ko-KR" dirty="0"/>
            </a:br>
            <a:r>
              <a:rPr lang="en-US" altLang="ko-KR" sz="2400" dirty="0"/>
              <a:t>- </a:t>
            </a:r>
            <a:r>
              <a:rPr lang="en-US" altLang="ko-KR" sz="2200" dirty="0"/>
              <a:t>https://online.stat.psu.edu/stat414/lesson/24/24.3</a:t>
            </a:r>
            <a:endParaRPr lang="ko-KR" altLang="en-US" sz="2200" dirty="0"/>
          </a:p>
        </p:txBody>
      </p:sp>
      <p:pic>
        <p:nvPicPr>
          <p:cNvPr id="4" name="그림 3">
            <a:extLst>
              <a:ext uri="{FF2B5EF4-FFF2-40B4-BE49-F238E27FC236}">
                <a16:creationId xmlns:a16="http://schemas.microsoft.com/office/drawing/2014/main" id="{DB567F30-4D52-474C-9DEC-DFC50CB00A49}"/>
              </a:ext>
            </a:extLst>
          </p:cNvPr>
          <p:cNvPicPr>
            <a:picLocks noChangeAspect="1"/>
          </p:cNvPicPr>
          <p:nvPr/>
        </p:nvPicPr>
        <p:blipFill>
          <a:blip r:embed="rId2"/>
          <a:stretch>
            <a:fillRect/>
          </a:stretch>
        </p:blipFill>
        <p:spPr>
          <a:xfrm>
            <a:off x="609599" y="1438274"/>
            <a:ext cx="9525931" cy="4928019"/>
          </a:xfrm>
          <a:prstGeom prst="rect">
            <a:avLst/>
          </a:prstGeom>
        </p:spPr>
      </p:pic>
    </p:spTree>
    <p:extLst>
      <p:ext uri="{BB962C8B-B14F-4D97-AF65-F5344CB8AC3E}">
        <p14:creationId xmlns:p14="http://schemas.microsoft.com/office/powerpoint/2010/main" val="36515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5A0429-622B-4F5F-9218-621CA1347588}"/>
              </a:ext>
            </a:extLst>
          </p:cNvPr>
          <p:cNvSpPr>
            <a:spLocks noGrp="1"/>
          </p:cNvSpPr>
          <p:nvPr>
            <p:ph type="title"/>
          </p:nvPr>
        </p:nvSpPr>
        <p:spPr/>
        <p:txBody>
          <a:bodyPr>
            <a:normAutofit/>
          </a:bodyPr>
          <a:lstStyle/>
          <a:p>
            <a:pPr algn="l"/>
            <a:r>
              <a:rPr lang="en-US" altLang="ko-KR" sz="2400" dirty="0"/>
              <a:t>Variance</a:t>
            </a:r>
            <a:r>
              <a:rPr lang="ko-KR" altLang="en-US" sz="2400" dirty="0"/>
              <a:t> </a:t>
            </a:r>
            <a:r>
              <a:rPr lang="en-US" altLang="ko-KR" sz="2400" dirty="0"/>
              <a:t>of Linear Combinations</a:t>
            </a:r>
            <a:br>
              <a:rPr lang="en-US" altLang="ko-KR" dirty="0"/>
            </a:br>
            <a:r>
              <a:rPr lang="en-US" altLang="ko-KR" sz="2400" dirty="0"/>
              <a:t>- </a:t>
            </a:r>
            <a:r>
              <a:rPr lang="en-US" altLang="ko-KR" sz="2200" dirty="0"/>
              <a:t>https://online.stat.psu.edu/stat414/lesson/24/24.3</a:t>
            </a:r>
            <a:endParaRPr lang="ko-KR" altLang="en-US" sz="2200" dirty="0"/>
          </a:p>
        </p:txBody>
      </p:sp>
      <p:pic>
        <p:nvPicPr>
          <p:cNvPr id="5" name="그림 4">
            <a:extLst>
              <a:ext uri="{FF2B5EF4-FFF2-40B4-BE49-F238E27FC236}">
                <a16:creationId xmlns:a16="http://schemas.microsoft.com/office/drawing/2014/main" id="{6B2CD93E-E4E0-4CFA-ABE5-0929BCF3EDFA}"/>
              </a:ext>
            </a:extLst>
          </p:cNvPr>
          <p:cNvPicPr>
            <a:picLocks noChangeAspect="1"/>
          </p:cNvPicPr>
          <p:nvPr/>
        </p:nvPicPr>
        <p:blipFill>
          <a:blip r:embed="rId2"/>
          <a:stretch>
            <a:fillRect/>
          </a:stretch>
        </p:blipFill>
        <p:spPr>
          <a:xfrm>
            <a:off x="609599" y="1417638"/>
            <a:ext cx="11108097" cy="4569094"/>
          </a:xfrm>
          <a:prstGeom prst="rect">
            <a:avLst/>
          </a:prstGeom>
        </p:spPr>
      </p:pic>
    </p:spTree>
    <p:extLst>
      <p:ext uri="{BB962C8B-B14F-4D97-AF65-F5344CB8AC3E}">
        <p14:creationId xmlns:p14="http://schemas.microsoft.com/office/powerpoint/2010/main" val="422158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5A0429-622B-4F5F-9218-621CA1347588}"/>
              </a:ext>
            </a:extLst>
          </p:cNvPr>
          <p:cNvSpPr>
            <a:spLocks noGrp="1"/>
          </p:cNvSpPr>
          <p:nvPr>
            <p:ph type="title"/>
          </p:nvPr>
        </p:nvSpPr>
        <p:spPr/>
        <p:txBody>
          <a:bodyPr>
            <a:normAutofit/>
          </a:bodyPr>
          <a:lstStyle/>
          <a:p>
            <a:pPr algn="l"/>
            <a:r>
              <a:rPr lang="en-US" altLang="ko-KR" sz="2400" dirty="0"/>
              <a:t>Variance</a:t>
            </a:r>
            <a:r>
              <a:rPr lang="ko-KR" altLang="en-US" sz="2400" dirty="0"/>
              <a:t> </a:t>
            </a:r>
            <a:r>
              <a:rPr lang="en-US" altLang="ko-KR" sz="2400" dirty="0"/>
              <a:t>of Linear Combinations</a:t>
            </a:r>
            <a:br>
              <a:rPr lang="en-US" altLang="ko-KR" dirty="0"/>
            </a:br>
            <a:r>
              <a:rPr lang="en-US" altLang="ko-KR" sz="2400" dirty="0"/>
              <a:t>- </a:t>
            </a:r>
            <a:r>
              <a:rPr lang="en-US" altLang="ko-KR" sz="2200" dirty="0"/>
              <a:t>https://online.stat.psu.edu/stat414/lesson/24/24.3</a:t>
            </a:r>
            <a:endParaRPr lang="ko-KR" altLang="en-US" sz="2200" dirty="0"/>
          </a:p>
        </p:txBody>
      </p:sp>
      <p:pic>
        <p:nvPicPr>
          <p:cNvPr id="4" name="그림 3">
            <a:extLst>
              <a:ext uri="{FF2B5EF4-FFF2-40B4-BE49-F238E27FC236}">
                <a16:creationId xmlns:a16="http://schemas.microsoft.com/office/drawing/2014/main" id="{A1749FA1-0A89-4AFC-9888-14D654F3074C}"/>
              </a:ext>
            </a:extLst>
          </p:cNvPr>
          <p:cNvPicPr>
            <a:picLocks noChangeAspect="1"/>
          </p:cNvPicPr>
          <p:nvPr/>
        </p:nvPicPr>
        <p:blipFill>
          <a:blip r:embed="rId2"/>
          <a:stretch>
            <a:fillRect/>
          </a:stretch>
        </p:blipFill>
        <p:spPr>
          <a:xfrm>
            <a:off x="609600" y="1586207"/>
            <a:ext cx="10832987" cy="3685585"/>
          </a:xfrm>
          <a:prstGeom prst="rect">
            <a:avLst/>
          </a:prstGeom>
        </p:spPr>
      </p:pic>
    </p:spTree>
    <p:extLst>
      <p:ext uri="{BB962C8B-B14F-4D97-AF65-F5344CB8AC3E}">
        <p14:creationId xmlns:p14="http://schemas.microsoft.com/office/powerpoint/2010/main" val="414728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915473" y="1393268"/>
                <a:ext cx="10515600" cy="5009882"/>
              </a:xfrm>
            </p:spPr>
            <p:txBody>
              <a:bodyPr>
                <a:noAutofit/>
              </a:bodyPr>
              <a:lstStyle/>
              <a:p>
                <a:pPr marL="269875" indent="-269875">
                  <a:lnSpc>
                    <a:spcPct val="124000"/>
                  </a:lnSpc>
                </a:pPr>
                <a:r>
                  <a:rPr lang="en-US" altLang="ko-KR" sz="2200" dirty="0"/>
                  <a:t>Let </a:t>
                </a:r>
                <a14:m>
                  <m:oMath xmlns:m="http://schemas.openxmlformats.org/officeDocument/2006/math">
                    <m:sSub>
                      <m:sSubPr>
                        <m:ctrlPr>
                          <a:rPr lang="en-US" altLang="ko-KR" sz="2200" i="1" smtClean="0">
                            <a:latin typeface="Cambria Math" panose="02040503050406030204" pitchFamily="18" charset="0"/>
                          </a:rPr>
                        </m:ctrlPr>
                      </m:sSubPr>
                      <m:e>
                        <m:r>
                          <a:rPr lang="en-US" altLang="ko-KR" sz="2200" b="0" i="1" smtClean="0">
                            <a:latin typeface="Cambria Math" panose="02040503050406030204" pitchFamily="18" charset="0"/>
                          </a:rPr>
                          <m:t>𝑋</m:t>
                        </m:r>
                      </m:e>
                      <m:sub>
                        <m:r>
                          <a:rPr lang="en-US" altLang="ko-KR" sz="2200" b="0" i="1" smtClean="0">
                            <a:latin typeface="Cambria Math" panose="02040503050406030204" pitchFamily="18" charset="0"/>
                          </a:rPr>
                          <m:t>1</m:t>
                        </m:r>
                      </m:sub>
                    </m:sSub>
                    <m:r>
                      <a:rPr lang="en-US" altLang="ko-KR" sz="2200" b="0" i="1" smtClean="0">
                        <a:latin typeface="Cambria Math" panose="02040503050406030204" pitchFamily="18" charset="0"/>
                      </a:rPr>
                      <m:t>,</m:t>
                    </m:r>
                  </m:oMath>
                </a14:m>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2</m:t>
                        </m:r>
                      </m:sub>
                    </m:sSub>
                    <m:r>
                      <a:rPr lang="en-US" altLang="ko-KR" sz="2200" i="1">
                        <a:latin typeface="Cambria Math" panose="02040503050406030204" pitchFamily="18" charset="0"/>
                      </a:rPr>
                      <m:t>,</m:t>
                    </m:r>
                    <m:r>
                      <a:rPr lang="en-US" altLang="ko-KR" sz="2200" i="1" smtClean="0">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 </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𝑛</m:t>
                        </m:r>
                      </m:sub>
                    </m:sSub>
                  </m:oMath>
                </a14:m>
                <a:r>
                  <a:rPr lang="en-US" altLang="ko-KR" sz="2200" dirty="0"/>
                  <a:t> be a random sample from a distribution with mean </a:t>
                </a:r>
                <a14:m>
                  <m:oMath xmlns:m="http://schemas.openxmlformats.org/officeDocument/2006/math">
                    <m:r>
                      <m:rPr>
                        <m:sty m:val="p"/>
                      </m:rPr>
                      <a:rPr lang="el-GR" altLang="ko-KR" sz="2200" i="1" smtClean="0">
                        <a:latin typeface="Cambria Math" panose="02040503050406030204" pitchFamily="18" charset="0"/>
                        <a:ea typeface="Cambria Math" panose="02040503050406030204" pitchFamily="18" charset="0"/>
                      </a:rPr>
                      <m:t>μ</m:t>
                    </m:r>
                  </m:oMath>
                </a14:m>
                <a:r>
                  <a:rPr lang="en-US" altLang="ko-KR" sz="2200" dirty="0"/>
                  <a:t> and standard deviation </a:t>
                </a:r>
                <a14:m>
                  <m:oMath xmlns:m="http://schemas.openxmlformats.org/officeDocument/2006/math">
                    <m:r>
                      <a:rPr lang="ko-KR" altLang="el-GR" sz="2200" i="1" smtClean="0">
                        <a:latin typeface="Cambria Math" panose="02040503050406030204" pitchFamily="18" charset="0"/>
                        <a:ea typeface="Cambria Math" panose="02040503050406030204" pitchFamily="18" charset="0"/>
                      </a:rPr>
                      <m:t>𝜎</m:t>
                    </m:r>
                    <m:r>
                      <a:rPr lang="en-US" altLang="ko-KR" sz="2200" b="0" i="1" smtClean="0">
                        <a:latin typeface="Cambria Math" panose="02040503050406030204" pitchFamily="18" charset="0"/>
                        <a:ea typeface="Cambria Math" panose="02040503050406030204" pitchFamily="18" charset="0"/>
                      </a:rPr>
                      <m:t>.</m:t>
                    </m:r>
                    <m:r>
                      <a:rPr lang="el-GR" altLang="ko-KR" sz="2200" i="1">
                        <a:latin typeface="Cambria Math" panose="02040503050406030204" pitchFamily="18" charset="0"/>
                        <a:ea typeface="Cambria Math" panose="02040503050406030204" pitchFamily="18" charset="0"/>
                      </a:rPr>
                      <m:t> </m:t>
                    </m:r>
                  </m:oMath>
                </a14:m>
                <a:r>
                  <a:rPr lang="en-US" altLang="ko-KR" sz="2200" dirty="0"/>
                  <a:t>Then</a:t>
                </a:r>
              </a:p>
              <a:p>
                <a:pPr marL="457200" indent="-457200">
                  <a:lnSpc>
                    <a:spcPct val="124000"/>
                  </a:lnSpc>
                  <a:buFont typeface="+mj-ea"/>
                  <a:buAutoNum type="circleNumDbPlain"/>
                </a:pPr>
                <a:r>
                  <a:rPr lang="en-US" altLang="ko-KR" sz="2200" dirty="0"/>
                  <a:t> </a:t>
                </a:r>
                <a14:m>
                  <m:oMath xmlns:m="http://schemas.openxmlformats.org/officeDocument/2006/math">
                    <m:r>
                      <a:rPr lang="en-US" altLang="ko-KR" sz="2200" b="0" i="1" smtClean="0">
                        <a:latin typeface="Cambria Math" panose="02040503050406030204" pitchFamily="18" charset="0"/>
                        <a:ea typeface="Cambria Math" panose="02040503050406030204" pitchFamily="18" charset="0"/>
                      </a:rPr>
                      <m:t>𝐸</m:t>
                    </m:r>
                    <m:d>
                      <m:dPr>
                        <m:begChr m:val="["/>
                        <m:endChr m:val="]"/>
                        <m:ctrlPr>
                          <a:rPr lang="en-US" altLang="ko-KR" sz="2200" b="0" i="1" smtClean="0">
                            <a:latin typeface="Cambria Math" panose="02040503050406030204" pitchFamily="18" charset="0"/>
                            <a:ea typeface="Cambria Math" panose="02040503050406030204" pitchFamily="18" charset="0"/>
                          </a:rPr>
                        </m:ctrlPr>
                      </m:dPr>
                      <m:e>
                        <m:acc>
                          <m:accPr>
                            <m:chr m:val="̅"/>
                            <m:ctrlPr>
                              <a:rPr lang="el-GR" altLang="ko-KR" sz="2200" i="1" smtClean="0">
                                <a:latin typeface="Cambria Math" panose="02040503050406030204" pitchFamily="18" charset="0"/>
                                <a:ea typeface="Cambria Math" panose="02040503050406030204" pitchFamily="18" charset="0"/>
                              </a:rPr>
                            </m:ctrlPr>
                          </m:accPr>
                          <m:e>
                            <m:r>
                              <a:rPr lang="en-US" altLang="ko-KR" sz="2200" b="0" i="1" smtClean="0">
                                <a:latin typeface="Cambria Math" panose="02040503050406030204" pitchFamily="18" charset="0"/>
                                <a:ea typeface="Cambria Math" panose="02040503050406030204" pitchFamily="18" charset="0"/>
                              </a:rPr>
                              <m:t>𝑋</m:t>
                            </m:r>
                          </m:e>
                        </m:acc>
                      </m:e>
                    </m:d>
                    <m:r>
                      <a:rPr lang="en-US" altLang="ko-KR" sz="2200" b="0" i="1" smtClean="0">
                        <a:latin typeface="Cambria Math" panose="02040503050406030204" pitchFamily="18" charset="0"/>
                        <a:ea typeface="Cambria Math" panose="02040503050406030204" pitchFamily="18" charset="0"/>
                      </a:rPr>
                      <m:t>=</m:t>
                    </m:r>
                    <m:sSub>
                      <m:sSubPr>
                        <m:ctrlPr>
                          <a:rPr lang="en-US" altLang="ko-KR" sz="2200" b="0" i="1" smtClean="0">
                            <a:latin typeface="Cambria Math" panose="02040503050406030204" pitchFamily="18" charset="0"/>
                            <a:ea typeface="Cambria Math" panose="02040503050406030204" pitchFamily="18" charset="0"/>
                          </a:rPr>
                        </m:ctrlPr>
                      </m:sSubPr>
                      <m:e>
                        <m:r>
                          <m:rPr>
                            <m:sty m:val="p"/>
                          </m:rPr>
                          <a:rPr lang="el-GR" altLang="ko-KR" sz="2200" i="1">
                            <a:latin typeface="Cambria Math" panose="02040503050406030204" pitchFamily="18" charset="0"/>
                            <a:ea typeface="Cambria Math" panose="02040503050406030204" pitchFamily="18" charset="0"/>
                          </a:rPr>
                          <m:t>μ</m:t>
                        </m:r>
                      </m:e>
                      <m:sub>
                        <m:acc>
                          <m:accPr>
                            <m:chr m:val="̅"/>
                            <m:ctrlPr>
                              <a:rPr lang="el-GR" altLang="ko-KR" sz="2200" i="1">
                                <a:latin typeface="Cambria Math" panose="02040503050406030204" pitchFamily="18" charset="0"/>
                                <a:ea typeface="Cambria Math" panose="02040503050406030204" pitchFamily="18" charset="0"/>
                              </a:rPr>
                            </m:ctrlPr>
                          </m:accPr>
                          <m:e>
                            <m:r>
                              <a:rPr lang="en-US" altLang="ko-KR" sz="2200" i="1">
                                <a:latin typeface="Cambria Math" panose="02040503050406030204" pitchFamily="18" charset="0"/>
                                <a:ea typeface="Cambria Math" panose="02040503050406030204" pitchFamily="18" charset="0"/>
                              </a:rPr>
                              <m:t>𝑋</m:t>
                            </m:r>
                          </m:e>
                        </m:acc>
                      </m:sub>
                    </m:sSub>
                    <m:r>
                      <a:rPr lang="en-US" altLang="ko-KR" sz="2200" b="0" i="1" smtClean="0">
                        <a:latin typeface="Cambria Math" panose="02040503050406030204" pitchFamily="18" charset="0"/>
                        <a:ea typeface="Cambria Math" panose="02040503050406030204" pitchFamily="18" charset="0"/>
                      </a:rPr>
                      <m:t>=</m:t>
                    </m:r>
                  </m:oMath>
                </a14:m>
                <a:r>
                  <a:rPr lang="el-GR" altLang="ko-KR" sz="2200" dirty="0">
                    <a:ea typeface="Cambria Math" panose="02040503050406030204" pitchFamily="18" charset="0"/>
                  </a:rPr>
                  <a:t> </a:t>
                </a:r>
                <a14:m>
                  <m:oMath xmlns:m="http://schemas.openxmlformats.org/officeDocument/2006/math">
                    <m:r>
                      <m:rPr>
                        <m:sty m:val="p"/>
                      </m:rPr>
                      <a:rPr lang="el-GR" altLang="ko-KR" sz="2200" i="1">
                        <a:latin typeface="Cambria Math" panose="02040503050406030204" pitchFamily="18" charset="0"/>
                        <a:ea typeface="Cambria Math" panose="02040503050406030204" pitchFamily="18" charset="0"/>
                      </a:rPr>
                      <m:t>μ</m:t>
                    </m:r>
                  </m:oMath>
                </a14:m>
                <a:r>
                  <a:rPr lang="en-US" altLang="ko-KR" sz="2200" dirty="0"/>
                  <a:t> </a:t>
                </a:r>
              </a:p>
              <a:p>
                <a:pPr marL="0" indent="0">
                  <a:lnSpc>
                    <a:spcPct val="124000"/>
                  </a:lnSpc>
                  <a:buNone/>
                </a:pPr>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𝐸</m:t>
                    </m:r>
                    <m:d>
                      <m:dPr>
                        <m:begChr m:val="["/>
                        <m:endChr m:val="]"/>
                        <m:ctrlPr>
                          <a:rPr lang="en-US" altLang="ko-KR" sz="2200" i="1">
                            <a:latin typeface="Cambria Math" panose="02040503050406030204" pitchFamily="18" charset="0"/>
                            <a:ea typeface="Cambria Math" panose="02040503050406030204" pitchFamily="18" charset="0"/>
                          </a:rPr>
                        </m:ctrlPr>
                      </m:dPr>
                      <m:e>
                        <m:acc>
                          <m:accPr>
                            <m:chr m:val="̅"/>
                            <m:ctrlPr>
                              <a:rPr lang="el-GR" altLang="ko-KR" sz="2200" i="1">
                                <a:latin typeface="Cambria Math" panose="02040503050406030204" pitchFamily="18" charset="0"/>
                                <a:ea typeface="Cambria Math" panose="02040503050406030204" pitchFamily="18" charset="0"/>
                              </a:rPr>
                            </m:ctrlPr>
                          </m:accPr>
                          <m:e>
                            <m:r>
                              <a:rPr lang="en-US" altLang="ko-KR" sz="2200" i="1">
                                <a:latin typeface="Cambria Math" panose="02040503050406030204" pitchFamily="18" charset="0"/>
                                <a:ea typeface="Cambria Math" panose="02040503050406030204" pitchFamily="18" charset="0"/>
                              </a:rPr>
                              <m:t>𝑋</m:t>
                            </m:r>
                          </m:e>
                        </m:acc>
                      </m:e>
                    </m:d>
                    <m:r>
                      <a:rPr lang="en-US" altLang="ko-KR" sz="2200" b="0" i="1" smtClean="0">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𝐸</m:t>
                    </m:r>
                    <m:d>
                      <m:dPr>
                        <m:begChr m:val="["/>
                        <m:endChr m:val="]"/>
                        <m:ctrlPr>
                          <a:rPr lang="en-US" altLang="ko-KR" sz="2200" i="1">
                            <a:latin typeface="Cambria Math" panose="02040503050406030204" pitchFamily="18" charset="0"/>
                            <a:ea typeface="Cambria Math" panose="02040503050406030204" pitchFamily="18" charset="0"/>
                          </a:rPr>
                        </m:ctrlPr>
                      </m:dPr>
                      <m:e>
                        <m:f>
                          <m:fPr>
                            <m:ctrlPr>
                              <a:rPr lang="en-US" altLang="ko-KR" sz="2200" i="1" smtClean="0">
                                <a:latin typeface="Cambria Math" panose="02040503050406030204" pitchFamily="18" charset="0"/>
                                <a:ea typeface="Cambria Math" panose="02040503050406030204" pitchFamily="18" charset="0"/>
                              </a:rPr>
                            </m:ctrlPr>
                          </m:fPr>
                          <m:num>
                            <m:r>
                              <a:rPr lang="en-US" altLang="ko-KR" sz="2200" b="0" i="1" smtClean="0">
                                <a:latin typeface="Cambria Math" panose="02040503050406030204" pitchFamily="18" charset="0"/>
                                <a:ea typeface="Cambria Math" panose="02040503050406030204" pitchFamily="18" charset="0"/>
                              </a:rPr>
                              <m:t>1</m:t>
                            </m:r>
                          </m:num>
                          <m:den>
                            <m:r>
                              <a:rPr lang="en-US" altLang="ko-KR" sz="2200" b="0" i="1" smtClean="0">
                                <a:latin typeface="Cambria Math" panose="02040503050406030204" pitchFamily="18" charset="0"/>
                                <a:ea typeface="Cambria Math" panose="02040503050406030204" pitchFamily="18" charset="0"/>
                              </a:rPr>
                              <m:t>𝑛</m:t>
                            </m:r>
                          </m:den>
                        </m:f>
                        <m:r>
                          <a:rPr lang="en-US" altLang="ko-KR" sz="2200" b="0" i="1" smtClean="0">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r>
                          <a:rPr lang="en-US" altLang="ko-KR" sz="2200" b="0" i="1" smtClean="0">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r>
                          <a:rPr lang="en-US" altLang="ko-KR" sz="2200" b="0" i="1" smtClean="0">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 </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r>
                          <a:rPr lang="en-US" altLang="ko-KR" sz="2200" b="0" i="1" smtClean="0">
                            <a:latin typeface="Cambria Math" panose="02040503050406030204" pitchFamily="18" charset="0"/>
                          </a:rPr>
                          <m:t>)</m:t>
                        </m:r>
                      </m:e>
                    </m:d>
                    <m:r>
                      <a:rPr lang="en-US" altLang="ko-KR" sz="2200" b="0" i="1" smtClean="0">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𝐸</m:t>
                    </m:r>
                    <m:d>
                      <m:dPr>
                        <m:begChr m:val="["/>
                        <m:endChr m:val="]"/>
                        <m:ctrlPr>
                          <a:rPr lang="en-US" altLang="ko-KR" sz="2200" i="1">
                            <a:latin typeface="Cambria Math" panose="02040503050406030204" pitchFamily="18" charset="0"/>
                            <a:ea typeface="Cambria Math" panose="02040503050406030204" pitchFamily="18" charset="0"/>
                          </a:rPr>
                        </m:ctrlPr>
                      </m:dPr>
                      <m:e>
                        <m:f>
                          <m:fPr>
                            <m:ctrlPr>
                              <a:rPr lang="en-US" altLang="ko-KR" sz="2200" i="1">
                                <a:latin typeface="Cambria Math" panose="02040503050406030204" pitchFamily="18" charset="0"/>
                                <a:ea typeface="Cambria Math" panose="02040503050406030204" pitchFamily="18" charset="0"/>
                              </a:rPr>
                            </m:ctrlPr>
                          </m:fPr>
                          <m:num>
                            <m:r>
                              <a:rPr lang="en-US" altLang="ko-KR" sz="2200" i="1">
                                <a:latin typeface="Cambria Math" panose="02040503050406030204" pitchFamily="18" charset="0"/>
                                <a:ea typeface="Cambria Math" panose="02040503050406030204" pitchFamily="18" charset="0"/>
                              </a:rPr>
                              <m:t>1</m:t>
                            </m:r>
                          </m:num>
                          <m:den>
                            <m:r>
                              <a:rPr lang="en-US" altLang="ko-KR" sz="2200" i="1">
                                <a:latin typeface="Cambria Math" panose="02040503050406030204" pitchFamily="18" charset="0"/>
                                <a:ea typeface="Cambria Math" panose="02040503050406030204" pitchFamily="18" charset="0"/>
                              </a:rPr>
                              <m:t>𝑛</m:t>
                            </m:r>
                          </m:den>
                        </m:f>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r>
                          <a:rPr lang="en-US" altLang="ko-KR" sz="2200" i="1">
                            <a:latin typeface="Cambria Math" panose="02040503050406030204" pitchFamily="18" charset="0"/>
                          </a:rPr>
                          <m:t>+</m:t>
                        </m:r>
                        <m:f>
                          <m:fPr>
                            <m:ctrlPr>
                              <a:rPr lang="en-US" altLang="ko-KR" sz="2200" i="1">
                                <a:latin typeface="Cambria Math" panose="02040503050406030204" pitchFamily="18" charset="0"/>
                                <a:ea typeface="Cambria Math" panose="02040503050406030204" pitchFamily="18" charset="0"/>
                              </a:rPr>
                            </m:ctrlPr>
                          </m:fPr>
                          <m:num>
                            <m:r>
                              <a:rPr lang="en-US" altLang="ko-KR" sz="2200" i="1">
                                <a:latin typeface="Cambria Math" panose="02040503050406030204" pitchFamily="18" charset="0"/>
                                <a:ea typeface="Cambria Math" panose="02040503050406030204" pitchFamily="18" charset="0"/>
                              </a:rPr>
                              <m:t>1</m:t>
                            </m:r>
                          </m:num>
                          <m:den>
                            <m:r>
                              <a:rPr lang="en-US" altLang="ko-KR" sz="2200" i="1">
                                <a:latin typeface="Cambria Math" panose="02040503050406030204" pitchFamily="18" charset="0"/>
                                <a:ea typeface="Cambria Math" panose="02040503050406030204" pitchFamily="18" charset="0"/>
                              </a:rPr>
                              <m:t>𝑛</m:t>
                            </m:r>
                          </m:den>
                        </m:f>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r>
                          <a:rPr lang="en-US" altLang="ko-KR" sz="2200" i="1">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m:t>
                        </m:r>
                        <m:f>
                          <m:fPr>
                            <m:ctrlPr>
                              <a:rPr lang="en-US" altLang="ko-KR" sz="2200" i="1">
                                <a:latin typeface="Cambria Math" panose="02040503050406030204" pitchFamily="18" charset="0"/>
                                <a:ea typeface="Cambria Math" panose="02040503050406030204" pitchFamily="18" charset="0"/>
                              </a:rPr>
                            </m:ctrlPr>
                          </m:fPr>
                          <m:num>
                            <m:r>
                              <a:rPr lang="en-US" altLang="ko-KR" sz="2200" i="1">
                                <a:latin typeface="Cambria Math" panose="02040503050406030204" pitchFamily="18" charset="0"/>
                                <a:ea typeface="Cambria Math" panose="02040503050406030204" pitchFamily="18" charset="0"/>
                              </a:rPr>
                              <m:t>1</m:t>
                            </m:r>
                          </m:num>
                          <m:den>
                            <m:r>
                              <a:rPr lang="en-US" altLang="ko-KR" sz="2200" i="1">
                                <a:latin typeface="Cambria Math" panose="02040503050406030204" pitchFamily="18" charset="0"/>
                                <a:ea typeface="Cambria Math" panose="02040503050406030204" pitchFamily="18" charset="0"/>
                              </a:rPr>
                              <m:t>𝑛</m:t>
                            </m:r>
                          </m:den>
                        </m:f>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e>
                    </m:d>
                  </m:oMath>
                </a14:m>
                <a:endParaRPr lang="en-US" altLang="ko-KR" sz="2200" b="0" i="1" dirty="0">
                  <a:latin typeface="Cambria Math" panose="02040503050406030204" pitchFamily="18" charset="0"/>
                </a:endParaRPr>
              </a:p>
              <a:p>
                <a:pPr marL="0" indent="0">
                  <a:lnSpc>
                    <a:spcPct val="124000"/>
                  </a:lnSpc>
                  <a:buNone/>
                </a:pPr>
                <a:r>
                  <a:rPr lang="en-US" altLang="ko-KR" sz="2200" b="0" dirty="0">
                    <a:ea typeface="Cambria Math" panose="02040503050406030204" pitchFamily="18" charset="0"/>
                  </a:rPr>
                  <a:t>	    </a:t>
                </a:r>
                <a14:m>
                  <m:oMath xmlns:m="http://schemas.openxmlformats.org/officeDocument/2006/math">
                    <m:r>
                      <a:rPr lang="en-US" altLang="ko-KR" sz="2200" b="0" i="1" smtClean="0">
                        <a:latin typeface="Cambria Math" panose="02040503050406030204" pitchFamily="18" charset="0"/>
                        <a:ea typeface="Cambria Math" panose="02040503050406030204" pitchFamily="18" charset="0"/>
                      </a:rPr>
                      <m:t>=</m:t>
                    </m:r>
                    <m:r>
                      <a:rPr lang="en-US" altLang="ko-KR" sz="2200" i="1" smtClean="0">
                        <a:latin typeface="Cambria Math" panose="02040503050406030204" pitchFamily="18" charset="0"/>
                        <a:ea typeface="Cambria Math" panose="02040503050406030204" pitchFamily="18" charset="0"/>
                      </a:rPr>
                      <m:t> </m:t>
                    </m:r>
                    <m:r>
                      <a:rPr lang="en-US" altLang="ko-KR" sz="2200" b="0" i="1" smtClean="0">
                        <a:latin typeface="Cambria Math" panose="02040503050406030204" pitchFamily="18" charset="0"/>
                        <a:ea typeface="Cambria Math" panose="02040503050406030204" pitchFamily="18" charset="0"/>
                      </a:rPr>
                      <m:t>[</m:t>
                    </m:r>
                    <m:f>
                      <m:fPr>
                        <m:ctrlPr>
                          <a:rPr lang="en-US" altLang="ko-KR" sz="2200" i="1">
                            <a:latin typeface="Cambria Math" panose="02040503050406030204" pitchFamily="18" charset="0"/>
                            <a:ea typeface="Cambria Math" panose="02040503050406030204" pitchFamily="18" charset="0"/>
                          </a:rPr>
                        </m:ctrlPr>
                      </m:fPr>
                      <m:num>
                        <m:r>
                          <a:rPr lang="en-US" altLang="ko-KR" sz="2200" i="1">
                            <a:latin typeface="Cambria Math" panose="02040503050406030204" pitchFamily="18" charset="0"/>
                            <a:ea typeface="Cambria Math" panose="02040503050406030204" pitchFamily="18" charset="0"/>
                          </a:rPr>
                          <m:t>1</m:t>
                        </m:r>
                      </m:num>
                      <m:den>
                        <m:r>
                          <a:rPr lang="en-US" altLang="ko-KR" sz="2200" i="1">
                            <a:latin typeface="Cambria Math" panose="02040503050406030204" pitchFamily="18" charset="0"/>
                            <a:ea typeface="Cambria Math" panose="02040503050406030204" pitchFamily="18" charset="0"/>
                          </a:rPr>
                          <m:t>𝑛</m:t>
                        </m:r>
                      </m:den>
                    </m:f>
                    <m:r>
                      <a:rPr lang="en-US" altLang="ko-KR" sz="2200" i="1">
                        <a:latin typeface="Cambria Math" panose="02040503050406030204" pitchFamily="18" charset="0"/>
                        <a:ea typeface="Cambria Math" panose="02040503050406030204" pitchFamily="18" charset="0"/>
                      </a:rPr>
                      <m:t>𝐸</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e>
                    </m:d>
                    <m:r>
                      <a:rPr lang="en-US" altLang="ko-KR" sz="2200" i="1">
                        <a:latin typeface="Cambria Math" panose="02040503050406030204" pitchFamily="18" charset="0"/>
                      </a:rPr>
                      <m:t>+</m:t>
                    </m:r>
                    <m:f>
                      <m:fPr>
                        <m:ctrlPr>
                          <a:rPr lang="en-US" altLang="ko-KR" sz="2200" i="1">
                            <a:latin typeface="Cambria Math" panose="02040503050406030204" pitchFamily="18" charset="0"/>
                            <a:ea typeface="Cambria Math" panose="02040503050406030204" pitchFamily="18" charset="0"/>
                          </a:rPr>
                        </m:ctrlPr>
                      </m:fPr>
                      <m:num>
                        <m:r>
                          <a:rPr lang="en-US" altLang="ko-KR" sz="2200" i="1">
                            <a:latin typeface="Cambria Math" panose="02040503050406030204" pitchFamily="18" charset="0"/>
                            <a:ea typeface="Cambria Math" panose="02040503050406030204" pitchFamily="18" charset="0"/>
                          </a:rPr>
                          <m:t>1</m:t>
                        </m:r>
                      </m:num>
                      <m:den>
                        <m:r>
                          <a:rPr lang="en-US" altLang="ko-KR" sz="2200" i="1">
                            <a:latin typeface="Cambria Math" panose="02040503050406030204" pitchFamily="18" charset="0"/>
                            <a:ea typeface="Cambria Math" panose="02040503050406030204" pitchFamily="18" charset="0"/>
                          </a:rPr>
                          <m:t>𝑛</m:t>
                        </m:r>
                      </m:den>
                    </m:f>
                    <m:r>
                      <a:rPr lang="en-US" altLang="ko-KR" sz="2200" i="1">
                        <a:latin typeface="Cambria Math" panose="02040503050406030204" pitchFamily="18" charset="0"/>
                        <a:ea typeface="Cambria Math" panose="02040503050406030204" pitchFamily="18" charset="0"/>
                      </a:rPr>
                      <m:t>𝐸</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e>
                    </m:d>
                    <m:r>
                      <a:rPr lang="en-US" altLang="ko-KR" sz="2200" i="1">
                        <a:latin typeface="Cambria Math" panose="02040503050406030204" pitchFamily="18" charset="0"/>
                      </a:rPr>
                      <m:t>+</m:t>
                    </m:r>
                  </m:oMath>
                </a14:m>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f>
                      <m:fPr>
                        <m:ctrlPr>
                          <a:rPr lang="en-US" altLang="ko-KR" sz="2200" i="1">
                            <a:latin typeface="Cambria Math" panose="02040503050406030204" pitchFamily="18" charset="0"/>
                            <a:ea typeface="Cambria Math" panose="02040503050406030204" pitchFamily="18" charset="0"/>
                          </a:rPr>
                        </m:ctrlPr>
                      </m:fPr>
                      <m:num>
                        <m:r>
                          <a:rPr lang="en-US" altLang="ko-KR" sz="2200" i="1">
                            <a:latin typeface="Cambria Math" panose="02040503050406030204" pitchFamily="18" charset="0"/>
                            <a:ea typeface="Cambria Math" panose="02040503050406030204" pitchFamily="18" charset="0"/>
                          </a:rPr>
                          <m:t>1</m:t>
                        </m:r>
                      </m:num>
                      <m:den>
                        <m:r>
                          <a:rPr lang="en-US" altLang="ko-KR" sz="2200" i="1">
                            <a:latin typeface="Cambria Math" panose="02040503050406030204" pitchFamily="18" charset="0"/>
                            <a:ea typeface="Cambria Math" panose="02040503050406030204" pitchFamily="18" charset="0"/>
                          </a:rPr>
                          <m:t>𝑛</m:t>
                        </m:r>
                      </m:den>
                    </m:f>
                    <m:r>
                      <a:rPr lang="en-US" altLang="ko-KR" sz="2200" i="1">
                        <a:latin typeface="Cambria Math" panose="02040503050406030204" pitchFamily="18" charset="0"/>
                        <a:ea typeface="Cambria Math" panose="02040503050406030204" pitchFamily="18" charset="0"/>
                      </a:rPr>
                      <m:t>𝐸</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e>
                    </m:d>
                    <m:r>
                      <a:rPr lang="en-US" altLang="ko-KR" sz="2200" b="0" i="1" smtClean="0">
                        <a:latin typeface="Cambria Math" panose="02040503050406030204" pitchFamily="18" charset="0"/>
                      </a:rPr>
                      <m:t>]=</m:t>
                    </m:r>
                    <m:f>
                      <m:fPr>
                        <m:ctrlPr>
                          <a:rPr lang="en-US" altLang="ko-KR" sz="2200" i="1">
                            <a:latin typeface="Cambria Math" panose="02040503050406030204" pitchFamily="18" charset="0"/>
                            <a:ea typeface="Cambria Math" panose="02040503050406030204" pitchFamily="18" charset="0"/>
                          </a:rPr>
                        </m:ctrlPr>
                      </m:fPr>
                      <m:num>
                        <m:r>
                          <a:rPr lang="en-US" altLang="ko-KR" sz="2200" i="1">
                            <a:latin typeface="Cambria Math" panose="02040503050406030204" pitchFamily="18" charset="0"/>
                            <a:ea typeface="Cambria Math" panose="02040503050406030204" pitchFamily="18" charset="0"/>
                          </a:rPr>
                          <m:t>1</m:t>
                        </m:r>
                      </m:num>
                      <m:den>
                        <m:r>
                          <a:rPr lang="en-US" altLang="ko-KR" sz="2200" i="1">
                            <a:latin typeface="Cambria Math" panose="02040503050406030204" pitchFamily="18" charset="0"/>
                            <a:ea typeface="Cambria Math" panose="02040503050406030204" pitchFamily="18" charset="0"/>
                          </a:rPr>
                          <m:t>𝑛</m:t>
                        </m:r>
                      </m:den>
                    </m:f>
                  </m:oMath>
                </a14:m>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𝑛</m:t>
                    </m:r>
                    <m:r>
                      <m:rPr>
                        <m:sty m:val="p"/>
                      </m:rPr>
                      <a:rPr lang="el-GR" altLang="ko-KR" sz="2200" i="1">
                        <a:latin typeface="Cambria Math" panose="02040503050406030204" pitchFamily="18" charset="0"/>
                        <a:ea typeface="Cambria Math" panose="02040503050406030204" pitchFamily="18" charset="0"/>
                      </a:rPr>
                      <m:t>μ</m:t>
                    </m:r>
                    <m:r>
                      <a:rPr lang="en-US" altLang="ko-KR" sz="2200" b="0" i="1" smtClean="0">
                        <a:latin typeface="Cambria Math" panose="02040503050406030204" pitchFamily="18" charset="0"/>
                        <a:ea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μ</m:t>
                    </m:r>
                  </m:oMath>
                </a14:m>
                <a:endParaRPr lang="en-US" altLang="ko-KR" sz="2200" dirty="0"/>
              </a:p>
              <a:p>
                <a:pPr marL="457200" indent="-457200">
                  <a:lnSpc>
                    <a:spcPct val="124000"/>
                  </a:lnSpc>
                  <a:buFont typeface="+mj-ea"/>
                  <a:buAutoNum type="circleNumDbPlain" startAt="2"/>
                </a:pPr>
                <a:r>
                  <a:rPr lang="en-US" altLang="ko-KR" sz="2200" dirty="0"/>
                  <a:t> </a:t>
                </a:r>
                <a14:m>
                  <m:oMath xmlns:m="http://schemas.openxmlformats.org/officeDocument/2006/math">
                    <m:r>
                      <a:rPr lang="en-US" altLang="ko-KR" sz="2200" b="0" i="1" smtClean="0">
                        <a:latin typeface="Cambria Math" panose="02040503050406030204" pitchFamily="18" charset="0"/>
                        <a:ea typeface="Cambria Math" panose="02040503050406030204" pitchFamily="18" charset="0"/>
                      </a:rPr>
                      <m:t>𝑉</m:t>
                    </m:r>
                    <m:d>
                      <m:dPr>
                        <m:begChr m:val="["/>
                        <m:endChr m:val="]"/>
                        <m:ctrlPr>
                          <a:rPr lang="en-US" altLang="ko-KR" sz="2200" i="1">
                            <a:latin typeface="Cambria Math" panose="02040503050406030204" pitchFamily="18" charset="0"/>
                            <a:ea typeface="Cambria Math" panose="02040503050406030204" pitchFamily="18" charset="0"/>
                          </a:rPr>
                        </m:ctrlPr>
                      </m:dPr>
                      <m:e>
                        <m:acc>
                          <m:accPr>
                            <m:chr m:val="̅"/>
                            <m:ctrlPr>
                              <a:rPr lang="el-GR" altLang="ko-KR" sz="2200" i="1">
                                <a:latin typeface="Cambria Math" panose="02040503050406030204" pitchFamily="18" charset="0"/>
                                <a:ea typeface="Cambria Math" panose="02040503050406030204" pitchFamily="18" charset="0"/>
                              </a:rPr>
                            </m:ctrlPr>
                          </m:accPr>
                          <m:e>
                            <m:r>
                              <a:rPr lang="en-US" altLang="ko-KR" sz="2200" i="1">
                                <a:latin typeface="Cambria Math" panose="02040503050406030204" pitchFamily="18" charset="0"/>
                                <a:ea typeface="Cambria Math" panose="02040503050406030204" pitchFamily="18" charset="0"/>
                              </a:rPr>
                              <m:t>𝑋</m:t>
                            </m:r>
                          </m:e>
                        </m:acc>
                      </m:e>
                    </m:d>
                    <m:r>
                      <a:rPr lang="en-US" altLang="ko-KR" sz="2200" b="0" i="1" smtClean="0">
                        <a:latin typeface="Cambria Math" panose="02040503050406030204" pitchFamily="18" charset="0"/>
                        <a:ea typeface="Cambria Math" panose="02040503050406030204" pitchFamily="18" charset="0"/>
                      </a:rPr>
                      <m:t>=</m:t>
                    </m:r>
                    <m:sSubSup>
                      <m:sSubSupPr>
                        <m:ctrlPr>
                          <a:rPr lang="en-US" altLang="ko-KR" sz="2200" i="1">
                            <a:latin typeface="Cambria Math" panose="02040503050406030204" pitchFamily="18" charset="0"/>
                            <a:ea typeface="Cambria Math" panose="02040503050406030204" pitchFamily="18" charset="0"/>
                          </a:rPr>
                        </m:ctrlPr>
                      </m:sSubSupPr>
                      <m:e>
                        <m:r>
                          <a:rPr lang="ko-KR" altLang="el-GR" sz="2200" i="1">
                            <a:latin typeface="Cambria Math" panose="02040503050406030204" pitchFamily="18" charset="0"/>
                            <a:ea typeface="Cambria Math" panose="02040503050406030204" pitchFamily="18" charset="0"/>
                          </a:rPr>
                          <m:t>𝜎</m:t>
                        </m:r>
                      </m:e>
                      <m:sub>
                        <m:acc>
                          <m:accPr>
                            <m:chr m:val="̅"/>
                            <m:ctrlPr>
                              <a:rPr lang="el-GR" altLang="ko-KR" sz="2200" i="1">
                                <a:latin typeface="Cambria Math" panose="02040503050406030204" pitchFamily="18" charset="0"/>
                                <a:ea typeface="Cambria Math" panose="02040503050406030204" pitchFamily="18" charset="0"/>
                              </a:rPr>
                            </m:ctrlPr>
                          </m:accPr>
                          <m:e>
                            <m:r>
                              <a:rPr lang="en-US" altLang="ko-KR" sz="2200" i="1">
                                <a:latin typeface="Cambria Math" panose="02040503050406030204" pitchFamily="18" charset="0"/>
                                <a:ea typeface="Cambria Math" panose="02040503050406030204" pitchFamily="18" charset="0"/>
                              </a:rPr>
                              <m:t>𝑋</m:t>
                            </m:r>
                          </m:e>
                        </m:acc>
                      </m:sub>
                      <m:sup>
                        <m:r>
                          <a:rPr lang="en-US" altLang="ko-KR" sz="2200" i="1">
                            <a:latin typeface="Cambria Math" panose="02040503050406030204" pitchFamily="18" charset="0"/>
                            <a:ea typeface="Cambria Math" panose="02040503050406030204" pitchFamily="18" charset="0"/>
                          </a:rPr>
                          <m:t>2</m:t>
                        </m:r>
                      </m:sup>
                    </m:sSubSup>
                    <m:r>
                      <a:rPr lang="en-US" altLang="ko-KR" sz="2200" b="0" i="1" smtClean="0">
                        <a:latin typeface="Cambria Math" panose="02040503050406030204" pitchFamily="18" charset="0"/>
                        <a:ea typeface="Cambria Math" panose="02040503050406030204" pitchFamily="18" charset="0"/>
                      </a:rPr>
                      <m:t>=</m:t>
                    </m:r>
                  </m:oMath>
                </a14:m>
                <a:r>
                  <a:rPr lang="el-GR" altLang="ko-KR" sz="2200" dirty="0">
                    <a:ea typeface="Cambria Math" panose="02040503050406030204" pitchFamily="18" charset="0"/>
                  </a:rPr>
                  <a:t> </a:t>
                </a:r>
                <a14:m>
                  <m:oMath xmlns:m="http://schemas.openxmlformats.org/officeDocument/2006/math">
                    <m:sSup>
                      <m:sSupPr>
                        <m:ctrlPr>
                          <a:rPr lang="el-GR" altLang="ko-KR" sz="2200" i="1" smtClean="0">
                            <a:latin typeface="Cambria Math" panose="02040503050406030204" pitchFamily="18" charset="0"/>
                            <a:ea typeface="Cambria Math" panose="02040503050406030204" pitchFamily="18" charset="0"/>
                          </a:rPr>
                        </m:ctrlPr>
                      </m:sSupPr>
                      <m:e>
                        <m:r>
                          <a:rPr lang="ko-KR" altLang="el-GR" sz="2200" i="1">
                            <a:latin typeface="Cambria Math" panose="02040503050406030204" pitchFamily="18" charset="0"/>
                            <a:ea typeface="Cambria Math" panose="02040503050406030204" pitchFamily="18" charset="0"/>
                          </a:rPr>
                          <m:t>𝜎</m:t>
                        </m:r>
                      </m:e>
                      <m:sup>
                        <m:r>
                          <a:rPr lang="en-US" altLang="ko-KR" sz="2200" b="0" i="1" smtClean="0">
                            <a:latin typeface="Cambria Math" panose="02040503050406030204" pitchFamily="18" charset="0"/>
                            <a:ea typeface="Cambria Math" panose="02040503050406030204" pitchFamily="18" charset="0"/>
                          </a:rPr>
                          <m:t>2</m:t>
                        </m:r>
                      </m:sup>
                    </m:sSup>
                    <m:r>
                      <a:rPr lang="en-US" altLang="ko-KR" sz="2200" b="0" i="1" smtClean="0">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𝑛</m:t>
                    </m:r>
                  </m:oMath>
                </a14:m>
                <a:r>
                  <a:rPr lang="en-US" altLang="ko-KR" sz="2200" dirty="0"/>
                  <a:t> and </a:t>
                </a:r>
                <a14:m>
                  <m:oMath xmlns:m="http://schemas.openxmlformats.org/officeDocument/2006/math">
                    <m:sSub>
                      <m:sSubPr>
                        <m:ctrlPr>
                          <a:rPr lang="en-US" altLang="ko-KR" sz="2200" i="1">
                            <a:latin typeface="Cambria Math" panose="02040503050406030204" pitchFamily="18" charset="0"/>
                            <a:ea typeface="Cambria Math" panose="02040503050406030204" pitchFamily="18" charset="0"/>
                          </a:rPr>
                        </m:ctrlPr>
                      </m:sSubPr>
                      <m:e>
                        <m:r>
                          <a:rPr lang="ko-KR" altLang="el-GR" sz="2200" i="1">
                            <a:latin typeface="Cambria Math" panose="02040503050406030204" pitchFamily="18" charset="0"/>
                            <a:ea typeface="Cambria Math" panose="02040503050406030204" pitchFamily="18" charset="0"/>
                          </a:rPr>
                          <m:t>𝜎</m:t>
                        </m:r>
                      </m:e>
                      <m:sub>
                        <m:acc>
                          <m:accPr>
                            <m:chr m:val="̅"/>
                            <m:ctrlPr>
                              <a:rPr lang="el-GR" altLang="ko-KR" sz="2200" i="1">
                                <a:latin typeface="Cambria Math" panose="02040503050406030204" pitchFamily="18" charset="0"/>
                                <a:ea typeface="Cambria Math" panose="02040503050406030204" pitchFamily="18" charset="0"/>
                              </a:rPr>
                            </m:ctrlPr>
                          </m:accPr>
                          <m:e>
                            <m:r>
                              <a:rPr lang="en-US" altLang="ko-KR" sz="2200" i="1">
                                <a:latin typeface="Cambria Math" panose="02040503050406030204" pitchFamily="18" charset="0"/>
                                <a:ea typeface="Cambria Math" panose="02040503050406030204" pitchFamily="18" charset="0"/>
                              </a:rPr>
                              <m:t>𝑋</m:t>
                            </m:r>
                          </m:e>
                        </m:acc>
                      </m:sub>
                    </m:sSub>
                    <m:r>
                      <a:rPr lang="en-US" altLang="ko-KR" sz="2200" b="0" i="1" smtClean="0">
                        <a:latin typeface="Cambria Math" panose="02040503050406030204" pitchFamily="18" charset="0"/>
                        <a:ea typeface="Cambria Math" panose="02040503050406030204" pitchFamily="18" charset="0"/>
                      </a:rPr>
                      <m:t>=</m:t>
                    </m:r>
                    <m:r>
                      <a:rPr lang="ko-KR" altLang="el-GR" sz="2200" i="1">
                        <a:latin typeface="Cambria Math" panose="02040503050406030204" pitchFamily="18" charset="0"/>
                        <a:ea typeface="Cambria Math" panose="02040503050406030204" pitchFamily="18" charset="0"/>
                      </a:rPr>
                      <m:t>𝜎</m:t>
                    </m:r>
                    <m:r>
                      <a:rPr lang="en-US" altLang="ko-KR" sz="2200" b="0" i="1" smtClean="0">
                        <a:latin typeface="Cambria Math" panose="02040503050406030204" pitchFamily="18" charset="0"/>
                        <a:ea typeface="Cambria Math" panose="02040503050406030204" pitchFamily="18" charset="0"/>
                      </a:rPr>
                      <m:t>/</m:t>
                    </m:r>
                    <m:rad>
                      <m:radPr>
                        <m:degHide m:val="on"/>
                        <m:ctrlPr>
                          <a:rPr lang="en-US" altLang="ko-KR" sz="2200" b="0" i="1" smtClean="0">
                            <a:latin typeface="Cambria Math" panose="02040503050406030204" pitchFamily="18" charset="0"/>
                            <a:ea typeface="Cambria Math" panose="02040503050406030204" pitchFamily="18" charset="0"/>
                          </a:rPr>
                        </m:ctrlPr>
                      </m:radPr>
                      <m:deg/>
                      <m:e>
                        <m:r>
                          <a:rPr lang="en-US" altLang="ko-KR" sz="2200" b="0" i="1" smtClean="0">
                            <a:latin typeface="Cambria Math" panose="02040503050406030204" pitchFamily="18" charset="0"/>
                            <a:ea typeface="Cambria Math" panose="02040503050406030204" pitchFamily="18" charset="0"/>
                          </a:rPr>
                          <m:t>𝑛</m:t>
                        </m:r>
                      </m:e>
                    </m:rad>
                  </m:oMath>
                </a14:m>
                <a:endParaRPr lang="en-US" altLang="ko-KR" sz="2200" dirty="0"/>
              </a:p>
              <a:p>
                <a:pPr marL="0" indent="0">
                  <a:lnSpc>
                    <a:spcPct val="124000"/>
                  </a:lnSpc>
                  <a:buNone/>
                </a:pPr>
                <a:r>
                  <a:rPr lang="en-US" altLang="ko-KR" sz="2200" dirty="0">
                    <a:ea typeface="Cambria Math" panose="02040503050406030204" pitchFamily="18" charset="0"/>
                  </a:rPr>
                  <a:t>       </a:t>
                </a:r>
                <a14:m>
                  <m:oMath xmlns:m="http://schemas.openxmlformats.org/officeDocument/2006/math">
                    <m:r>
                      <a:rPr lang="en-US" altLang="ko-KR" sz="2200" b="0" i="1" smtClean="0">
                        <a:latin typeface="Cambria Math" panose="02040503050406030204" pitchFamily="18" charset="0"/>
                        <a:ea typeface="Cambria Math" panose="02040503050406030204" pitchFamily="18" charset="0"/>
                      </a:rPr>
                      <m:t>𝑉</m:t>
                    </m:r>
                    <m:d>
                      <m:dPr>
                        <m:begChr m:val="["/>
                        <m:endChr m:val="]"/>
                        <m:ctrlPr>
                          <a:rPr lang="en-US" altLang="ko-KR" sz="2200" i="1">
                            <a:latin typeface="Cambria Math" panose="02040503050406030204" pitchFamily="18" charset="0"/>
                            <a:ea typeface="Cambria Math" panose="02040503050406030204" pitchFamily="18" charset="0"/>
                          </a:rPr>
                        </m:ctrlPr>
                      </m:dPr>
                      <m:e>
                        <m:acc>
                          <m:accPr>
                            <m:chr m:val="̅"/>
                            <m:ctrlPr>
                              <a:rPr lang="el-GR" altLang="ko-KR" sz="2200" i="1">
                                <a:latin typeface="Cambria Math" panose="02040503050406030204" pitchFamily="18" charset="0"/>
                                <a:ea typeface="Cambria Math" panose="02040503050406030204" pitchFamily="18" charset="0"/>
                              </a:rPr>
                            </m:ctrlPr>
                          </m:accPr>
                          <m:e>
                            <m:r>
                              <a:rPr lang="en-US" altLang="ko-KR" sz="2200" i="1">
                                <a:latin typeface="Cambria Math" panose="02040503050406030204" pitchFamily="18" charset="0"/>
                                <a:ea typeface="Cambria Math" panose="02040503050406030204" pitchFamily="18" charset="0"/>
                              </a:rPr>
                              <m:t>𝑋</m:t>
                            </m:r>
                          </m:e>
                        </m:acc>
                      </m:e>
                    </m:d>
                    <m:r>
                      <a:rPr lang="en-US" altLang="ko-KR" sz="2200" i="1">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𝑉</m:t>
                    </m:r>
                    <m:d>
                      <m:dPr>
                        <m:begChr m:val="["/>
                        <m:endChr m:val="]"/>
                        <m:ctrlPr>
                          <a:rPr lang="en-US" altLang="ko-KR" sz="2200" i="1">
                            <a:latin typeface="Cambria Math" panose="02040503050406030204" pitchFamily="18" charset="0"/>
                            <a:ea typeface="Cambria Math" panose="02040503050406030204" pitchFamily="18" charset="0"/>
                          </a:rPr>
                        </m:ctrlPr>
                      </m:dPr>
                      <m:e>
                        <m:f>
                          <m:fPr>
                            <m:ctrlPr>
                              <a:rPr lang="en-US" altLang="ko-KR" sz="2200" i="1">
                                <a:latin typeface="Cambria Math" panose="02040503050406030204" pitchFamily="18" charset="0"/>
                                <a:ea typeface="Cambria Math" panose="02040503050406030204" pitchFamily="18" charset="0"/>
                              </a:rPr>
                            </m:ctrlPr>
                          </m:fPr>
                          <m:num>
                            <m:r>
                              <a:rPr lang="en-US" altLang="ko-KR" sz="2200" i="1">
                                <a:latin typeface="Cambria Math" panose="02040503050406030204" pitchFamily="18" charset="0"/>
                                <a:ea typeface="Cambria Math" panose="02040503050406030204" pitchFamily="18" charset="0"/>
                              </a:rPr>
                              <m:t>1</m:t>
                            </m:r>
                          </m:num>
                          <m:den>
                            <m:r>
                              <a:rPr lang="en-US" altLang="ko-KR" sz="2200" i="1">
                                <a:latin typeface="Cambria Math" panose="02040503050406030204" pitchFamily="18" charset="0"/>
                                <a:ea typeface="Cambria Math" panose="02040503050406030204" pitchFamily="18" charset="0"/>
                              </a:rPr>
                              <m:t>𝑛</m:t>
                            </m:r>
                          </m:den>
                        </m:f>
                        <m:r>
                          <a:rPr lang="en-US" altLang="ko-KR" sz="2200" i="1">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r>
                          <a:rPr lang="en-US" altLang="ko-KR" sz="2200" i="1">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r>
                          <a:rPr lang="en-US" altLang="ko-KR" sz="2200" i="1">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 </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r>
                          <a:rPr lang="en-US" altLang="ko-KR" sz="2200" b="0" i="1" smtClean="0">
                            <a:latin typeface="Cambria Math" panose="02040503050406030204" pitchFamily="18" charset="0"/>
                          </a:rPr>
                          <m:t>)</m:t>
                        </m:r>
                      </m:e>
                    </m:d>
                    <m:r>
                      <a:rPr lang="en-US" altLang="ko-KR" sz="2200" i="1">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𝑉</m:t>
                    </m:r>
                    <m:d>
                      <m:dPr>
                        <m:begChr m:val="["/>
                        <m:endChr m:val="]"/>
                        <m:ctrlPr>
                          <a:rPr lang="en-US" altLang="ko-KR" sz="2200" i="1">
                            <a:latin typeface="Cambria Math" panose="02040503050406030204" pitchFamily="18" charset="0"/>
                            <a:ea typeface="Cambria Math" panose="02040503050406030204" pitchFamily="18" charset="0"/>
                          </a:rPr>
                        </m:ctrlPr>
                      </m:dPr>
                      <m:e>
                        <m:f>
                          <m:fPr>
                            <m:ctrlPr>
                              <a:rPr lang="en-US" altLang="ko-KR" sz="2200" i="1">
                                <a:latin typeface="Cambria Math" panose="02040503050406030204" pitchFamily="18" charset="0"/>
                                <a:ea typeface="Cambria Math" panose="02040503050406030204" pitchFamily="18" charset="0"/>
                              </a:rPr>
                            </m:ctrlPr>
                          </m:fPr>
                          <m:num>
                            <m:r>
                              <a:rPr lang="en-US" altLang="ko-KR" sz="2200" i="1">
                                <a:latin typeface="Cambria Math" panose="02040503050406030204" pitchFamily="18" charset="0"/>
                                <a:ea typeface="Cambria Math" panose="02040503050406030204" pitchFamily="18" charset="0"/>
                              </a:rPr>
                              <m:t>1</m:t>
                            </m:r>
                          </m:num>
                          <m:den>
                            <m:r>
                              <a:rPr lang="en-US" altLang="ko-KR" sz="2200" i="1">
                                <a:latin typeface="Cambria Math" panose="02040503050406030204" pitchFamily="18" charset="0"/>
                                <a:ea typeface="Cambria Math" panose="02040503050406030204" pitchFamily="18" charset="0"/>
                              </a:rPr>
                              <m:t>𝑛</m:t>
                            </m:r>
                          </m:den>
                        </m:f>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r>
                          <a:rPr lang="en-US" altLang="ko-KR" sz="2200" i="1">
                            <a:latin typeface="Cambria Math" panose="02040503050406030204" pitchFamily="18" charset="0"/>
                          </a:rPr>
                          <m:t>+</m:t>
                        </m:r>
                        <m:f>
                          <m:fPr>
                            <m:ctrlPr>
                              <a:rPr lang="en-US" altLang="ko-KR" sz="2200" i="1">
                                <a:latin typeface="Cambria Math" panose="02040503050406030204" pitchFamily="18" charset="0"/>
                                <a:ea typeface="Cambria Math" panose="02040503050406030204" pitchFamily="18" charset="0"/>
                              </a:rPr>
                            </m:ctrlPr>
                          </m:fPr>
                          <m:num>
                            <m:r>
                              <a:rPr lang="en-US" altLang="ko-KR" sz="2200" i="1">
                                <a:latin typeface="Cambria Math" panose="02040503050406030204" pitchFamily="18" charset="0"/>
                                <a:ea typeface="Cambria Math" panose="02040503050406030204" pitchFamily="18" charset="0"/>
                              </a:rPr>
                              <m:t>1</m:t>
                            </m:r>
                          </m:num>
                          <m:den>
                            <m:r>
                              <a:rPr lang="en-US" altLang="ko-KR" sz="2200" i="1">
                                <a:latin typeface="Cambria Math" panose="02040503050406030204" pitchFamily="18" charset="0"/>
                                <a:ea typeface="Cambria Math" panose="02040503050406030204" pitchFamily="18" charset="0"/>
                              </a:rPr>
                              <m:t>𝑛</m:t>
                            </m:r>
                          </m:den>
                        </m:f>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r>
                          <a:rPr lang="en-US" altLang="ko-KR" sz="2200" i="1">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m:t>
                        </m:r>
                        <m:f>
                          <m:fPr>
                            <m:ctrlPr>
                              <a:rPr lang="en-US" altLang="ko-KR" sz="2200" i="1">
                                <a:latin typeface="Cambria Math" panose="02040503050406030204" pitchFamily="18" charset="0"/>
                                <a:ea typeface="Cambria Math" panose="02040503050406030204" pitchFamily="18" charset="0"/>
                              </a:rPr>
                            </m:ctrlPr>
                          </m:fPr>
                          <m:num>
                            <m:r>
                              <a:rPr lang="en-US" altLang="ko-KR" sz="2200" i="1">
                                <a:latin typeface="Cambria Math" panose="02040503050406030204" pitchFamily="18" charset="0"/>
                                <a:ea typeface="Cambria Math" panose="02040503050406030204" pitchFamily="18" charset="0"/>
                              </a:rPr>
                              <m:t>1</m:t>
                            </m:r>
                          </m:num>
                          <m:den>
                            <m:r>
                              <a:rPr lang="en-US" altLang="ko-KR" sz="2200" i="1">
                                <a:latin typeface="Cambria Math" panose="02040503050406030204" pitchFamily="18" charset="0"/>
                                <a:ea typeface="Cambria Math" panose="02040503050406030204" pitchFamily="18" charset="0"/>
                              </a:rPr>
                              <m:t>𝑛</m:t>
                            </m:r>
                          </m:den>
                        </m:f>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e>
                    </m:d>
                  </m:oMath>
                </a14:m>
                <a:endParaRPr lang="en-US" altLang="ko-KR" sz="2200" b="0" i="1" dirty="0">
                  <a:latin typeface="Cambria Math" panose="02040503050406030204" pitchFamily="18" charset="0"/>
                </a:endParaRPr>
              </a:p>
              <a:p>
                <a:pPr marL="0" indent="0">
                  <a:lnSpc>
                    <a:spcPct val="124000"/>
                  </a:lnSpc>
                  <a:buNone/>
                </a:pPr>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f>
                      <m:fPr>
                        <m:ctrlPr>
                          <a:rPr lang="en-US" altLang="ko-KR" sz="2200" i="1">
                            <a:latin typeface="Cambria Math" panose="02040503050406030204" pitchFamily="18" charset="0"/>
                            <a:ea typeface="Cambria Math" panose="02040503050406030204" pitchFamily="18" charset="0"/>
                          </a:rPr>
                        </m:ctrlPr>
                      </m:fPr>
                      <m:num>
                        <m:r>
                          <a:rPr lang="en-US" altLang="ko-KR" sz="2200" i="1">
                            <a:latin typeface="Cambria Math" panose="02040503050406030204" pitchFamily="18" charset="0"/>
                            <a:ea typeface="Cambria Math" panose="02040503050406030204" pitchFamily="18" charset="0"/>
                          </a:rPr>
                          <m:t>1</m:t>
                        </m:r>
                      </m:num>
                      <m:den>
                        <m:sSup>
                          <m:sSupPr>
                            <m:ctrlPr>
                              <a:rPr lang="en-US" altLang="ko-KR" sz="2200" i="1" smtClean="0">
                                <a:latin typeface="Cambria Math" panose="02040503050406030204" pitchFamily="18" charset="0"/>
                                <a:ea typeface="Cambria Math" panose="02040503050406030204" pitchFamily="18" charset="0"/>
                              </a:rPr>
                            </m:ctrlPr>
                          </m:sSupPr>
                          <m:e>
                            <m:r>
                              <a:rPr lang="en-US" altLang="ko-KR" sz="2200" b="0" i="1" smtClean="0">
                                <a:latin typeface="Cambria Math" panose="02040503050406030204" pitchFamily="18" charset="0"/>
                                <a:ea typeface="Cambria Math" panose="02040503050406030204" pitchFamily="18" charset="0"/>
                              </a:rPr>
                              <m:t>𝑛</m:t>
                            </m:r>
                          </m:e>
                          <m:sup>
                            <m:r>
                              <a:rPr lang="en-US" altLang="ko-KR" sz="2200" b="0" i="1" smtClean="0">
                                <a:latin typeface="Cambria Math" panose="02040503050406030204" pitchFamily="18" charset="0"/>
                                <a:ea typeface="Cambria Math" panose="02040503050406030204" pitchFamily="18" charset="0"/>
                              </a:rPr>
                              <m:t>2</m:t>
                            </m:r>
                          </m:sup>
                        </m:sSup>
                      </m:den>
                    </m:f>
                    <m:r>
                      <a:rPr lang="en-US" altLang="ko-KR" sz="2200" i="1">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𝑉</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e>
                    </m:d>
                    <m:r>
                      <a:rPr lang="en-US" altLang="ko-KR" sz="2200" i="1">
                        <a:latin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𝑉</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e>
                    </m:d>
                    <m:r>
                      <a:rPr lang="en-US" altLang="ko-KR" sz="2200" i="1">
                        <a:latin typeface="Cambria Math" panose="02040503050406030204" pitchFamily="18" charset="0"/>
                      </a:rPr>
                      <m:t>+</m:t>
                    </m:r>
                  </m:oMath>
                </a14:m>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𝑉</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e>
                    </m:d>
                    <m:r>
                      <a:rPr lang="en-US" altLang="ko-KR" sz="2200" i="1">
                        <a:latin typeface="Cambria Math" panose="02040503050406030204" pitchFamily="18" charset="0"/>
                      </a:rPr>
                      <m:t>]=</m:t>
                    </m:r>
                    <m:f>
                      <m:fPr>
                        <m:ctrlPr>
                          <a:rPr lang="en-US" altLang="ko-KR" sz="2200" i="1">
                            <a:latin typeface="Cambria Math" panose="02040503050406030204" pitchFamily="18" charset="0"/>
                            <a:ea typeface="Cambria Math" panose="02040503050406030204" pitchFamily="18" charset="0"/>
                          </a:rPr>
                        </m:ctrlPr>
                      </m:fPr>
                      <m:num>
                        <m:r>
                          <a:rPr lang="en-US" altLang="ko-KR" sz="2200" i="1">
                            <a:latin typeface="Cambria Math" panose="02040503050406030204" pitchFamily="18" charset="0"/>
                            <a:ea typeface="Cambria Math" panose="02040503050406030204" pitchFamily="18" charset="0"/>
                          </a:rPr>
                          <m:t>1</m:t>
                        </m:r>
                      </m:num>
                      <m:den>
                        <m:sSup>
                          <m:sSupPr>
                            <m:ctrlPr>
                              <a:rPr lang="en-US" altLang="ko-KR" sz="2200" i="1">
                                <a:latin typeface="Cambria Math" panose="02040503050406030204" pitchFamily="18" charset="0"/>
                                <a:ea typeface="Cambria Math" panose="02040503050406030204" pitchFamily="18" charset="0"/>
                              </a:rPr>
                            </m:ctrlPr>
                          </m:sSupPr>
                          <m:e>
                            <m:r>
                              <a:rPr lang="en-US" altLang="ko-KR" sz="2200" i="1">
                                <a:latin typeface="Cambria Math" panose="02040503050406030204" pitchFamily="18" charset="0"/>
                                <a:ea typeface="Cambria Math" panose="02040503050406030204" pitchFamily="18" charset="0"/>
                              </a:rPr>
                              <m:t>𝑛</m:t>
                            </m:r>
                          </m:e>
                          <m:sup>
                            <m:r>
                              <a:rPr lang="en-US" altLang="ko-KR" sz="2200" i="1">
                                <a:latin typeface="Cambria Math" panose="02040503050406030204" pitchFamily="18" charset="0"/>
                                <a:ea typeface="Cambria Math" panose="02040503050406030204" pitchFamily="18" charset="0"/>
                              </a:rPr>
                              <m:t>2</m:t>
                            </m:r>
                          </m:sup>
                        </m:sSup>
                      </m:den>
                    </m:f>
                    <m:r>
                      <a:rPr lang="en-US" altLang="ko-KR" sz="2200" i="1">
                        <a:latin typeface="Cambria Math" panose="02040503050406030204" pitchFamily="18" charset="0"/>
                        <a:ea typeface="Cambria Math" panose="02040503050406030204" pitchFamily="18" charset="0"/>
                      </a:rPr>
                      <m:t>𝑛</m:t>
                    </m:r>
                    <m:sSup>
                      <m:sSupPr>
                        <m:ctrlPr>
                          <a:rPr lang="el-GR" altLang="ko-KR" sz="2200" i="1">
                            <a:latin typeface="Cambria Math" panose="02040503050406030204" pitchFamily="18" charset="0"/>
                            <a:ea typeface="Cambria Math" panose="02040503050406030204" pitchFamily="18" charset="0"/>
                          </a:rPr>
                        </m:ctrlPr>
                      </m:sSupPr>
                      <m:e>
                        <m:r>
                          <a:rPr lang="ko-KR" altLang="el-GR" sz="2200" i="1">
                            <a:latin typeface="Cambria Math" panose="02040503050406030204" pitchFamily="18" charset="0"/>
                            <a:ea typeface="Cambria Math" panose="02040503050406030204" pitchFamily="18" charset="0"/>
                          </a:rPr>
                          <m:t>𝜎</m:t>
                        </m:r>
                      </m:e>
                      <m:sup>
                        <m:r>
                          <a:rPr lang="en-US" altLang="ko-KR" sz="2200" i="1">
                            <a:latin typeface="Cambria Math" panose="02040503050406030204" pitchFamily="18" charset="0"/>
                            <a:ea typeface="Cambria Math" panose="02040503050406030204" pitchFamily="18" charset="0"/>
                          </a:rPr>
                          <m:t>2</m:t>
                        </m:r>
                      </m:sup>
                    </m:sSup>
                    <m:r>
                      <a:rPr lang="en-US" altLang="ko-KR" sz="2200" i="1">
                        <a:latin typeface="Cambria Math" panose="02040503050406030204" pitchFamily="18" charset="0"/>
                        <a:ea typeface="Cambria Math" panose="02040503050406030204" pitchFamily="18" charset="0"/>
                      </a:rPr>
                      <m:t>=</m:t>
                    </m:r>
                    <m:f>
                      <m:fPr>
                        <m:ctrlPr>
                          <a:rPr lang="en-US" altLang="ko-KR" sz="2200" i="1">
                            <a:latin typeface="Cambria Math" panose="02040503050406030204" pitchFamily="18" charset="0"/>
                            <a:ea typeface="Cambria Math" panose="02040503050406030204" pitchFamily="18" charset="0"/>
                          </a:rPr>
                        </m:ctrlPr>
                      </m:fPr>
                      <m:num>
                        <m:sSup>
                          <m:sSupPr>
                            <m:ctrlPr>
                              <a:rPr lang="el-GR" altLang="ko-KR" sz="2200" i="1">
                                <a:latin typeface="Cambria Math" panose="02040503050406030204" pitchFamily="18" charset="0"/>
                                <a:ea typeface="Cambria Math" panose="02040503050406030204" pitchFamily="18" charset="0"/>
                              </a:rPr>
                            </m:ctrlPr>
                          </m:sSupPr>
                          <m:e>
                            <m:r>
                              <a:rPr lang="ko-KR" altLang="el-GR" sz="2200" i="1">
                                <a:latin typeface="Cambria Math" panose="02040503050406030204" pitchFamily="18" charset="0"/>
                                <a:ea typeface="Cambria Math" panose="02040503050406030204" pitchFamily="18" charset="0"/>
                              </a:rPr>
                              <m:t>𝜎</m:t>
                            </m:r>
                          </m:e>
                          <m:sup>
                            <m:r>
                              <a:rPr lang="en-US" altLang="ko-KR" sz="2200" i="1">
                                <a:latin typeface="Cambria Math" panose="02040503050406030204" pitchFamily="18" charset="0"/>
                                <a:ea typeface="Cambria Math" panose="02040503050406030204" pitchFamily="18" charset="0"/>
                              </a:rPr>
                              <m:t>2</m:t>
                            </m:r>
                          </m:sup>
                        </m:sSup>
                      </m:num>
                      <m:den>
                        <m:r>
                          <a:rPr lang="en-US" altLang="ko-KR" sz="2200" i="1">
                            <a:latin typeface="Cambria Math" panose="02040503050406030204" pitchFamily="18" charset="0"/>
                            <a:ea typeface="Cambria Math" panose="02040503050406030204" pitchFamily="18" charset="0"/>
                          </a:rPr>
                          <m:t>𝑛</m:t>
                        </m:r>
                      </m:den>
                    </m:f>
                  </m:oMath>
                </a14:m>
                <a:endParaRPr lang="en-US" altLang="ko-KR" sz="22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915473" y="1393268"/>
                <a:ext cx="10515600" cy="5009882"/>
              </a:xfrm>
              <a:blipFill>
                <a:blip r:embed="rId2"/>
                <a:stretch>
                  <a:fillRect l="-464"/>
                </a:stretch>
              </a:blipFill>
            </p:spPr>
            <p:txBody>
              <a:bodyPr/>
              <a:lstStyle/>
              <a:p>
                <a:r>
                  <a:rPr lang="ko-KR" altLang="en-US">
                    <a:noFill/>
                  </a:rPr>
                  <a:t> </a:t>
                </a:r>
              </a:p>
            </p:txBody>
          </p:sp>
        </mc:Fallback>
      </mc:AlternateContent>
      <p:sp>
        <p:nvSpPr>
          <p:cNvPr id="2" name="제목 1"/>
          <p:cNvSpPr>
            <a:spLocks noGrp="1"/>
          </p:cNvSpPr>
          <p:nvPr>
            <p:ph type="title"/>
          </p:nvPr>
        </p:nvSpPr>
        <p:spPr>
          <a:xfrm>
            <a:off x="915473" y="416640"/>
            <a:ext cx="10515600" cy="665185"/>
          </a:xfrm>
        </p:spPr>
        <p:txBody>
          <a:bodyPr>
            <a:normAutofit/>
          </a:bodyPr>
          <a:lstStyle/>
          <a:p>
            <a:pPr algn="l"/>
            <a:r>
              <a:rPr lang="en-US" altLang="ko-KR" sz="2800" dirty="0"/>
              <a:t>Properties of sample mean and sample sum</a:t>
            </a:r>
            <a:endParaRPr lang="ko-KR" altLang="en-US" sz="2800" dirty="0"/>
          </a:p>
        </p:txBody>
      </p:sp>
    </p:spTree>
    <p:extLst>
      <p:ext uri="{BB962C8B-B14F-4D97-AF65-F5344CB8AC3E}">
        <p14:creationId xmlns:p14="http://schemas.microsoft.com/office/powerpoint/2010/main" val="416767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descr="d:\Shared PC\1 POWERPOINT JOBS\Devore 7e\Devore ch5\ch05D1_Page_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314" y="551922"/>
            <a:ext cx="8353953" cy="5859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54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1019578" y="1487272"/>
                <a:ext cx="10515600" cy="5009882"/>
              </a:xfrm>
            </p:spPr>
            <p:txBody>
              <a:bodyPr>
                <a:noAutofit/>
              </a:bodyPr>
              <a:lstStyle/>
              <a:p>
                <a:pPr>
                  <a:lnSpc>
                    <a:spcPct val="124000"/>
                  </a:lnSpc>
                </a:pPr>
                <a:r>
                  <a:rPr lang="en-US" altLang="ko-KR" sz="2200" dirty="0"/>
                  <a:t>Let </a:t>
                </a:r>
                <a14:m>
                  <m:oMath xmlns:m="http://schemas.openxmlformats.org/officeDocument/2006/math">
                    <m:sSub>
                      <m:sSubPr>
                        <m:ctrlPr>
                          <a:rPr lang="en-US" altLang="ko-KR" sz="2200" i="1">
                            <a:latin typeface="Cambria Math" panose="02040503050406030204" pitchFamily="18" charset="0"/>
                          </a:rPr>
                        </m:ctrlPr>
                      </m:sSubPr>
                      <m:e>
                        <m:r>
                          <a:rPr lang="en-US" altLang="ko-KR" sz="2200" b="0" i="1" smtClean="0">
                            <a:latin typeface="Cambria Math" panose="02040503050406030204" pitchFamily="18" charset="0"/>
                          </a:rPr>
                          <m:t>𝑇</m:t>
                        </m:r>
                      </m:e>
                      <m:sub>
                        <m:r>
                          <a:rPr lang="en-US" altLang="ko-KR" sz="2200" b="0" i="1" smtClean="0">
                            <a:latin typeface="Cambria Math" panose="02040503050406030204" pitchFamily="18" charset="0"/>
                          </a:rPr>
                          <m:t>𝑛</m:t>
                        </m:r>
                      </m:sub>
                    </m:sSub>
                    <m:r>
                      <a:rPr lang="en-US" altLang="ko-KR" sz="2200" b="0" i="1" smtClean="0">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r>
                      <a:rPr lang="en-US" altLang="ko-KR" sz="2200" b="0" i="0" smtClean="0">
                        <a:latin typeface="Cambria Math" panose="02040503050406030204" pitchFamily="18" charset="0"/>
                      </a:rPr>
                      <m:t>+</m:t>
                    </m:r>
                  </m:oMath>
                </a14:m>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r>
                      <a:rPr lang="en-US" altLang="ko-KR" sz="2200" b="0" i="1" smtClean="0">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oMath>
                </a14:m>
                <a:r>
                  <a:rPr lang="en-US" altLang="ko-KR" sz="2200" dirty="0"/>
                  <a:t> be the sample total. Then</a:t>
                </a:r>
              </a:p>
              <a:p>
                <a:pPr marL="457200" indent="-457200">
                  <a:lnSpc>
                    <a:spcPct val="124000"/>
                  </a:lnSpc>
                  <a:buFont typeface="+mj-ea"/>
                  <a:buAutoNum type="circleNumDbPlain"/>
                </a:pPr>
                <a:r>
                  <a:rPr lang="en-US" altLang="ko-KR" sz="2200" dirty="0"/>
                  <a:t> </a:t>
                </a:r>
                <a14:m>
                  <m:oMath xmlns:m="http://schemas.openxmlformats.org/officeDocument/2006/math">
                    <m:r>
                      <a:rPr lang="en-US" altLang="ko-KR" sz="2200" i="1">
                        <a:latin typeface="Cambria Math" panose="02040503050406030204" pitchFamily="18" charset="0"/>
                        <a:ea typeface="Cambria Math" panose="02040503050406030204" pitchFamily="18" charset="0"/>
                      </a:rPr>
                      <m:t>𝐸</m:t>
                    </m:r>
                    <m:d>
                      <m:dPr>
                        <m:begChr m:val="["/>
                        <m:endChr m:val="]"/>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𝑇</m:t>
                            </m:r>
                          </m:e>
                          <m:sub>
                            <m:r>
                              <a:rPr lang="en-US" altLang="ko-KR" sz="2200" i="1">
                                <a:latin typeface="Cambria Math" panose="02040503050406030204" pitchFamily="18" charset="0"/>
                              </a:rPr>
                              <m:t>𝑛</m:t>
                            </m:r>
                          </m:sub>
                        </m:sSub>
                      </m:e>
                    </m:d>
                    <m:r>
                      <a:rPr lang="en-US" altLang="ko-KR" sz="2200" i="1">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𝑛</m:t>
                    </m:r>
                    <m:r>
                      <m:rPr>
                        <m:sty m:val="p"/>
                      </m:rPr>
                      <a:rPr lang="el-GR" altLang="ko-KR" sz="2200" i="1">
                        <a:latin typeface="Cambria Math" panose="02040503050406030204" pitchFamily="18" charset="0"/>
                        <a:ea typeface="Cambria Math" panose="02040503050406030204" pitchFamily="18" charset="0"/>
                      </a:rPr>
                      <m:t>μ</m:t>
                    </m:r>
                  </m:oMath>
                </a14:m>
                <a:r>
                  <a:rPr lang="en-US" altLang="ko-KR" sz="2200" dirty="0"/>
                  <a:t> </a:t>
                </a:r>
              </a:p>
              <a:p>
                <a:pPr marL="0" indent="0">
                  <a:lnSpc>
                    <a:spcPct val="124000"/>
                  </a:lnSpc>
                  <a:buNone/>
                </a:pPr>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𝐸</m:t>
                    </m:r>
                    <m:d>
                      <m:dPr>
                        <m:begChr m:val="["/>
                        <m:endChr m:val="]"/>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𝑇</m:t>
                            </m:r>
                          </m:e>
                          <m:sub>
                            <m:r>
                              <a:rPr lang="en-US" altLang="ko-KR" sz="2200" i="1">
                                <a:latin typeface="Cambria Math" panose="02040503050406030204" pitchFamily="18" charset="0"/>
                              </a:rPr>
                              <m:t>𝑛</m:t>
                            </m:r>
                          </m:sub>
                        </m:sSub>
                      </m:e>
                    </m:d>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𝐸</m:t>
                    </m:r>
                    <m:r>
                      <a:rPr lang="en-US" altLang="ko-KR" sz="2200" b="0" i="1" smtClean="0">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r>
                      <a:rPr lang="en-US" altLang="ko-KR" sz="2200">
                        <a:latin typeface="Cambria Math" panose="02040503050406030204" pitchFamily="18" charset="0"/>
                      </a:rPr>
                      <m:t>+</m:t>
                    </m:r>
                  </m:oMath>
                </a14:m>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r>
                      <a:rPr lang="en-US" altLang="ko-KR" sz="2200" i="1">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r>
                      <a:rPr lang="en-US" altLang="ko-KR" sz="2200" b="0" i="1" smtClean="0">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𝐸</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e>
                    </m:d>
                    <m:r>
                      <a:rPr lang="en-US" altLang="ko-KR" sz="2200" i="1">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𝐸</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e>
                    </m:d>
                    <m:r>
                      <a:rPr lang="en-US" altLang="ko-KR" sz="2200" i="1">
                        <a:latin typeface="Cambria Math" panose="02040503050406030204" pitchFamily="18" charset="0"/>
                      </a:rPr>
                      <m:t>+</m:t>
                    </m:r>
                  </m:oMath>
                </a14:m>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𝐸</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e>
                    </m:d>
                    <m:r>
                      <a:rPr lang="en-US" altLang="ko-KR" sz="2200" b="0" i="1" smtClean="0">
                        <a:latin typeface="Cambria Math" panose="02040503050406030204" pitchFamily="18" charset="0"/>
                      </a:rPr>
                      <m:t>=</m:t>
                    </m:r>
                  </m:oMath>
                </a14:m>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𝑛</m:t>
                    </m:r>
                    <m:r>
                      <m:rPr>
                        <m:sty m:val="p"/>
                      </m:rPr>
                      <a:rPr lang="el-GR" altLang="ko-KR" sz="2200" i="1">
                        <a:latin typeface="Cambria Math" panose="02040503050406030204" pitchFamily="18" charset="0"/>
                        <a:ea typeface="Cambria Math" panose="02040503050406030204" pitchFamily="18" charset="0"/>
                      </a:rPr>
                      <m:t>μ</m:t>
                    </m:r>
                  </m:oMath>
                </a14:m>
                <a:endParaRPr lang="en-US" altLang="ko-KR" sz="2200" dirty="0"/>
              </a:p>
              <a:p>
                <a:pPr marL="457200" indent="-457200">
                  <a:lnSpc>
                    <a:spcPct val="124000"/>
                  </a:lnSpc>
                  <a:buFont typeface="+mj-ea"/>
                  <a:buAutoNum type="circleNumDbPlain" startAt="2"/>
                </a:pPr>
                <a:r>
                  <a:rPr lang="en-US" altLang="ko-KR" sz="2200" dirty="0"/>
                  <a:t> </a:t>
                </a:r>
                <a14:m>
                  <m:oMath xmlns:m="http://schemas.openxmlformats.org/officeDocument/2006/math">
                    <m:r>
                      <a:rPr lang="en-US" altLang="ko-KR" sz="2200" b="0" i="1" smtClean="0">
                        <a:latin typeface="Cambria Math" panose="02040503050406030204" pitchFamily="18" charset="0"/>
                        <a:ea typeface="Cambria Math" panose="02040503050406030204" pitchFamily="18" charset="0"/>
                      </a:rPr>
                      <m:t>𝑉</m:t>
                    </m:r>
                    <m:d>
                      <m:dPr>
                        <m:begChr m:val="["/>
                        <m:endChr m:val="]"/>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𝑇</m:t>
                            </m:r>
                          </m:e>
                          <m:sub>
                            <m:r>
                              <a:rPr lang="en-US" altLang="ko-KR" sz="2200" i="1">
                                <a:latin typeface="Cambria Math" panose="02040503050406030204" pitchFamily="18" charset="0"/>
                              </a:rPr>
                              <m:t>𝑛</m:t>
                            </m:r>
                          </m:sub>
                        </m:sSub>
                      </m:e>
                    </m:d>
                    <m:r>
                      <a:rPr lang="en-US" altLang="ko-KR" sz="2200" i="1">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𝑛</m:t>
                    </m:r>
                    <m:sSup>
                      <m:sSupPr>
                        <m:ctrlPr>
                          <a:rPr lang="el-GR" altLang="ko-KR" sz="2200" i="1">
                            <a:latin typeface="Cambria Math" panose="02040503050406030204" pitchFamily="18" charset="0"/>
                            <a:ea typeface="Cambria Math" panose="02040503050406030204" pitchFamily="18" charset="0"/>
                          </a:rPr>
                        </m:ctrlPr>
                      </m:sSupPr>
                      <m:e>
                        <m:r>
                          <a:rPr lang="ko-KR" altLang="el-GR" sz="2200" i="1">
                            <a:latin typeface="Cambria Math" panose="02040503050406030204" pitchFamily="18" charset="0"/>
                            <a:ea typeface="Cambria Math" panose="02040503050406030204" pitchFamily="18" charset="0"/>
                          </a:rPr>
                          <m:t>𝜎</m:t>
                        </m:r>
                      </m:e>
                      <m:sup>
                        <m:r>
                          <a:rPr lang="en-US" altLang="ko-KR" sz="2200" i="1">
                            <a:latin typeface="Cambria Math" panose="02040503050406030204" pitchFamily="18" charset="0"/>
                            <a:ea typeface="Cambria Math" panose="02040503050406030204" pitchFamily="18" charset="0"/>
                          </a:rPr>
                          <m:t>2</m:t>
                        </m:r>
                      </m:sup>
                    </m:sSup>
                  </m:oMath>
                </a14:m>
                <a:r>
                  <a:rPr lang="en-US" altLang="ko-KR" sz="2200" dirty="0"/>
                  <a:t> and </a:t>
                </a:r>
                <a14:m>
                  <m:oMath xmlns:m="http://schemas.openxmlformats.org/officeDocument/2006/math">
                    <m:sSub>
                      <m:sSubPr>
                        <m:ctrlPr>
                          <a:rPr lang="en-US" altLang="ko-KR" sz="2200" i="1">
                            <a:latin typeface="Cambria Math" panose="02040503050406030204" pitchFamily="18" charset="0"/>
                            <a:ea typeface="Cambria Math" panose="02040503050406030204" pitchFamily="18" charset="0"/>
                          </a:rPr>
                        </m:ctrlPr>
                      </m:sSubPr>
                      <m:e>
                        <m:r>
                          <a:rPr lang="ko-KR" altLang="el-GR" sz="2200" i="1">
                            <a:latin typeface="Cambria Math" panose="02040503050406030204" pitchFamily="18" charset="0"/>
                            <a:ea typeface="Cambria Math" panose="02040503050406030204" pitchFamily="18" charset="0"/>
                          </a:rPr>
                          <m:t>𝜎</m:t>
                        </m:r>
                      </m:e>
                      <m:sub>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𝑇</m:t>
                            </m:r>
                          </m:e>
                          <m:sub>
                            <m:r>
                              <a:rPr lang="en-US" altLang="ko-KR" sz="2200" i="1">
                                <a:latin typeface="Cambria Math" panose="02040503050406030204" pitchFamily="18" charset="0"/>
                              </a:rPr>
                              <m:t>𝑛</m:t>
                            </m:r>
                          </m:sub>
                        </m:sSub>
                      </m:sub>
                    </m:sSub>
                    <m:r>
                      <a:rPr lang="en-US" altLang="ko-KR" sz="2200" i="1">
                        <a:latin typeface="Cambria Math" panose="02040503050406030204" pitchFamily="18" charset="0"/>
                        <a:ea typeface="Cambria Math" panose="02040503050406030204" pitchFamily="18" charset="0"/>
                      </a:rPr>
                      <m:t>=</m:t>
                    </m:r>
                    <m:rad>
                      <m:radPr>
                        <m:degHide m:val="on"/>
                        <m:ctrlPr>
                          <a:rPr lang="en-US" altLang="ko-KR" sz="2200" i="1">
                            <a:latin typeface="Cambria Math" panose="02040503050406030204" pitchFamily="18" charset="0"/>
                            <a:ea typeface="Cambria Math" panose="02040503050406030204" pitchFamily="18" charset="0"/>
                          </a:rPr>
                        </m:ctrlPr>
                      </m:radPr>
                      <m:deg/>
                      <m:e>
                        <m:r>
                          <a:rPr lang="en-US" altLang="ko-KR" sz="2200" i="1">
                            <a:latin typeface="Cambria Math" panose="02040503050406030204" pitchFamily="18" charset="0"/>
                            <a:ea typeface="Cambria Math" panose="02040503050406030204" pitchFamily="18" charset="0"/>
                          </a:rPr>
                          <m:t>𝑛</m:t>
                        </m:r>
                      </m:e>
                    </m:rad>
                    <m:r>
                      <a:rPr lang="ko-KR" altLang="el-GR" sz="2200" i="1">
                        <a:latin typeface="Cambria Math" panose="02040503050406030204" pitchFamily="18" charset="0"/>
                        <a:ea typeface="Cambria Math" panose="02040503050406030204" pitchFamily="18" charset="0"/>
                      </a:rPr>
                      <m:t>𝜎</m:t>
                    </m:r>
                  </m:oMath>
                </a14:m>
                <a:endParaRPr lang="en-US" altLang="ko-KR" sz="2200" dirty="0"/>
              </a:p>
              <a:p>
                <a:pPr marL="0" indent="0">
                  <a:lnSpc>
                    <a:spcPct val="124000"/>
                  </a:lnSpc>
                  <a:buNone/>
                </a:pPr>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𝑉</m:t>
                    </m:r>
                    <m:d>
                      <m:dPr>
                        <m:begChr m:val="["/>
                        <m:endChr m:val="]"/>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𝑇</m:t>
                            </m:r>
                          </m:e>
                          <m:sub>
                            <m:r>
                              <a:rPr lang="en-US" altLang="ko-KR" sz="2200" i="1">
                                <a:latin typeface="Cambria Math" panose="02040503050406030204" pitchFamily="18" charset="0"/>
                              </a:rPr>
                              <m:t>𝑛</m:t>
                            </m:r>
                          </m:sub>
                        </m:sSub>
                      </m:e>
                    </m:d>
                    <m:r>
                      <a:rPr lang="en-US" altLang="ko-KR" sz="2200" i="1">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𝑉</m:t>
                    </m:r>
                    <m:d>
                      <m:dPr>
                        <m:begChr m:val="["/>
                        <m:endChr m:val="]"/>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r>
                          <a:rPr lang="en-US" altLang="ko-KR" sz="2200">
                            <a:latin typeface="Cambria Math" panose="02040503050406030204" pitchFamily="18" charset="0"/>
                          </a:rPr>
                          <m:t>+</m:t>
                        </m:r>
                        <m:r>
                          <m:rPr>
                            <m:nor/>
                          </m:rPr>
                          <a:rPr lang="en-US" altLang="ko-KR" sz="2200" dirty="0"/>
                          <m:t> </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r>
                          <a:rPr lang="en-US" altLang="ko-KR" sz="2200" i="1">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e>
                    </m:d>
                    <m:r>
                      <a:rPr lang="en-US" altLang="ko-KR" sz="2200" i="1">
                        <a:latin typeface="Cambria Math" panose="02040503050406030204" pitchFamily="18" charset="0"/>
                        <a:ea typeface="Cambria Math" panose="02040503050406030204" pitchFamily="18" charset="0"/>
                      </a:rPr>
                      <m:t>=</m:t>
                    </m:r>
                    <m:r>
                      <a:rPr lang="en-US" altLang="ko-KR" sz="2200" i="1" smtClean="0">
                        <a:latin typeface="Cambria Math" panose="02040503050406030204" pitchFamily="18" charset="0"/>
                        <a:ea typeface="Cambria Math" panose="02040503050406030204" pitchFamily="18" charset="0"/>
                      </a:rPr>
                      <m:t> </m:t>
                    </m:r>
                    <m:r>
                      <a:rPr lang="en-US" altLang="ko-KR" sz="2200" i="1">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𝑉</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1</m:t>
                            </m:r>
                          </m:sub>
                        </m:sSub>
                      </m:e>
                    </m:d>
                    <m:r>
                      <a:rPr lang="en-US" altLang="ko-KR" sz="2200" i="1">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𝑉</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2</m:t>
                            </m:r>
                          </m:sub>
                        </m:sSub>
                      </m:e>
                    </m:d>
                    <m:r>
                      <a:rPr lang="en-US" altLang="ko-KR" sz="2200" i="1">
                        <a:latin typeface="Cambria Math" panose="02040503050406030204" pitchFamily="18" charset="0"/>
                      </a:rPr>
                      <m:t>+</m:t>
                    </m:r>
                  </m:oMath>
                </a14:m>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𝑉</m:t>
                    </m:r>
                    <m:d>
                      <m:dPr>
                        <m:ctrlPr>
                          <a:rPr lang="en-US" altLang="ko-KR" sz="2200" i="1">
                            <a:latin typeface="Cambria Math" panose="02040503050406030204" pitchFamily="18" charset="0"/>
                            <a:ea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i="1">
                                <a:latin typeface="Cambria Math" panose="02040503050406030204" pitchFamily="18" charset="0"/>
                              </a:rPr>
                              <m:t>𝑛</m:t>
                            </m:r>
                          </m:sub>
                        </m:sSub>
                      </m:e>
                    </m:d>
                    <m:r>
                      <a:rPr lang="en-US" altLang="ko-KR" sz="2200" i="1">
                        <a:latin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𝑛</m:t>
                    </m:r>
                    <m:sSup>
                      <m:sSupPr>
                        <m:ctrlPr>
                          <a:rPr lang="el-GR" altLang="ko-KR" sz="2200" i="1">
                            <a:latin typeface="Cambria Math" panose="02040503050406030204" pitchFamily="18" charset="0"/>
                            <a:ea typeface="Cambria Math" panose="02040503050406030204" pitchFamily="18" charset="0"/>
                          </a:rPr>
                        </m:ctrlPr>
                      </m:sSupPr>
                      <m:e>
                        <m:r>
                          <a:rPr lang="ko-KR" altLang="el-GR" sz="2200" i="1">
                            <a:latin typeface="Cambria Math" panose="02040503050406030204" pitchFamily="18" charset="0"/>
                            <a:ea typeface="Cambria Math" panose="02040503050406030204" pitchFamily="18" charset="0"/>
                          </a:rPr>
                          <m:t>𝜎</m:t>
                        </m:r>
                      </m:e>
                      <m:sup>
                        <m:r>
                          <a:rPr lang="en-US" altLang="ko-KR" sz="2200" i="1">
                            <a:latin typeface="Cambria Math" panose="02040503050406030204" pitchFamily="18" charset="0"/>
                            <a:ea typeface="Cambria Math" panose="02040503050406030204" pitchFamily="18" charset="0"/>
                          </a:rPr>
                          <m:t>2</m:t>
                        </m:r>
                      </m:sup>
                    </m:sSup>
                  </m:oMath>
                </a14:m>
                <a:endParaRPr lang="en-US" altLang="ko-KR" sz="2200" dirty="0"/>
              </a:p>
              <a:p>
                <a:pPr marL="0" indent="0">
                  <a:lnSpc>
                    <a:spcPct val="124000"/>
                  </a:lnSpc>
                  <a:buNone/>
                </a:pPr>
                <a:endParaRPr lang="en-US" altLang="ko-KR" sz="2200" dirty="0"/>
              </a:p>
              <a:p>
                <a:pPr>
                  <a:lnSpc>
                    <a:spcPct val="124000"/>
                  </a:lnSpc>
                </a:pPr>
                <a:r>
                  <a:rPr lang="en-US" altLang="ko-KR" sz="2200" dirty="0"/>
                  <a:t>If the original distribution of the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𝑋</m:t>
                        </m:r>
                      </m:e>
                      <m:sub>
                        <m:r>
                          <a:rPr lang="en-US" altLang="ko-KR" sz="2200" b="0" i="1" smtClean="0">
                            <a:latin typeface="Cambria Math" panose="02040503050406030204" pitchFamily="18" charset="0"/>
                          </a:rPr>
                          <m:t>𝑖</m:t>
                        </m:r>
                      </m:sub>
                    </m:sSub>
                  </m:oMath>
                </a14:m>
                <a:r>
                  <a:rPr lang="en-US" altLang="ko-KR" sz="2200" dirty="0"/>
                  <a:t>s is normal, then the distribution of </a:t>
                </a:r>
                <a14:m>
                  <m:oMath xmlns:m="http://schemas.openxmlformats.org/officeDocument/2006/math">
                    <m:acc>
                      <m:accPr>
                        <m:chr m:val="̅"/>
                        <m:ctrlPr>
                          <a:rPr lang="el-GR" altLang="ko-KR" sz="2200" i="1">
                            <a:latin typeface="Cambria Math" panose="02040503050406030204" pitchFamily="18" charset="0"/>
                            <a:ea typeface="Cambria Math" panose="02040503050406030204" pitchFamily="18" charset="0"/>
                          </a:rPr>
                        </m:ctrlPr>
                      </m:accPr>
                      <m:e>
                        <m:r>
                          <a:rPr lang="en-US" altLang="ko-KR" sz="2200" i="1">
                            <a:latin typeface="Cambria Math" panose="02040503050406030204" pitchFamily="18" charset="0"/>
                            <a:ea typeface="Cambria Math" panose="02040503050406030204" pitchFamily="18" charset="0"/>
                          </a:rPr>
                          <m:t>𝑋</m:t>
                        </m:r>
                      </m:e>
                    </m:acc>
                  </m:oMath>
                </a14:m>
                <a:r>
                  <a:rPr lang="en-US" altLang="ko-KR" sz="2200" dirty="0"/>
                  <a:t> and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𝑇</m:t>
                        </m:r>
                      </m:e>
                      <m:sub>
                        <m:r>
                          <a:rPr lang="en-US" altLang="ko-KR" sz="2200" i="1">
                            <a:latin typeface="Cambria Math" panose="02040503050406030204" pitchFamily="18" charset="0"/>
                          </a:rPr>
                          <m:t>𝑛</m:t>
                        </m:r>
                      </m:sub>
                    </m:sSub>
                  </m:oMath>
                </a14:m>
                <a:r>
                  <a:rPr lang="en-US" altLang="ko-KR" sz="2200" dirty="0"/>
                  <a:t> is also normal.  </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1019578" y="1487272"/>
                <a:ext cx="10515600" cy="5009882"/>
              </a:xfrm>
              <a:blipFill>
                <a:blip r:embed="rId2"/>
                <a:stretch>
                  <a:fillRect l="-464"/>
                </a:stretch>
              </a:blipFill>
            </p:spPr>
            <p:txBody>
              <a:bodyPr/>
              <a:lstStyle/>
              <a:p>
                <a:r>
                  <a:rPr lang="ko-KR" altLang="en-US">
                    <a:noFill/>
                  </a:rPr>
                  <a:t> </a:t>
                </a:r>
              </a:p>
            </p:txBody>
          </p:sp>
        </mc:Fallback>
      </mc:AlternateContent>
      <p:sp>
        <p:nvSpPr>
          <p:cNvPr id="2" name="제목 1"/>
          <p:cNvSpPr>
            <a:spLocks noGrp="1"/>
          </p:cNvSpPr>
          <p:nvPr>
            <p:ph type="title"/>
          </p:nvPr>
        </p:nvSpPr>
        <p:spPr>
          <a:xfrm>
            <a:off x="915473" y="416640"/>
            <a:ext cx="10515600" cy="665185"/>
          </a:xfrm>
        </p:spPr>
        <p:txBody>
          <a:bodyPr>
            <a:normAutofit/>
          </a:bodyPr>
          <a:lstStyle/>
          <a:p>
            <a:pPr algn="l"/>
            <a:r>
              <a:rPr lang="en-US" altLang="ko-KR" sz="2800" dirty="0"/>
              <a:t>Properties of sample mean and sample sum</a:t>
            </a:r>
            <a:endParaRPr lang="ko-KR" altLang="en-US" sz="2800" dirty="0"/>
          </a:p>
        </p:txBody>
      </p:sp>
    </p:spTree>
    <p:extLst>
      <p:ext uri="{BB962C8B-B14F-4D97-AF65-F5344CB8AC3E}">
        <p14:creationId xmlns:p14="http://schemas.microsoft.com/office/powerpoint/2010/main" val="325646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내용 개체 틀 2"/>
              <p:cNvSpPr>
                <a:spLocks noGrp="1"/>
              </p:cNvSpPr>
              <p:nvPr>
                <p:ph idx="1"/>
              </p:nvPr>
            </p:nvSpPr>
            <p:spPr>
              <a:xfrm>
                <a:off x="1070020" y="1725769"/>
                <a:ext cx="10195429" cy="5009882"/>
              </a:xfrm>
            </p:spPr>
            <p:txBody>
              <a:bodyPr>
                <a:noAutofit/>
              </a:bodyPr>
              <a:lstStyle/>
              <a:p>
                <a:pPr>
                  <a:buFont typeface="Wingdings" panose="05000000000000000000" pitchFamily="2" charset="2"/>
                  <a:buChar char="Ø"/>
                </a:pPr>
                <a:r>
                  <a:rPr lang="en-US" altLang="ko-KR" sz="2200" dirty="0"/>
                  <a:t>Let </a:t>
                </a:r>
                <a14:m>
                  <m:oMath xmlns:m="http://schemas.openxmlformats.org/officeDocument/2006/math">
                    <m:r>
                      <a:rPr lang="en-US" altLang="ko-KR" sz="2200" b="0" i="1" smtClean="0">
                        <a:latin typeface="Cambria Math" panose="02040503050406030204" pitchFamily="18" charset="0"/>
                      </a:rPr>
                      <m:t>𝑋</m:t>
                    </m:r>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𝑁</m:t>
                    </m:r>
                    <m:d>
                      <m:dPr>
                        <m:ctrlPr>
                          <a:rPr lang="en-US" altLang="ko-KR" sz="2200" b="0" i="1" smtClean="0">
                            <a:latin typeface="Cambria Math" panose="02040503050406030204" pitchFamily="18" charset="0"/>
                          </a:rPr>
                        </m:ctrlPr>
                      </m:dPr>
                      <m:e>
                        <m:sSub>
                          <m:sSubPr>
                            <m:ctrlPr>
                              <a:rPr lang="en-US" altLang="ko-KR" sz="2200" b="0" i="1" smtClean="0">
                                <a:latin typeface="Cambria Math" panose="02040503050406030204" pitchFamily="18" charset="0"/>
                              </a:rPr>
                            </m:ctrlPr>
                          </m:sSubPr>
                          <m:e>
                            <m:r>
                              <a:rPr lang="ko-KR" altLang="en-US" sz="2200" i="1">
                                <a:latin typeface="Cambria Math" panose="02040503050406030204" pitchFamily="18" charset="0"/>
                              </a:rPr>
                              <m:t>𝜇</m:t>
                            </m:r>
                          </m:e>
                          <m:sub>
                            <m:r>
                              <a:rPr lang="en-US" altLang="ko-KR" sz="2200" b="0" i="1" smtClean="0">
                                <a:latin typeface="Cambria Math" panose="02040503050406030204" pitchFamily="18" charset="0"/>
                              </a:rPr>
                              <m:t>𝑥</m:t>
                            </m:r>
                          </m:sub>
                        </m:sSub>
                        <m:r>
                          <a:rPr lang="en-US" altLang="ko-KR" sz="2200" b="0" i="1" smtClean="0">
                            <a:latin typeface="Cambria Math" panose="02040503050406030204" pitchFamily="18" charset="0"/>
                          </a:rPr>
                          <m:t>, </m:t>
                        </m:r>
                        <m:sSubSup>
                          <m:sSubSupPr>
                            <m:ctrlPr>
                              <a:rPr lang="en-US" altLang="ko-KR" sz="2200" b="0" i="1" smtClean="0">
                                <a:latin typeface="Cambria Math" panose="02040503050406030204" pitchFamily="18" charset="0"/>
                              </a:rPr>
                            </m:ctrlPr>
                          </m:sSubSupPr>
                          <m:e>
                            <m:r>
                              <a:rPr lang="ko-KR" altLang="en-US" sz="2200" b="0" i="1" smtClean="0">
                                <a:latin typeface="Cambria Math" panose="02040503050406030204" pitchFamily="18" charset="0"/>
                              </a:rPr>
                              <m:t>𝜎</m:t>
                            </m:r>
                          </m:e>
                          <m:sub>
                            <m:r>
                              <a:rPr lang="en-US" altLang="ko-KR" sz="2200" b="0" i="1" smtClean="0">
                                <a:latin typeface="Cambria Math" panose="02040503050406030204" pitchFamily="18" charset="0"/>
                              </a:rPr>
                              <m:t>𝑥</m:t>
                            </m:r>
                          </m:sub>
                          <m:sup>
                            <m:r>
                              <a:rPr lang="en-US" altLang="ko-KR" sz="2200" b="0" i="1" smtClean="0">
                                <a:latin typeface="Cambria Math" panose="02040503050406030204" pitchFamily="18" charset="0"/>
                              </a:rPr>
                              <m:t>2</m:t>
                            </m:r>
                          </m:sup>
                        </m:sSubSup>
                      </m:e>
                    </m:d>
                    <m:r>
                      <a:rPr lang="en-US" altLang="ko-KR" sz="2200" b="0" i="1" smtClean="0">
                        <a:latin typeface="Cambria Math" panose="02040503050406030204" pitchFamily="18" charset="0"/>
                      </a:rPr>
                      <m:t> </m:t>
                    </m:r>
                  </m:oMath>
                </a14:m>
                <a:r>
                  <a:rPr lang="en-US" altLang="ko-KR" sz="2200" dirty="0"/>
                  <a:t>and </a:t>
                </a:r>
                <a14:m>
                  <m:oMath xmlns:m="http://schemas.openxmlformats.org/officeDocument/2006/math">
                    <m:r>
                      <a:rPr lang="en-US" altLang="ko-KR" sz="2200" b="0" i="1" smtClean="0">
                        <a:latin typeface="Cambria Math" panose="02040503050406030204" pitchFamily="18" charset="0"/>
                      </a:rPr>
                      <m:t>𝑌</m:t>
                    </m:r>
                    <m:r>
                      <a:rPr lang="en-US" altLang="ko-KR" sz="2200" i="1">
                        <a:latin typeface="Cambria Math" panose="02040503050406030204" pitchFamily="18" charset="0"/>
                      </a:rPr>
                      <m:t>~</m:t>
                    </m:r>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sSub>
                          <m:sSubPr>
                            <m:ctrlPr>
                              <a:rPr lang="en-US" altLang="ko-KR" sz="2200" i="1">
                                <a:latin typeface="Cambria Math" panose="02040503050406030204" pitchFamily="18" charset="0"/>
                              </a:rPr>
                            </m:ctrlPr>
                          </m:sSubPr>
                          <m:e>
                            <m:r>
                              <a:rPr lang="ko-KR" altLang="en-US" sz="2200" i="1">
                                <a:latin typeface="Cambria Math" panose="02040503050406030204" pitchFamily="18" charset="0"/>
                              </a:rPr>
                              <m:t>𝜇</m:t>
                            </m:r>
                          </m:e>
                          <m:sub>
                            <m:r>
                              <a:rPr lang="en-US" altLang="ko-KR" sz="2200" b="0" i="1" smtClean="0">
                                <a:latin typeface="Cambria Math" panose="02040503050406030204" pitchFamily="18" charset="0"/>
                              </a:rPr>
                              <m:t>𝑦</m:t>
                            </m:r>
                          </m:sub>
                        </m:sSub>
                        <m:r>
                          <a:rPr lang="en-US" altLang="ko-KR" sz="2200" i="1">
                            <a:latin typeface="Cambria Math" panose="02040503050406030204" pitchFamily="18" charset="0"/>
                          </a:rPr>
                          <m:t>, </m:t>
                        </m:r>
                        <m:sSubSup>
                          <m:sSubSupPr>
                            <m:ctrlPr>
                              <a:rPr lang="en-US" altLang="ko-KR" sz="2200" i="1">
                                <a:latin typeface="Cambria Math" panose="02040503050406030204" pitchFamily="18" charset="0"/>
                              </a:rPr>
                            </m:ctrlPr>
                          </m:sSubSupPr>
                          <m:e>
                            <m:r>
                              <a:rPr lang="ko-KR" altLang="en-US" sz="2200" i="1">
                                <a:latin typeface="Cambria Math" panose="02040503050406030204" pitchFamily="18" charset="0"/>
                              </a:rPr>
                              <m:t>𝜎</m:t>
                            </m:r>
                          </m:e>
                          <m:sub>
                            <m:r>
                              <a:rPr lang="en-US" altLang="ko-KR" sz="2200" b="0" i="1" smtClean="0">
                                <a:latin typeface="Cambria Math" panose="02040503050406030204" pitchFamily="18" charset="0"/>
                              </a:rPr>
                              <m:t>𝑦</m:t>
                            </m:r>
                          </m:sub>
                          <m:sup>
                            <m:r>
                              <a:rPr lang="en-US" altLang="ko-KR" sz="2200" i="1">
                                <a:latin typeface="Cambria Math" panose="02040503050406030204" pitchFamily="18" charset="0"/>
                              </a:rPr>
                              <m:t>2</m:t>
                            </m:r>
                          </m:sup>
                        </m:sSubSup>
                      </m:e>
                    </m:d>
                    <m:r>
                      <a:rPr lang="en-US" altLang="ko-KR" sz="2200" b="0" i="1" smtClean="0">
                        <a:latin typeface="Cambria Math" panose="02040503050406030204" pitchFamily="18" charset="0"/>
                      </a:rPr>
                      <m:t> </m:t>
                    </m:r>
                  </m:oMath>
                </a14:m>
                <a:r>
                  <a:rPr lang="en-US" altLang="ko-KR" sz="2200" dirty="0"/>
                  <a:t>be two independently distributed normal variables. Then their sum is also a normally distributed </a:t>
                </a:r>
                <a:r>
                  <a:rPr lang="es-ES" altLang="ko-KR" sz="2200" dirty="0"/>
                  <a:t>random variable: </a:t>
                </a:r>
              </a:p>
              <a:p>
                <a:pPr marL="0" indent="0">
                  <a:buNone/>
                </a:pPr>
                <a:r>
                  <a:rPr lang="en-US" altLang="ko-KR" sz="2200" dirty="0"/>
                  <a:t>	</a:t>
                </a:r>
                <a14:m>
                  <m:oMath xmlns:m="http://schemas.openxmlformats.org/officeDocument/2006/math">
                    <m:r>
                      <a:rPr lang="en-US" altLang="ko-KR" sz="2200" i="1">
                        <a:latin typeface="Cambria Math" panose="02040503050406030204" pitchFamily="18" charset="0"/>
                      </a:rPr>
                      <m:t>𝑋</m:t>
                    </m:r>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𝑌</m:t>
                    </m:r>
                    <m:r>
                      <a:rPr lang="en-US" altLang="ko-KR" sz="2200" i="1">
                        <a:latin typeface="Cambria Math" panose="02040503050406030204" pitchFamily="18" charset="0"/>
                      </a:rPr>
                      <m:t>~</m:t>
                    </m:r>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sSub>
                          <m:sSubPr>
                            <m:ctrlPr>
                              <a:rPr lang="en-US" altLang="ko-KR" sz="2200" i="1">
                                <a:latin typeface="Cambria Math" panose="02040503050406030204" pitchFamily="18" charset="0"/>
                              </a:rPr>
                            </m:ctrlPr>
                          </m:sSubPr>
                          <m:e>
                            <m:r>
                              <a:rPr lang="ko-KR" altLang="en-US" sz="2200" i="1">
                                <a:latin typeface="Cambria Math" panose="02040503050406030204" pitchFamily="18" charset="0"/>
                              </a:rPr>
                              <m:t>𝜇</m:t>
                            </m:r>
                          </m:e>
                          <m:sub>
                            <m:r>
                              <a:rPr lang="en-US" altLang="ko-KR" sz="2200" i="1">
                                <a:latin typeface="Cambria Math" panose="02040503050406030204" pitchFamily="18" charset="0"/>
                              </a:rPr>
                              <m:t>𝑥</m:t>
                            </m:r>
                          </m:sub>
                        </m:sSub>
                        <m:r>
                          <a:rPr lang="en-US" altLang="ko-KR" sz="2200" b="0" i="1" smtClean="0">
                            <a:latin typeface="Cambria Math" panose="02040503050406030204" pitchFamily="18" charset="0"/>
                          </a:rPr>
                          <m:t>+</m:t>
                        </m:r>
                        <m:sSub>
                          <m:sSubPr>
                            <m:ctrlPr>
                              <a:rPr lang="en-US" altLang="ko-KR" sz="2200" i="1">
                                <a:latin typeface="Cambria Math" panose="02040503050406030204" pitchFamily="18" charset="0"/>
                              </a:rPr>
                            </m:ctrlPr>
                          </m:sSubPr>
                          <m:e>
                            <m:r>
                              <a:rPr lang="ko-KR" altLang="en-US" sz="2200" i="1">
                                <a:latin typeface="Cambria Math" panose="02040503050406030204" pitchFamily="18" charset="0"/>
                              </a:rPr>
                              <m:t>𝜇</m:t>
                            </m:r>
                          </m:e>
                          <m:sub>
                            <m:r>
                              <a:rPr lang="en-US" altLang="ko-KR" sz="2200" b="0" i="1" smtClean="0">
                                <a:latin typeface="Cambria Math" panose="02040503050406030204" pitchFamily="18" charset="0"/>
                              </a:rPr>
                              <m:t>𝑦</m:t>
                            </m:r>
                          </m:sub>
                        </m:sSub>
                        <m:r>
                          <a:rPr lang="en-US" altLang="ko-KR" sz="2200" i="1">
                            <a:latin typeface="Cambria Math" panose="02040503050406030204" pitchFamily="18" charset="0"/>
                          </a:rPr>
                          <m:t>, </m:t>
                        </m:r>
                        <m:sSubSup>
                          <m:sSubSupPr>
                            <m:ctrlPr>
                              <a:rPr lang="en-US" altLang="ko-KR" sz="2200" i="1">
                                <a:latin typeface="Cambria Math" panose="02040503050406030204" pitchFamily="18" charset="0"/>
                              </a:rPr>
                            </m:ctrlPr>
                          </m:sSubSupPr>
                          <m:e>
                            <m:r>
                              <a:rPr lang="ko-KR" altLang="en-US" sz="2200" i="1">
                                <a:latin typeface="Cambria Math" panose="02040503050406030204" pitchFamily="18" charset="0"/>
                              </a:rPr>
                              <m:t>𝜎</m:t>
                            </m:r>
                          </m:e>
                          <m:sub>
                            <m:r>
                              <a:rPr lang="en-US" altLang="ko-KR" sz="2200" i="1">
                                <a:latin typeface="Cambria Math" panose="02040503050406030204" pitchFamily="18" charset="0"/>
                              </a:rPr>
                              <m:t>𝑥</m:t>
                            </m:r>
                          </m:sub>
                          <m:sup>
                            <m:r>
                              <a:rPr lang="en-US" altLang="ko-KR" sz="2200" i="1">
                                <a:latin typeface="Cambria Math" panose="02040503050406030204" pitchFamily="18" charset="0"/>
                              </a:rPr>
                              <m:t>2</m:t>
                            </m:r>
                          </m:sup>
                        </m:sSubSup>
                        <m:r>
                          <a:rPr lang="en-US" altLang="ko-KR" sz="2200" b="0" i="1" smtClean="0">
                            <a:latin typeface="Cambria Math" panose="02040503050406030204" pitchFamily="18" charset="0"/>
                          </a:rPr>
                          <m:t>+</m:t>
                        </m:r>
                        <m:sSubSup>
                          <m:sSubSupPr>
                            <m:ctrlPr>
                              <a:rPr lang="en-US" altLang="ko-KR" sz="2200" i="1">
                                <a:latin typeface="Cambria Math" panose="02040503050406030204" pitchFamily="18" charset="0"/>
                              </a:rPr>
                            </m:ctrlPr>
                          </m:sSubSupPr>
                          <m:e>
                            <m:r>
                              <a:rPr lang="ko-KR" altLang="en-US" sz="2200" i="1">
                                <a:latin typeface="Cambria Math" panose="02040503050406030204" pitchFamily="18" charset="0"/>
                              </a:rPr>
                              <m:t>𝜎</m:t>
                            </m:r>
                          </m:e>
                          <m:sub>
                            <m:r>
                              <a:rPr lang="en-US" altLang="ko-KR" sz="2200" i="1">
                                <a:latin typeface="Cambria Math" panose="02040503050406030204" pitchFamily="18" charset="0"/>
                              </a:rPr>
                              <m:t>𝑦</m:t>
                            </m:r>
                          </m:sub>
                          <m:sup>
                            <m:r>
                              <a:rPr lang="en-US" altLang="ko-KR" sz="2200" i="1">
                                <a:latin typeface="Cambria Math" panose="02040503050406030204" pitchFamily="18" charset="0"/>
                              </a:rPr>
                              <m:t>2</m:t>
                            </m:r>
                          </m:sup>
                        </m:sSubSup>
                      </m:e>
                    </m:d>
                  </m:oMath>
                </a14:m>
                <a:r>
                  <a:rPr lang="es-ES" altLang="ko-KR" sz="2200" dirty="0"/>
                  <a:t> </a:t>
                </a:r>
              </a:p>
              <a:p>
                <a:pPr>
                  <a:buFont typeface="Wingdings" panose="05000000000000000000" pitchFamily="2" charset="2"/>
                  <a:buChar char="Ø"/>
                </a:pPr>
                <a:r>
                  <a:rPr lang="en-US" altLang="ko-KR" sz="2200" dirty="0"/>
                  <a:t>To prove this we need only to invoke the result that, in the case of independence, the moment generating function of the sum is the product of the moment generating functions of its elements.</a:t>
                </a:r>
                <a:endParaRPr lang="en-US" altLang="ko-KR" sz="2200" i="1" dirty="0">
                  <a:latin typeface="Cambria Math" panose="02040503050406030204" pitchFamily="18" charset="0"/>
                </a:endParaRPr>
              </a:p>
              <a:p>
                <a:pPr marL="0" indent="0">
                  <a:lnSpc>
                    <a:spcPct val="130000"/>
                  </a:lnSpc>
                  <a:buNone/>
                </a:pPr>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𝑀</m:t>
                        </m:r>
                      </m:e>
                      <m:sub>
                        <m:r>
                          <a:rPr lang="en-US" altLang="ko-KR" sz="2200" b="0" i="1" smtClean="0">
                            <a:latin typeface="Cambria Math" panose="02040503050406030204" pitchFamily="18" charset="0"/>
                          </a:rPr>
                          <m:t>𝑋</m:t>
                        </m:r>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𝑌</m:t>
                        </m:r>
                      </m:sub>
                    </m:sSub>
                    <m:d>
                      <m:dPr>
                        <m:ctrlPr>
                          <a:rPr lang="en-US" altLang="ko-KR" sz="2200" i="1">
                            <a:latin typeface="Cambria Math" panose="02040503050406030204" pitchFamily="18" charset="0"/>
                          </a:rPr>
                        </m:ctrlPr>
                      </m:dPr>
                      <m:e>
                        <m:r>
                          <a:rPr lang="en-US" altLang="ko-KR" sz="2200" i="1">
                            <a:latin typeface="Cambria Math" panose="02040503050406030204" pitchFamily="18" charset="0"/>
                          </a:rPr>
                          <m:t>𝑡</m:t>
                        </m:r>
                      </m:e>
                    </m:d>
                    <m:r>
                      <a:rPr lang="en-US" altLang="ko-KR" sz="2200" i="1">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𝑀</m:t>
                        </m:r>
                      </m:e>
                      <m:sub>
                        <m:r>
                          <a:rPr lang="en-US" altLang="ko-KR" sz="2200" b="0" i="1" smtClean="0">
                            <a:latin typeface="Cambria Math" panose="02040503050406030204" pitchFamily="18" charset="0"/>
                          </a:rPr>
                          <m:t>𝑋</m:t>
                        </m:r>
                      </m:sub>
                    </m:sSub>
                    <m:d>
                      <m:dPr>
                        <m:ctrlPr>
                          <a:rPr lang="en-US" altLang="ko-KR" sz="2200" i="1">
                            <a:latin typeface="Cambria Math" panose="02040503050406030204" pitchFamily="18" charset="0"/>
                          </a:rPr>
                        </m:ctrlPr>
                      </m:dPr>
                      <m:e>
                        <m:r>
                          <a:rPr lang="en-US" altLang="ko-KR" sz="2200" i="1">
                            <a:latin typeface="Cambria Math" panose="02040503050406030204" pitchFamily="18" charset="0"/>
                          </a:rPr>
                          <m:t>𝑡</m:t>
                        </m:r>
                      </m:e>
                    </m:d>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𝑀</m:t>
                        </m:r>
                      </m:e>
                      <m:sub>
                        <m:r>
                          <a:rPr lang="en-US" altLang="ko-KR" sz="2200" b="0" i="1" smtClean="0">
                            <a:latin typeface="Cambria Math" panose="02040503050406030204" pitchFamily="18" charset="0"/>
                          </a:rPr>
                          <m:t>𝑌</m:t>
                        </m:r>
                      </m:sub>
                    </m:sSub>
                    <m:d>
                      <m:dPr>
                        <m:ctrlPr>
                          <a:rPr lang="en-US" altLang="ko-KR" sz="2200" i="1">
                            <a:latin typeface="Cambria Math" panose="02040503050406030204" pitchFamily="18" charset="0"/>
                          </a:rPr>
                        </m:ctrlPr>
                      </m:dPr>
                      <m:e>
                        <m:r>
                          <a:rPr lang="en-US" altLang="ko-KR" sz="2200" i="1">
                            <a:latin typeface="Cambria Math" panose="02040503050406030204" pitchFamily="18" charset="0"/>
                          </a:rPr>
                          <m:t>𝑡</m:t>
                        </m:r>
                      </m:e>
                    </m:d>
                    <m:r>
                      <a:rPr lang="en-US" altLang="ko-KR" sz="2200" i="1">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sSub>
                          <m:sSubPr>
                            <m:ctrlPr>
                              <a:rPr lang="en-US" altLang="ko-KR" sz="2200" i="1">
                                <a:latin typeface="Cambria Math" panose="02040503050406030204" pitchFamily="18" charset="0"/>
                              </a:rPr>
                            </m:ctrlPr>
                          </m:sSubPr>
                          <m:e>
                            <m:r>
                              <a:rPr lang="ko-KR" altLang="en-US" sz="2200" i="1">
                                <a:latin typeface="Cambria Math" panose="02040503050406030204" pitchFamily="18" charset="0"/>
                              </a:rPr>
                              <m:t>𝜇</m:t>
                            </m:r>
                          </m:e>
                          <m:sub>
                            <m:r>
                              <a:rPr lang="en-US" altLang="ko-KR" sz="2200" i="1">
                                <a:latin typeface="Cambria Math" panose="02040503050406030204" pitchFamily="18" charset="0"/>
                              </a:rPr>
                              <m:t>𝑥</m:t>
                            </m:r>
                          </m:sub>
                        </m:sSub>
                        <m:r>
                          <a:rPr lang="en-US" altLang="ko-KR" sz="2200" i="1">
                            <a:latin typeface="Cambria Math" panose="02040503050406030204" pitchFamily="18" charset="0"/>
                          </a:rPr>
                          <m:t>𝑡</m:t>
                        </m:r>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bSup>
                          <m:sSubSupPr>
                            <m:ctrlPr>
                              <a:rPr lang="en-US" altLang="ko-KR" sz="2200" i="1">
                                <a:latin typeface="Cambria Math" panose="02040503050406030204" pitchFamily="18" charset="0"/>
                              </a:rPr>
                            </m:ctrlPr>
                          </m:sSubSupPr>
                          <m:e>
                            <m:r>
                              <a:rPr lang="ko-KR" altLang="en-US" sz="2200" i="1">
                                <a:latin typeface="Cambria Math" panose="02040503050406030204" pitchFamily="18" charset="0"/>
                              </a:rPr>
                              <m:t>𝜎</m:t>
                            </m:r>
                          </m:e>
                          <m:sub>
                            <m:r>
                              <a:rPr lang="en-US" altLang="ko-KR" sz="2200" i="1">
                                <a:latin typeface="Cambria Math" panose="02040503050406030204" pitchFamily="18" charset="0"/>
                              </a:rPr>
                              <m:t>𝑥</m:t>
                            </m:r>
                          </m:sub>
                          <m:sup>
                            <m:r>
                              <a:rPr lang="en-US" altLang="ko-KR" sz="2200" i="1">
                                <a:latin typeface="Cambria Math" panose="02040503050406030204" pitchFamily="18" charset="0"/>
                              </a:rPr>
                              <m:t>2</m:t>
                            </m:r>
                          </m:sup>
                        </m:sSubSup>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𝑡</m:t>
                            </m:r>
                          </m:e>
                          <m:sup>
                            <m:r>
                              <a:rPr lang="en-US" altLang="ko-KR" sz="2200" i="1">
                                <a:latin typeface="Cambria Math" panose="02040503050406030204" pitchFamily="18" charset="0"/>
                              </a:rPr>
                              <m:t>2</m:t>
                            </m:r>
                          </m:sup>
                        </m:sSup>
                      </m:sup>
                    </m:sSup>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sSub>
                          <m:sSubPr>
                            <m:ctrlPr>
                              <a:rPr lang="en-US" altLang="ko-KR" sz="2200" i="1">
                                <a:latin typeface="Cambria Math" panose="02040503050406030204" pitchFamily="18" charset="0"/>
                              </a:rPr>
                            </m:ctrlPr>
                          </m:sSubPr>
                          <m:e>
                            <m:r>
                              <a:rPr lang="ko-KR" altLang="en-US" sz="2200" i="1">
                                <a:latin typeface="Cambria Math" panose="02040503050406030204" pitchFamily="18" charset="0"/>
                              </a:rPr>
                              <m:t>𝜇</m:t>
                            </m:r>
                          </m:e>
                          <m:sub>
                            <m:r>
                              <a:rPr lang="en-US" altLang="ko-KR" sz="2200" i="1">
                                <a:latin typeface="Cambria Math" panose="02040503050406030204" pitchFamily="18" charset="0"/>
                              </a:rPr>
                              <m:t>𝑦</m:t>
                            </m:r>
                          </m:sub>
                        </m:sSub>
                        <m:r>
                          <a:rPr lang="en-US" altLang="ko-KR" sz="2200" i="1">
                            <a:latin typeface="Cambria Math" panose="02040503050406030204" pitchFamily="18" charset="0"/>
                          </a:rPr>
                          <m:t>𝑡</m:t>
                        </m:r>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bSup>
                          <m:sSubSupPr>
                            <m:ctrlPr>
                              <a:rPr lang="en-US" altLang="ko-KR" sz="2200" i="1">
                                <a:latin typeface="Cambria Math" panose="02040503050406030204" pitchFamily="18" charset="0"/>
                              </a:rPr>
                            </m:ctrlPr>
                          </m:sSubSupPr>
                          <m:e>
                            <m:r>
                              <a:rPr lang="ko-KR" altLang="en-US" sz="2200" i="1">
                                <a:latin typeface="Cambria Math" panose="02040503050406030204" pitchFamily="18" charset="0"/>
                              </a:rPr>
                              <m:t>𝜎</m:t>
                            </m:r>
                          </m:e>
                          <m:sub>
                            <m:r>
                              <a:rPr lang="en-US" altLang="ko-KR" sz="2200" i="1">
                                <a:latin typeface="Cambria Math" panose="02040503050406030204" pitchFamily="18" charset="0"/>
                              </a:rPr>
                              <m:t>𝑦</m:t>
                            </m:r>
                          </m:sub>
                          <m:sup>
                            <m:r>
                              <a:rPr lang="en-US" altLang="ko-KR" sz="2200" i="1">
                                <a:latin typeface="Cambria Math" panose="02040503050406030204" pitchFamily="18" charset="0"/>
                              </a:rPr>
                              <m:t>2</m:t>
                            </m:r>
                          </m:sup>
                        </m:sSubSup>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𝑡</m:t>
                            </m:r>
                          </m:e>
                          <m:sup>
                            <m:r>
                              <a:rPr lang="en-US" altLang="ko-KR" sz="2200" i="1">
                                <a:latin typeface="Cambria Math" panose="02040503050406030204" pitchFamily="18" charset="0"/>
                              </a:rPr>
                              <m:t>2</m:t>
                            </m:r>
                          </m:sup>
                        </m:sSup>
                      </m:sup>
                    </m:sSup>
                  </m:oMath>
                </a14:m>
                <a:r>
                  <a:rPr lang="en-US" altLang="ko-KR" sz="2200" i="1" dirty="0">
                    <a:latin typeface="Cambria Math" panose="02040503050406030204" pitchFamily="18" charset="0"/>
                  </a:rPr>
                  <a:t> </a:t>
                </a:r>
              </a:p>
              <a:p>
                <a:pPr marL="0" indent="0">
                  <a:lnSpc>
                    <a:spcPct val="130000"/>
                  </a:lnSpc>
                  <a:buNone/>
                </a:pPr>
                <a:r>
                  <a:rPr lang="en-US" altLang="ko-KR" sz="2200" dirty="0"/>
                  <a:t>		</a:t>
                </a:r>
                <a14:m>
                  <m:oMath xmlns:m="http://schemas.openxmlformats.org/officeDocument/2006/math">
                    <m:r>
                      <a:rPr lang="en-US" altLang="ko-KR" sz="2200" i="1">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b="0" i="1" smtClean="0">
                            <a:latin typeface="Cambria Math" panose="02040503050406030204" pitchFamily="18" charset="0"/>
                          </a:rPr>
                          <m:t>(</m:t>
                        </m:r>
                        <m:sSub>
                          <m:sSubPr>
                            <m:ctrlPr>
                              <a:rPr lang="en-US" altLang="ko-KR" sz="2200" i="1">
                                <a:latin typeface="Cambria Math" panose="02040503050406030204" pitchFamily="18" charset="0"/>
                              </a:rPr>
                            </m:ctrlPr>
                          </m:sSubPr>
                          <m:e>
                            <m:r>
                              <a:rPr lang="ko-KR" altLang="en-US" sz="2200" i="1">
                                <a:latin typeface="Cambria Math" panose="02040503050406030204" pitchFamily="18" charset="0"/>
                              </a:rPr>
                              <m:t>𝜇</m:t>
                            </m:r>
                          </m:e>
                          <m:sub>
                            <m:r>
                              <a:rPr lang="en-US" altLang="ko-KR" sz="2200" i="1">
                                <a:latin typeface="Cambria Math" panose="02040503050406030204" pitchFamily="18" charset="0"/>
                              </a:rPr>
                              <m:t>𝑥</m:t>
                            </m:r>
                          </m:sub>
                        </m:sSub>
                        <m:r>
                          <a:rPr lang="en-US" altLang="ko-KR" sz="2200" b="0" i="1" smtClean="0">
                            <a:latin typeface="Cambria Math" panose="02040503050406030204" pitchFamily="18" charset="0"/>
                          </a:rPr>
                          <m:t>+</m:t>
                        </m:r>
                        <m:sSub>
                          <m:sSubPr>
                            <m:ctrlPr>
                              <a:rPr lang="en-US" altLang="ko-KR" sz="2200" i="1">
                                <a:latin typeface="Cambria Math" panose="02040503050406030204" pitchFamily="18" charset="0"/>
                              </a:rPr>
                            </m:ctrlPr>
                          </m:sSubPr>
                          <m:e>
                            <m:r>
                              <a:rPr lang="ko-KR" altLang="en-US" sz="2200" i="1">
                                <a:latin typeface="Cambria Math" panose="02040503050406030204" pitchFamily="18" charset="0"/>
                              </a:rPr>
                              <m:t>𝜇</m:t>
                            </m:r>
                          </m:e>
                          <m:sub>
                            <m:r>
                              <a:rPr lang="en-US" altLang="ko-KR" sz="2200" i="1">
                                <a:latin typeface="Cambria Math" panose="02040503050406030204" pitchFamily="18" charset="0"/>
                              </a:rPr>
                              <m:t>𝑦</m:t>
                            </m:r>
                          </m:sub>
                        </m:sSub>
                        <m:r>
                          <a:rPr lang="en-US" altLang="ko-KR" sz="2200" b="0" i="1" smtClean="0">
                            <a:latin typeface="Cambria Math" panose="02040503050406030204" pitchFamily="18" charset="0"/>
                          </a:rPr>
                          <m:t>)</m:t>
                        </m:r>
                        <m:r>
                          <a:rPr lang="en-US" altLang="ko-KR" sz="2200" i="1">
                            <a:latin typeface="Cambria Math" panose="02040503050406030204" pitchFamily="18" charset="0"/>
                          </a:rPr>
                          <m:t>𝑡</m:t>
                        </m:r>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bSup>
                          <m:sSubSupPr>
                            <m:ctrlPr>
                              <a:rPr lang="en-US" altLang="ko-KR" sz="2200" i="1">
                                <a:latin typeface="Cambria Math" panose="02040503050406030204" pitchFamily="18" charset="0"/>
                              </a:rPr>
                            </m:ctrlPr>
                          </m:sSubSupPr>
                          <m:e>
                            <m:r>
                              <a:rPr lang="en-US" altLang="ko-KR" sz="2200" b="0" i="1" smtClean="0">
                                <a:latin typeface="Cambria Math" panose="02040503050406030204" pitchFamily="18" charset="0"/>
                              </a:rPr>
                              <m:t>(</m:t>
                            </m:r>
                            <m:r>
                              <a:rPr lang="ko-KR" altLang="en-US" sz="2200" i="1">
                                <a:latin typeface="Cambria Math" panose="02040503050406030204" pitchFamily="18" charset="0"/>
                              </a:rPr>
                              <m:t>𝜎</m:t>
                            </m:r>
                          </m:e>
                          <m:sub>
                            <m:r>
                              <a:rPr lang="en-US" altLang="ko-KR" sz="2200" i="1">
                                <a:latin typeface="Cambria Math" panose="02040503050406030204" pitchFamily="18" charset="0"/>
                              </a:rPr>
                              <m:t>𝑥</m:t>
                            </m:r>
                          </m:sub>
                          <m:sup>
                            <m:r>
                              <a:rPr lang="en-US" altLang="ko-KR" sz="2200" i="1">
                                <a:latin typeface="Cambria Math" panose="02040503050406030204" pitchFamily="18" charset="0"/>
                              </a:rPr>
                              <m:t>2</m:t>
                            </m:r>
                          </m:sup>
                        </m:sSubSup>
                        <m:sSup>
                          <m:sSupPr>
                            <m:ctrlPr>
                              <a:rPr lang="en-US" altLang="ko-KR" sz="2200" i="1">
                                <a:latin typeface="Cambria Math" panose="02040503050406030204" pitchFamily="18" charset="0"/>
                              </a:rPr>
                            </m:ctrlPr>
                          </m:sSupPr>
                          <m:e>
                            <m:r>
                              <a:rPr lang="en-US" altLang="ko-KR" sz="2200" b="0" i="1" smtClean="0">
                                <a:latin typeface="Cambria Math" panose="02040503050406030204" pitchFamily="18" charset="0"/>
                              </a:rPr>
                              <m:t>+</m:t>
                            </m:r>
                            <m:sSubSup>
                              <m:sSubSupPr>
                                <m:ctrlPr>
                                  <a:rPr lang="en-US" altLang="ko-KR" sz="2200" i="1">
                                    <a:latin typeface="Cambria Math" panose="02040503050406030204" pitchFamily="18" charset="0"/>
                                  </a:rPr>
                                </m:ctrlPr>
                              </m:sSubSupPr>
                              <m:e>
                                <m:r>
                                  <a:rPr lang="ko-KR" altLang="en-US" sz="2200" i="1">
                                    <a:latin typeface="Cambria Math" panose="02040503050406030204" pitchFamily="18" charset="0"/>
                                  </a:rPr>
                                  <m:t>𝜎</m:t>
                                </m:r>
                              </m:e>
                              <m:sub>
                                <m:r>
                                  <a:rPr lang="en-US" altLang="ko-KR" sz="2200" i="1">
                                    <a:latin typeface="Cambria Math" panose="02040503050406030204" pitchFamily="18" charset="0"/>
                                  </a:rPr>
                                  <m:t>𝑦</m:t>
                                </m:r>
                              </m:sub>
                              <m:sup>
                                <m:r>
                                  <a:rPr lang="en-US" altLang="ko-KR" sz="2200" i="1">
                                    <a:latin typeface="Cambria Math" panose="02040503050406030204" pitchFamily="18" charset="0"/>
                                  </a:rPr>
                                  <m:t>2</m:t>
                                </m:r>
                              </m:sup>
                            </m:sSubSup>
                            <m:r>
                              <a:rPr lang="en-US" altLang="ko-KR" sz="2200" b="0" i="1" smtClean="0">
                                <a:latin typeface="Cambria Math" panose="02040503050406030204" pitchFamily="18" charset="0"/>
                              </a:rPr>
                              <m:t>)</m:t>
                            </m:r>
                            <m:r>
                              <a:rPr lang="en-US" altLang="ko-KR" sz="2200" i="1">
                                <a:latin typeface="Cambria Math" panose="02040503050406030204" pitchFamily="18" charset="0"/>
                              </a:rPr>
                              <m:t>𝑡</m:t>
                            </m:r>
                          </m:e>
                          <m:sup>
                            <m:r>
                              <a:rPr lang="en-US" altLang="ko-KR" sz="2200" i="1">
                                <a:latin typeface="Cambria Math" panose="02040503050406030204" pitchFamily="18" charset="0"/>
                              </a:rPr>
                              <m:t>2</m:t>
                            </m:r>
                          </m:sup>
                        </m:sSup>
                      </m:sup>
                    </m:sSup>
                  </m:oMath>
                </a14:m>
                <a:r>
                  <a:rPr lang="en-US" altLang="ko-KR" sz="2200" i="1" dirty="0">
                    <a:latin typeface="Cambria Math" panose="02040503050406030204" pitchFamily="18" charset="0"/>
                  </a:rPr>
                  <a:t> </a:t>
                </a:r>
              </a:p>
              <a:p>
                <a:pPr marL="0" indent="0">
                  <a:buNone/>
                </a:pPr>
                <a:r>
                  <a:rPr lang="en-US" altLang="ko-KR" sz="2200" dirty="0"/>
                  <a:t>     which is recognized as the moment generating function of a normal distribution.</a:t>
                </a:r>
              </a:p>
            </p:txBody>
          </p:sp>
        </mc:Choice>
        <mc:Fallback>
          <p:sp>
            <p:nvSpPr>
              <p:cNvPr id="3" name="내용 개체 틀 2"/>
              <p:cNvSpPr>
                <a:spLocks noGrp="1" noRot="1" noChangeAspect="1" noMove="1" noResize="1" noEditPoints="1" noAdjustHandles="1" noChangeArrowheads="1" noChangeShapeType="1" noTextEdit="1"/>
              </p:cNvSpPr>
              <p:nvPr>
                <p:ph idx="1"/>
              </p:nvPr>
            </p:nvSpPr>
            <p:spPr>
              <a:xfrm>
                <a:off x="1070020" y="1725769"/>
                <a:ext cx="10195429" cy="5009882"/>
              </a:xfrm>
              <a:blipFill>
                <a:blip r:embed="rId2"/>
                <a:stretch>
                  <a:fillRect l="-299" t="-365"/>
                </a:stretch>
              </a:blipFill>
            </p:spPr>
            <p:txBody>
              <a:bodyPr/>
              <a:lstStyle/>
              <a:p>
                <a:r>
                  <a:rPr lang="ko-KR" altLang="en-US">
                    <a:noFill/>
                  </a:rPr>
                  <a:t> </a:t>
                </a:r>
              </a:p>
            </p:txBody>
          </p:sp>
        </mc:Fallback>
      </mc:AlternateContent>
      <p:sp>
        <p:nvSpPr>
          <p:cNvPr id="2" name="제목 1"/>
          <p:cNvSpPr>
            <a:spLocks noGrp="1"/>
          </p:cNvSpPr>
          <p:nvPr>
            <p:ph type="title"/>
          </p:nvPr>
        </p:nvSpPr>
        <p:spPr>
          <a:xfrm>
            <a:off x="1184895" y="383983"/>
            <a:ext cx="10515600" cy="665185"/>
          </a:xfrm>
        </p:spPr>
        <p:txBody>
          <a:bodyPr>
            <a:normAutofit/>
          </a:bodyPr>
          <a:lstStyle/>
          <a:p>
            <a:pPr algn="l"/>
            <a:r>
              <a:rPr lang="en-US" altLang="ko-KR" sz="2800" dirty="0"/>
              <a:t>Sum of the Normal Distributions</a:t>
            </a:r>
            <a:endParaRPr lang="ko-KR" altLang="en-US" sz="2800" dirty="0"/>
          </a:p>
        </p:txBody>
      </p:sp>
    </p:spTree>
    <p:extLst>
      <p:ext uri="{BB962C8B-B14F-4D97-AF65-F5344CB8AC3E}">
        <p14:creationId xmlns:p14="http://schemas.microsoft.com/office/powerpoint/2010/main" val="3121900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1095778" y="1622738"/>
                <a:ext cx="10195429" cy="5009882"/>
              </a:xfrm>
            </p:spPr>
            <p:txBody>
              <a:bodyPr>
                <a:noAutofit/>
              </a:bodyPr>
              <a:lstStyle/>
              <a:p>
                <a:pPr>
                  <a:buFont typeface="Wingdings" panose="05000000000000000000" pitchFamily="2" charset="2"/>
                  <a:buChar char="Ø"/>
                </a:pPr>
                <a:r>
                  <a:rPr lang="en-US" altLang="ko-KR" sz="2200" dirty="0"/>
                  <a:t>https://www.le.ac.uk/users/dsgp1/COURSES/MATHSTAT/6normgf.pdf</a:t>
                </a:r>
              </a:p>
              <a:p>
                <a:pPr marL="0" indent="0">
                  <a:buNone/>
                </a:pPr>
                <a:r>
                  <a:rPr lang="en-US" altLang="ko-KR" sz="2200" dirty="0"/>
                  <a:t>	</a:t>
                </a:r>
                <a14:m>
                  <m:oMath xmlns:m="http://schemas.openxmlformats.org/officeDocument/2006/math">
                    <m:sSub>
                      <m:sSubPr>
                        <m:ctrlPr>
                          <a:rPr lang="en-US" altLang="ko-KR" sz="2200" i="1" smtClean="0">
                            <a:latin typeface="Cambria Math" panose="02040503050406030204" pitchFamily="18" charset="0"/>
                          </a:rPr>
                        </m:ctrlPr>
                      </m:sSubPr>
                      <m:e>
                        <m:r>
                          <a:rPr lang="en-US" altLang="ko-KR" sz="2200" b="0" i="1" smtClean="0">
                            <a:latin typeface="Cambria Math" panose="02040503050406030204" pitchFamily="18" charset="0"/>
                          </a:rPr>
                          <m:t>𝑀</m:t>
                        </m:r>
                      </m:e>
                      <m:sub>
                        <m:r>
                          <a:rPr lang="en-US" altLang="ko-KR" sz="2200" b="0" i="1" smtClean="0">
                            <a:latin typeface="Cambria Math" panose="02040503050406030204" pitchFamily="18" charset="0"/>
                          </a:rPr>
                          <m:t>𝑋</m:t>
                        </m:r>
                      </m:sub>
                    </m:sSub>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𝑡</m:t>
                        </m:r>
                      </m:e>
                    </m:d>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𝐸</m:t>
                    </m:r>
                    <m:d>
                      <m:dPr>
                        <m:ctrlPr>
                          <a:rPr lang="en-US" altLang="ko-KR" sz="2200" b="0" i="1" smtClean="0">
                            <a:latin typeface="Cambria Math" panose="02040503050406030204" pitchFamily="18" charset="0"/>
                          </a:rPr>
                        </m:ctrlPr>
                      </m:dPr>
                      <m:e>
                        <m:sSup>
                          <m:sSupPr>
                            <m:ctrlPr>
                              <a:rPr lang="en-US" altLang="ko-KR" sz="2200" b="0" i="1" smtClean="0">
                                <a:latin typeface="Cambria Math" panose="02040503050406030204" pitchFamily="18" charset="0"/>
                              </a:rPr>
                            </m:ctrlPr>
                          </m:sSupPr>
                          <m:e>
                            <m:r>
                              <a:rPr lang="en-US" altLang="ko-KR" sz="2200" b="0" i="1" smtClean="0">
                                <a:latin typeface="Cambria Math" panose="02040503050406030204" pitchFamily="18" charset="0"/>
                              </a:rPr>
                              <m:t>𝑒</m:t>
                            </m:r>
                          </m:e>
                          <m:sup>
                            <m:r>
                              <a:rPr lang="en-US" altLang="ko-KR" sz="2200" b="0" i="1" smtClean="0">
                                <a:latin typeface="Cambria Math" panose="02040503050406030204" pitchFamily="18" charset="0"/>
                              </a:rPr>
                              <m:t>𝑋𝑡</m:t>
                            </m:r>
                          </m:sup>
                        </m:sSup>
                      </m:e>
                    </m:d>
                    <m:r>
                      <a:rPr lang="en-US" altLang="ko-KR" sz="2200" b="0" i="1" smtClean="0">
                        <a:latin typeface="Cambria Math" panose="02040503050406030204" pitchFamily="18" charset="0"/>
                      </a:rPr>
                      <m:t>=</m:t>
                    </m:r>
                    <m:nary>
                      <m:naryPr>
                        <m:limLoc m:val="undOvr"/>
                        <m:subHide m:val="on"/>
                        <m:supHide m:val="on"/>
                        <m:ctrlPr>
                          <a:rPr lang="en-US" altLang="ko-KR" sz="2200" b="0" i="1" smtClean="0">
                            <a:latin typeface="Cambria Math" panose="02040503050406030204" pitchFamily="18" charset="0"/>
                          </a:rPr>
                        </m:ctrlPr>
                      </m:naryPr>
                      <m:sub/>
                      <m:sup/>
                      <m:e>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b="0" i="1" smtClean="0">
                                <a:latin typeface="Cambria Math" panose="02040503050406030204" pitchFamily="18" charset="0"/>
                              </a:rPr>
                              <m:t>𝑥</m:t>
                            </m:r>
                            <m:r>
                              <a:rPr lang="en-US" altLang="ko-KR" sz="2200" i="1">
                                <a:latin typeface="Cambria Math" panose="02040503050406030204" pitchFamily="18" charset="0"/>
                              </a:rPr>
                              <m:t>𝑡</m:t>
                            </m:r>
                          </m:sup>
                        </m:sSup>
                      </m:e>
                    </m:nary>
                    <m:f>
                      <m:fPr>
                        <m:ctrlPr>
                          <a:rPr lang="en-US" altLang="ko-KR" sz="2200" b="0" i="1" smtClean="0">
                            <a:latin typeface="Cambria Math" panose="02040503050406030204" pitchFamily="18" charset="0"/>
                          </a:rPr>
                        </m:ctrlPr>
                      </m:fPr>
                      <m:num>
                        <m:r>
                          <a:rPr lang="en-US" altLang="ko-KR" sz="2200" b="0" i="1" smtClean="0">
                            <a:latin typeface="Cambria Math" panose="02040503050406030204" pitchFamily="18" charset="0"/>
                          </a:rPr>
                          <m:t>1</m:t>
                        </m:r>
                      </m:num>
                      <m:den>
                        <m:rad>
                          <m:radPr>
                            <m:degHide m:val="on"/>
                            <m:ctrlPr>
                              <a:rPr lang="en-US" altLang="ko-KR" sz="2200" b="0" i="1" smtClean="0">
                                <a:latin typeface="Cambria Math" panose="02040503050406030204" pitchFamily="18" charset="0"/>
                              </a:rPr>
                            </m:ctrlPr>
                          </m:radPr>
                          <m:deg/>
                          <m:e>
                            <m:r>
                              <a:rPr lang="en-US" altLang="ko-KR" sz="2200" b="0" i="1" smtClean="0">
                                <a:latin typeface="Cambria Math" panose="02040503050406030204" pitchFamily="18" charset="0"/>
                              </a:rPr>
                              <m:t>2</m:t>
                            </m:r>
                            <m:r>
                              <a:rPr lang="ko-KR" altLang="en-US" sz="2200" b="0" i="1" smtClean="0">
                                <a:latin typeface="Cambria Math" panose="02040503050406030204" pitchFamily="18" charset="0"/>
                              </a:rPr>
                              <m:t>𝜋</m:t>
                            </m:r>
                          </m:e>
                        </m:rad>
                        <m:r>
                          <a:rPr lang="ko-KR" altLang="en-US" sz="2200" b="0" i="1" smtClean="0">
                            <a:latin typeface="Cambria Math" panose="02040503050406030204" pitchFamily="18" charset="0"/>
                          </a:rPr>
                          <m:t>𝜎</m:t>
                        </m:r>
                      </m:den>
                    </m:f>
                    <m:sSup>
                      <m:sSupPr>
                        <m:ctrlPr>
                          <a:rPr lang="en-US" altLang="ko-KR" sz="2200" b="0" i="1" smtClean="0">
                            <a:latin typeface="Cambria Math" panose="02040503050406030204" pitchFamily="18" charset="0"/>
                          </a:rPr>
                        </m:ctrlPr>
                      </m:sSupPr>
                      <m:e>
                        <m:r>
                          <a:rPr lang="en-US" altLang="ko-KR" sz="2200" b="0" i="1" smtClean="0">
                            <a:latin typeface="Cambria Math" panose="02040503050406030204" pitchFamily="18" charset="0"/>
                          </a:rPr>
                          <m:t>𝑒</m:t>
                        </m:r>
                      </m:e>
                      <m:sup>
                        <m:r>
                          <a:rPr lang="en-US" altLang="ko-KR" sz="2200" b="0" i="1" smtClean="0">
                            <a:latin typeface="Cambria Math" panose="02040503050406030204" pitchFamily="18" charset="0"/>
                          </a:rPr>
                          <m:t>−</m:t>
                        </m:r>
                        <m:f>
                          <m:fPr>
                            <m:ctrlPr>
                              <a:rPr lang="en-US" altLang="ko-KR" sz="2200" b="0" i="1" smtClean="0">
                                <a:latin typeface="Cambria Math" panose="02040503050406030204" pitchFamily="18" charset="0"/>
                              </a:rPr>
                            </m:ctrlPr>
                          </m:fPr>
                          <m:num>
                            <m:r>
                              <a:rPr lang="en-US" altLang="ko-KR" sz="2200" b="0" i="1" smtClean="0">
                                <a:latin typeface="Cambria Math" panose="02040503050406030204" pitchFamily="18" charset="0"/>
                              </a:rPr>
                              <m:t>1</m:t>
                            </m:r>
                          </m:num>
                          <m:den>
                            <m:r>
                              <a:rPr lang="en-US" altLang="ko-KR" sz="2200" b="0" i="1" smtClean="0">
                                <a:latin typeface="Cambria Math" panose="02040503050406030204" pitchFamily="18" charset="0"/>
                              </a:rPr>
                              <m:t>2</m:t>
                            </m:r>
                          </m:den>
                        </m:f>
                        <m:sSup>
                          <m:sSupPr>
                            <m:ctrlPr>
                              <a:rPr lang="en-US" altLang="ko-KR" sz="2200" b="0" i="1" smtClean="0">
                                <a:latin typeface="Cambria Math" panose="02040503050406030204" pitchFamily="18" charset="0"/>
                              </a:rPr>
                            </m:ctrlPr>
                          </m:sSupPr>
                          <m:e>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𝑥</m:t>
                                </m:r>
                                <m:r>
                                  <a:rPr lang="en-US" altLang="ko-KR" sz="2200" b="0" i="1" smtClean="0">
                                    <a:latin typeface="Cambria Math" panose="02040503050406030204" pitchFamily="18" charset="0"/>
                                  </a:rPr>
                                  <m:t>−</m:t>
                                </m:r>
                                <m:r>
                                  <a:rPr lang="ko-KR" altLang="en-US" sz="2200" b="0" i="1" smtClean="0">
                                    <a:latin typeface="Cambria Math" panose="02040503050406030204" pitchFamily="18" charset="0"/>
                                  </a:rPr>
                                  <m:t>𝜇</m:t>
                                </m:r>
                              </m:e>
                            </m:d>
                          </m:e>
                          <m:sup>
                            <m:r>
                              <a:rPr lang="en-US" altLang="ko-KR" sz="2200" b="0" i="1" smtClean="0">
                                <a:latin typeface="Cambria Math" panose="02040503050406030204" pitchFamily="18" charset="0"/>
                              </a:rPr>
                              <m:t>2</m:t>
                            </m:r>
                          </m:sup>
                        </m:sSup>
                        <m:r>
                          <a:rPr lang="en-US" altLang="ko-KR" sz="2200" b="0" i="1" smtClean="0">
                            <a:latin typeface="Cambria Math" panose="02040503050406030204" pitchFamily="18" charset="0"/>
                          </a:rPr>
                          <m:t>/</m:t>
                        </m:r>
                        <m:sSup>
                          <m:sSupPr>
                            <m:ctrlPr>
                              <a:rPr lang="en-US" altLang="ko-KR" sz="2200" b="0" i="1" smtClean="0">
                                <a:latin typeface="Cambria Math" panose="02040503050406030204" pitchFamily="18" charset="0"/>
                              </a:rPr>
                            </m:ctrlPr>
                          </m:sSupPr>
                          <m:e>
                            <m:r>
                              <a:rPr lang="ko-KR" altLang="en-US" sz="2200" b="0" i="1" smtClean="0">
                                <a:latin typeface="Cambria Math" panose="02040503050406030204" pitchFamily="18" charset="0"/>
                              </a:rPr>
                              <m:t>𝜎</m:t>
                            </m:r>
                          </m:e>
                          <m:sup>
                            <m:r>
                              <a:rPr lang="en-US" altLang="ko-KR" sz="2200" b="0" i="1" smtClean="0">
                                <a:latin typeface="Cambria Math" panose="02040503050406030204" pitchFamily="18" charset="0"/>
                              </a:rPr>
                              <m:t>2</m:t>
                            </m:r>
                          </m:sup>
                        </m:sSup>
                      </m:sup>
                    </m:sSup>
                    <m:r>
                      <a:rPr lang="en-US" altLang="ko-KR" sz="2200" b="0" i="1" smtClean="0">
                        <a:latin typeface="Cambria Math" panose="02040503050406030204" pitchFamily="18" charset="0"/>
                      </a:rPr>
                      <m:t>𝑑𝑥</m:t>
                    </m:r>
                  </m:oMath>
                </a14:m>
                <a:r>
                  <a:rPr lang="en-US" altLang="ko-KR" sz="2200" i="1" dirty="0">
                    <a:latin typeface="Cambria Math" panose="02040503050406030204" pitchFamily="18" charset="0"/>
                  </a:rPr>
                  <a:t> </a:t>
                </a:r>
                <a14:m>
                  <m:oMath xmlns:m="http://schemas.openxmlformats.org/officeDocument/2006/math">
                    <m:r>
                      <a:rPr lang="en-US" altLang="ko-KR" sz="2200" i="1">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ko-KR" altLang="en-US" sz="2200" i="1">
                            <a:latin typeface="Cambria Math" panose="02040503050406030204" pitchFamily="18" charset="0"/>
                          </a:rPr>
                          <m:t>𝜇</m:t>
                        </m:r>
                        <m:r>
                          <m:rPr>
                            <m:nor/>
                          </m:rPr>
                          <a:rPr lang="en-US" altLang="ko-KR" sz="2200" dirty="0">
                            <a:latin typeface="Cambria Math" panose="02040503050406030204" pitchFamily="18" charset="0"/>
                          </a:rPr>
                          <m:t> </m:t>
                        </m:r>
                        <m:r>
                          <a:rPr lang="en-US" altLang="ko-KR" sz="2200" i="1">
                            <a:latin typeface="Cambria Math" panose="02040503050406030204" pitchFamily="18" charset="0"/>
                          </a:rPr>
                          <m:t>𝑡</m:t>
                        </m:r>
                        <m:r>
                          <a:rPr lang="en-US" altLang="ko-KR" sz="2200" b="0" i="1" smtClean="0">
                            <a:latin typeface="Cambria Math" panose="02040503050406030204" pitchFamily="18" charset="0"/>
                          </a:rPr>
                          <m:t>+</m:t>
                        </m:r>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p>
                          <m:sSupPr>
                            <m:ctrlPr>
                              <a:rPr lang="en-US" altLang="ko-KR" sz="2200" i="1">
                                <a:latin typeface="Cambria Math" panose="02040503050406030204" pitchFamily="18" charset="0"/>
                              </a:rPr>
                            </m:ctrlPr>
                          </m:sSupPr>
                          <m:e>
                            <m:r>
                              <a:rPr lang="ko-KR" altLang="en-US" sz="2200" i="1">
                                <a:latin typeface="Cambria Math" panose="02040503050406030204" pitchFamily="18" charset="0"/>
                              </a:rPr>
                              <m:t>𝜎</m:t>
                            </m:r>
                          </m:e>
                          <m:sup>
                            <m:r>
                              <a:rPr lang="en-US" altLang="ko-KR" sz="2200" i="1">
                                <a:latin typeface="Cambria Math" panose="02040503050406030204" pitchFamily="18" charset="0"/>
                              </a:rPr>
                              <m:t>2</m:t>
                            </m:r>
                          </m:sup>
                        </m:sSup>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𝑡</m:t>
                            </m:r>
                          </m:e>
                          <m:sup>
                            <m:r>
                              <a:rPr lang="en-US" altLang="ko-KR" sz="2200" i="1">
                                <a:latin typeface="Cambria Math" panose="02040503050406030204" pitchFamily="18" charset="0"/>
                              </a:rPr>
                              <m:t>2</m:t>
                            </m:r>
                          </m:sup>
                        </m:sSup>
                      </m:sup>
                    </m:sSup>
                  </m:oMath>
                </a14:m>
                <a:endParaRPr lang="en-US" altLang="ko-KR" sz="2200" i="1" dirty="0">
                  <a:latin typeface="Cambria Math" panose="02040503050406030204" pitchFamily="18" charset="0"/>
                </a:endParaRPr>
              </a:p>
              <a:p>
                <a:pPr marL="0" indent="0">
                  <a:buNone/>
                </a:pPr>
                <a:r>
                  <a:rPr lang="en-US" altLang="ko-KR" sz="2200" dirty="0">
                    <a:latin typeface="Cambria Math" panose="02040503050406030204" pitchFamily="18" charset="0"/>
                  </a:rPr>
                  <a:t>Define</a:t>
                </a:r>
              </a:p>
              <a:p>
                <a:pPr marL="0" indent="0">
                  <a:buNone/>
                </a:pPr>
                <a:r>
                  <a:rPr lang="en-US" altLang="ko-KR" sz="2200" b="0" dirty="0"/>
                  <a:t>	</a:t>
                </a:r>
                <a14:m>
                  <m:oMath xmlns:m="http://schemas.openxmlformats.org/officeDocument/2006/math">
                    <m:r>
                      <a:rPr lang="en-US" altLang="ko-KR" sz="2200" b="0" i="1" smtClean="0">
                        <a:latin typeface="Cambria Math" panose="02040503050406030204" pitchFamily="18" charset="0"/>
                      </a:rPr>
                      <m:t>𝑧</m:t>
                    </m:r>
                    <m:r>
                      <a:rPr lang="en-US" altLang="ko-KR" sz="2200" b="0" i="1" smtClean="0">
                        <a:latin typeface="Cambria Math" panose="02040503050406030204" pitchFamily="18" charset="0"/>
                      </a:rPr>
                      <m:t>=</m:t>
                    </m:r>
                    <m:f>
                      <m:fPr>
                        <m:ctrlPr>
                          <a:rPr lang="en-US" altLang="ko-KR" sz="2200" b="0" i="1" smtClean="0">
                            <a:latin typeface="Cambria Math" panose="02040503050406030204" pitchFamily="18" charset="0"/>
                          </a:rPr>
                        </m:ctrlPr>
                      </m:fPr>
                      <m:num>
                        <m:r>
                          <a:rPr lang="en-US" altLang="ko-KR" sz="2200" i="1">
                            <a:latin typeface="Cambria Math" panose="02040503050406030204" pitchFamily="18" charset="0"/>
                          </a:rPr>
                          <m:t>𝑥</m:t>
                        </m:r>
                        <m:r>
                          <a:rPr lang="en-US" altLang="ko-KR" sz="2200" i="1">
                            <a:latin typeface="Cambria Math" panose="02040503050406030204" pitchFamily="18" charset="0"/>
                          </a:rPr>
                          <m:t>−</m:t>
                        </m:r>
                        <m:r>
                          <a:rPr lang="ko-KR" altLang="en-US" sz="2200" i="1">
                            <a:latin typeface="Cambria Math" panose="02040503050406030204" pitchFamily="18" charset="0"/>
                          </a:rPr>
                          <m:t>𝜇</m:t>
                        </m:r>
                      </m:num>
                      <m:den>
                        <m:r>
                          <a:rPr lang="ko-KR" altLang="en-US" sz="2200" b="0" i="1" smtClean="0">
                            <a:latin typeface="Cambria Math" panose="02040503050406030204" pitchFamily="18" charset="0"/>
                          </a:rPr>
                          <m:t>𝜎</m:t>
                        </m:r>
                      </m:den>
                    </m:f>
                    <m:r>
                      <a:rPr lang="en-US" altLang="ko-KR" sz="2200" b="0" i="1" smtClean="0">
                        <a:latin typeface="Cambria Math" panose="02040503050406030204" pitchFamily="18" charset="0"/>
                      </a:rPr>
                      <m:t>, </m:t>
                    </m:r>
                  </m:oMath>
                </a14:m>
                <a:r>
                  <a:rPr lang="en-US" altLang="ko-KR" sz="2200" dirty="0">
                    <a:latin typeface="Cambria Math" panose="02040503050406030204" pitchFamily="18" charset="0"/>
                  </a:rPr>
                  <a:t>which implies </a:t>
                </a:r>
                <a14:m>
                  <m:oMath xmlns:m="http://schemas.openxmlformats.org/officeDocument/2006/math">
                    <m:r>
                      <a:rPr lang="en-US" altLang="ko-KR" sz="2200" i="1">
                        <a:latin typeface="Cambria Math" panose="02040503050406030204" pitchFamily="18" charset="0"/>
                      </a:rPr>
                      <m:t>𝑥</m:t>
                    </m:r>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𝑧</m:t>
                    </m:r>
                    <m:r>
                      <a:rPr lang="ko-KR" altLang="en-US" sz="2200" b="0" i="1" smtClean="0">
                        <a:latin typeface="Cambria Math" panose="02040503050406030204" pitchFamily="18" charset="0"/>
                      </a:rPr>
                      <m:t>𝜎</m:t>
                    </m:r>
                    <m:r>
                      <a:rPr lang="en-US" altLang="ko-KR" sz="2200" b="0" i="1" smtClean="0">
                        <a:latin typeface="Cambria Math" panose="02040503050406030204" pitchFamily="18" charset="0"/>
                      </a:rPr>
                      <m:t>+</m:t>
                    </m:r>
                  </m:oMath>
                </a14:m>
                <a:r>
                  <a:rPr lang="ko-KR" altLang="en-US" sz="2200" dirty="0"/>
                  <a:t> </a:t>
                </a:r>
                <a14:m>
                  <m:oMath xmlns:m="http://schemas.openxmlformats.org/officeDocument/2006/math">
                    <m:r>
                      <a:rPr lang="ko-KR" altLang="en-US" sz="2200" i="1">
                        <a:latin typeface="Cambria Math" panose="02040503050406030204" pitchFamily="18" charset="0"/>
                      </a:rPr>
                      <m:t>𝜇</m:t>
                    </m:r>
                  </m:oMath>
                </a14:m>
                <a:endParaRPr lang="en-US" altLang="ko-KR" sz="2200" dirty="0">
                  <a:latin typeface="Cambria Math" panose="02040503050406030204" pitchFamily="18" charset="0"/>
                </a:endParaRPr>
              </a:p>
              <a:p>
                <a:pPr marL="0" indent="0">
                  <a:buNone/>
                </a:pPr>
                <a:r>
                  <a:rPr lang="en-US" altLang="ko-KR" sz="2200" dirty="0">
                    <a:latin typeface="Cambria Math" panose="02040503050406030204" pitchFamily="18" charset="0"/>
                  </a:rPr>
                  <a:t>Using the change of variable technique, we get</a:t>
                </a:r>
              </a:p>
              <a:p>
                <a:pPr marL="0" indent="0">
                  <a:buNone/>
                </a:pPr>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𝑀</m:t>
                        </m:r>
                      </m:e>
                      <m:sub>
                        <m:r>
                          <a:rPr lang="en-US" altLang="ko-KR" sz="2200" i="1">
                            <a:latin typeface="Cambria Math" panose="02040503050406030204" pitchFamily="18" charset="0"/>
                          </a:rPr>
                          <m:t>𝑥</m:t>
                        </m:r>
                      </m:sub>
                    </m:sSub>
                    <m:d>
                      <m:dPr>
                        <m:ctrlPr>
                          <a:rPr lang="en-US" altLang="ko-KR" sz="2200" i="1">
                            <a:latin typeface="Cambria Math" panose="02040503050406030204" pitchFamily="18" charset="0"/>
                          </a:rPr>
                        </m:ctrlPr>
                      </m:dPr>
                      <m:e>
                        <m:r>
                          <a:rPr lang="en-US" altLang="ko-KR" sz="2200" i="1">
                            <a:latin typeface="Cambria Math" panose="02040503050406030204" pitchFamily="18" charset="0"/>
                          </a:rPr>
                          <m:t>𝑡</m:t>
                        </m:r>
                      </m:e>
                    </m:d>
                    <m:r>
                      <a:rPr lang="en-US" altLang="ko-KR" sz="2200" i="1">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ko-KR" altLang="en-US" sz="2200" i="1">
                            <a:latin typeface="Cambria Math" panose="02040503050406030204" pitchFamily="18" charset="0"/>
                          </a:rPr>
                          <m:t>𝜇</m:t>
                        </m:r>
                        <m:r>
                          <m:rPr>
                            <m:nor/>
                          </m:rPr>
                          <a:rPr lang="en-US" altLang="ko-KR" sz="2200" dirty="0">
                            <a:latin typeface="Cambria Math" panose="02040503050406030204" pitchFamily="18" charset="0"/>
                          </a:rPr>
                          <m:t> </m:t>
                        </m:r>
                        <m:r>
                          <a:rPr lang="en-US" altLang="ko-KR" sz="2200" i="1">
                            <a:latin typeface="Cambria Math" panose="02040503050406030204" pitchFamily="18" charset="0"/>
                          </a:rPr>
                          <m:t>𝑡</m:t>
                        </m:r>
                      </m:sup>
                    </m:sSup>
                    <m:nary>
                      <m:naryPr>
                        <m:limLoc m:val="undOvr"/>
                        <m:subHide m:val="on"/>
                        <m:supHide m:val="on"/>
                        <m:ctrlPr>
                          <a:rPr lang="en-US" altLang="ko-KR" sz="2200" i="1">
                            <a:latin typeface="Cambria Math" panose="02040503050406030204" pitchFamily="18" charset="0"/>
                          </a:rPr>
                        </m:ctrlPr>
                      </m:naryPr>
                      <m:sub/>
                      <m:sup/>
                      <m:e>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𝑧</m:t>
                            </m:r>
                            <m:r>
                              <a:rPr lang="ko-KR" altLang="en-US" sz="2200" i="1">
                                <a:latin typeface="Cambria Math" panose="02040503050406030204" pitchFamily="18" charset="0"/>
                              </a:rPr>
                              <m:t>𝜎</m:t>
                            </m:r>
                            <m:r>
                              <a:rPr lang="en-US" altLang="ko-KR" sz="2200" i="1">
                                <a:latin typeface="Cambria Math" panose="02040503050406030204" pitchFamily="18" charset="0"/>
                              </a:rPr>
                              <m:t>𝑡</m:t>
                            </m:r>
                          </m:sup>
                        </m:sSup>
                      </m:e>
                    </m:nary>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ad>
                          <m:radPr>
                            <m:degHide m:val="on"/>
                            <m:ctrlPr>
                              <a:rPr lang="en-US" altLang="ko-KR" sz="2200" i="1">
                                <a:latin typeface="Cambria Math" panose="02040503050406030204" pitchFamily="18" charset="0"/>
                              </a:rPr>
                            </m:ctrlPr>
                          </m:radPr>
                          <m:deg/>
                          <m:e>
                            <m:r>
                              <a:rPr lang="en-US" altLang="ko-KR" sz="2200" i="1">
                                <a:latin typeface="Cambria Math" panose="02040503050406030204" pitchFamily="18" charset="0"/>
                              </a:rPr>
                              <m:t>2</m:t>
                            </m:r>
                            <m:r>
                              <a:rPr lang="ko-KR" altLang="en-US" sz="2200" i="1">
                                <a:latin typeface="Cambria Math" panose="02040503050406030204" pitchFamily="18" charset="0"/>
                              </a:rPr>
                              <m:t>𝜋</m:t>
                            </m:r>
                          </m:e>
                        </m:rad>
                        <m:r>
                          <a:rPr lang="ko-KR" altLang="en-US" sz="2200" i="1">
                            <a:latin typeface="Cambria Math" panose="02040503050406030204" pitchFamily="18" charset="0"/>
                          </a:rPr>
                          <m:t>𝜎</m:t>
                        </m:r>
                      </m:den>
                    </m:f>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p>
                          <m:sSupPr>
                            <m:ctrlPr>
                              <a:rPr lang="en-US" altLang="ko-KR" sz="2200" i="1">
                                <a:latin typeface="Cambria Math" panose="02040503050406030204" pitchFamily="18" charset="0"/>
                              </a:rPr>
                            </m:ctrlPr>
                          </m:sSupPr>
                          <m:e>
                            <m:r>
                              <a:rPr lang="en-US" altLang="ko-KR" sz="2200" b="0" i="1" smtClean="0">
                                <a:latin typeface="Cambria Math" panose="02040503050406030204" pitchFamily="18" charset="0"/>
                              </a:rPr>
                              <m:t>𝑧</m:t>
                            </m:r>
                          </m:e>
                          <m:sup>
                            <m:r>
                              <a:rPr lang="en-US" altLang="ko-KR" sz="2200" i="1">
                                <a:latin typeface="Cambria Math" panose="02040503050406030204" pitchFamily="18" charset="0"/>
                              </a:rPr>
                              <m:t>2</m:t>
                            </m:r>
                          </m:sup>
                        </m:sSup>
                      </m:sup>
                    </m:sSup>
                    <m:d>
                      <m:dPr>
                        <m:begChr m:val="|"/>
                        <m:endChr m:val="|"/>
                        <m:ctrlPr>
                          <a:rPr lang="en-US" altLang="ko-KR" sz="2200" i="1" smtClean="0">
                            <a:latin typeface="Cambria Math" panose="02040503050406030204" pitchFamily="18" charset="0"/>
                          </a:rPr>
                        </m:ctrlPr>
                      </m:dPr>
                      <m:e>
                        <m:f>
                          <m:fPr>
                            <m:ctrlPr>
                              <a:rPr lang="en-US" altLang="ko-KR" sz="2200" i="1" smtClean="0">
                                <a:latin typeface="Cambria Math" panose="02040503050406030204" pitchFamily="18" charset="0"/>
                              </a:rPr>
                            </m:ctrlPr>
                          </m:fPr>
                          <m:num>
                            <m:r>
                              <a:rPr lang="en-US" altLang="ko-KR" sz="2200" b="0" i="1" smtClean="0">
                                <a:latin typeface="Cambria Math" panose="02040503050406030204" pitchFamily="18" charset="0"/>
                              </a:rPr>
                              <m:t>𝑑𝑥</m:t>
                            </m:r>
                          </m:num>
                          <m:den>
                            <m:r>
                              <a:rPr lang="en-US" altLang="ko-KR" sz="2200" b="0" i="1" smtClean="0">
                                <a:latin typeface="Cambria Math" panose="02040503050406030204" pitchFamily="18" charset="0"/>
                              </a:rPr>
                              <m:t>𝑑𝑧</m:t>
                            </m:r>
                          </m:den>
                        </m:f>
                      </m:e>
                    </m:d>
                    <m:r>
                      <a:rPr lang="en-US" altLang="ko-KR" sz="2200" i="1">
                        <a:latin typeface="Cambria Math" panose="02040503050406030204" pitchFamily="18" charset="0"/>
                      </a:rPr>
                      <m:t>𝑑</m:t>
                    </m:r>
                    <m:r>
                      <a:rPr lang="en-US" altLang="ko-KR" sz="2200" b="0" i="1" smtClean="0">
                        <a:latin typeface="Cambria Math" panose="02040503050406030204" pitchFamily="18" charset="0"/>
                      </a:rPr>
                      <m:t>𝑧</m:t>
                    </m:r>
                  </m:oMath>
                </a14:m>
                <a:r>
                  <a:rPr lang="en-US" altLang="ko-KR" sz="2200" i="1" dirty="0">
                    <a:latin typeface="Cambria Math" panose="02040503050406030204" pitchFamily="18" charset="0"/>
                  </a:rPr>
                  <a:t> </a:t>
                </a:r>
              </a:p>
              <a:p>
                <a:pPr marL="0" indent="0">
                  <a:buNone/>
                </a:pPr>
                <a:r>
                  <a:rPr lang="en-US" altLang="ko-KR" sz="2200" dirty="0"/>
                  <a:t>		</a:t>
                </a:r>
                <a14:m>
                  <m:oMath xmlns:m="http://schemas.openxmlformats.org/officeDocument/2006/math">
                    <m:r>
                      <a:rPr lang="en-US" altLang="ko-KR" sz="2200" i="1">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ko-KR" altLang="en-US" sz="2200" i="1">
                            <a:latin typeface="Cambria Math" panose="02040503050406030204" pitchFamily="18" charset="0"/>
                          </a:rPr>
                          <m:t>𝜇</m:t>
                        </m:r>
                        <m:r>
                          <m:rPr>
                            <m:nor/>
                          </m:rPr>
                          <a:rPr lang="en-US" altLang="ko-KR" sz="2200" dirty="0">
                            <a:latin typeface="Cambria Math" panose="02040503050406030204" pitchFamily="18" charset="0"/>
                          </a:rPr>
                          <m:t> </m:t>
                        </m:r>
                        <m:r>
                          <a:rPr lang="en-US" altLang="ko-KR" sz="2200" i="1">
                            <a:latin typeface="Cambria Math" panose="02040503050406030204" pitchFamily="18" charset="0"/>
                          </a:rPr>
                          <m:t>𝑡</m:t>
                        </m:r>
                      </m:sup>
                    </m:sSup>
                    <m:nary>
                      <m:naryPr>
                        <m:limLoc m:val="undOvr"/>
                        <m:subHide m:val="on"/>
                        <m:supHide m:val="on"/>
                        <m:ctrlPr>
                          <a:rPr lang="en-US" altLang="ko-KR" sz="2200" i="1">
                            <a:latin typeface="Cambria Math" panose="02040503050406030204" pitchFamily="18" charset="0"/>
                          </a:rPr>
                        </m:ctrlPr>
                      </m:naryPr>
                      <m:sub/>
                      <m:sup/>
                      <m:e>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𝑧</m:t>
                            </m:r>
                            <m:r>
                              <a:rPr lang="ko-KR" altLang="en-US" sz="2200" i="1">
                                <a:latin typeface="Cambria Math" panose="02040503050406030204" pitchFamily="18" charset="0"/>
                              </a:rPr>
                              <m:t>𝜎</m:t>
                            </m:r>
                            <m:r>
                              <a:rPr lang="en-US" altLang="ko-KR" sz="2200" i="1">
                                <a:latin typeface="Cambria Math" panose="02040503050406030204" pitchFamily="18" charset="0"/>
                              </a:rPr>
                              <m:t>𝑡</m:t>
                            </m:r>
                          </m:sup>
                        </m:sSup>
                      </m:e>
                    </m:nary>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ad>
                          <m:radPr>
                            <m:degHide m:val="on"/>
                            <m:ctrlPr>
                              <a:rPr lang="en-US" altLang="ko-KR" sz="2200" i="1">
                                <a:latin typeface="Cambria Math" panose="02040503050406030204" pitchFamily="18" charset="0"/>
                              </a:rPr>
                            </m:ctrlPr>
                          </m:radPr>
                          <m:deg/>
                          <m:e>
                            <m:r>
                              <a:rPr lang="en-US" altLang="ko-KR" sz="2200" i="1">
                                <a:latin typeface="Cambria Math" panose="02040503050406030204" pitchFamily="18" charset="0"/>
                              </a:rPr>
                              <m:t>2</m:t>
                            </m:r>
                            <m:r>
                              <a:rPr lang="ko-KR" altLang="en-US" sz="2200" i="1">
                                <a:latin typeface="Cambria Math" panose="02040503050406030204" pitchFamily="18" charset="0"/>
                              </a:rPr>
                              <m:t>𝜋</m:t>
                            </m:r>
                          </m:e>
                        </m:rad>
                        <m:r>
                          <a:rPr lang="ko-KR" altLang="en-US" sz="2200" i="1">
                            <a:latin typeface="Cambria Math" panose="02040503050406030204" pitchFamily="18" charset="0"/>
                          </a:rPr>
                          <m:t>𝜎</m:t>
                        </m:r>
                      </m:den>
                    </m:f>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𝑧</m:t>
                            </m:r>
                          </m:e>
                          <m:sup>
                            <m:r>
                              <a:rPr lang="en-US" altLang="ko-KR" sz="2200" i="1">
                                <a:latin typeface="Cambria Math" panose="02040503050406030204" pitchFamily="18" charset="0"/>
                              </a:rPr>
                              <m:t>2</m:t>
                            </m:r>
                          </m:sup>
                        </m:sSup>
                      </m:sup>
                    </m:sSup>
                    <m:d>
                      <m:dPr>
                        <m:begChr m:val="|"/>
                        <m:endChr m:val="|"/>
                        <m:ctrlPr>
                          <a:rPr lang="en-US" altLang="ko-KR" sz="2200" i="1">
                            <a:latin typeface="Cambria Math" panose="02040503050406030204" pitchFamily="18" charset="0"/>
                          </a:rPr>
                        </m:ctrlPr>
                      </m:dPr>
                      <m:e>
                        <m:f>
                          <m:fPr>
                            <m:ctrlPr>
                              <a:rPr lang="en-US" altLang="ko-KR" sz="2200" i="1" smtClean="0">
                                <a:latin typeface="Cambria Math" panose="02040503050406030204" pitchFamily="18" charset="0"/>
                              </a:rPr>
                            </m:ctrlPr>
                          </m:fPr>
                          <m:num>
                            <m:r>
                              <a:rPr lang="en-US" altLang="ko-KR" sz="2200" i="1">
                                <a:latin typeface="Cambria Math" panose="02040503050406030204" pitchFamily="18" charset="0"/>
                              </a:rPr>
                              <m:t>𝑑𝑥</m:t>
                            </m:r>
                          </m:num>
                          <m:den>
                            <m:r>
                              <a:rPr lang="en-US" altLang="ko-KR" sz="2200" i="1">
                                <a:latin typeface="Cambria Math" panose="02040503050406030204" pitchFamily="18" charset="0"/>
                              </a:rPr>
                              <m:t>𝑑𝑧</m:t>
                            </m:r>
                          </m:den>
                        </m:f>
                      </m:e>
                    </m:d>
                    <m:r>
                      <a:rPr lang="en-US" altLang="ko-KR" sz="2200" i="1">
                        <a:latin typeface="Cambria Math" panose="02040503050406030204" pitchFamily="18" charset="0"/>
                      </a:rPr>
                      <m:t>𝑑</m:t>
                    </m:r>
                    <m:r>
                      <a:rPr lang="en-US" altLang="ko-KR" sz="2200" b="0" i="1" smtClean="0">
                        <a:latin typeface="Cambria Math" panose="02040503050406030204" pitchFamily="18" charset="0"/>
                      </a:rPr>
                      <m:t>𝑧</m:t>
                    </m:r>
                  </m:oMath>
                </a14:m>
                <a:r>
                  <a:rPr lang="en-US" altLang="ko-KR" sz="2200" i="1" dirty="0">
                    <a:latin typeface="Cambria Math" panose="02040503050406030204" pitchFamily="18" charset="0"/>
                  </a:rPr>
                  <a:t>    </a:t>
                </a:r>
                <a14:m>
                  <m:oMath xmlns:m="http://schemas.openxmlformats.org/officeDocument/2006/math">
                    <m:r>
                      <a:rPr lang="en-US" altLang="ko-KR" sz="2200" b="0" i="1" smtClean="0">
                        <a:latin typeface="Cambria Math" panose="02040503050406030204" pitchFamily="18" charset="0"/>
                      </a:rPr>
                      <m:t>(</m:t>
                    </m:r>
                    <m:r>
                      <a:rPr lang="en-US" altLang="ko-KR" sz="2200" i="1">
                        <a:latin typeface="Cambria Math" panose="02040503050406030204" pitchFamily="18" charset="0"/>
                      </a:rPr>
                      <m:t>𝑑𝑥</m:t>
                    </m:r>
                    <m:r>
                      <a:rPr lang="en-US" altLang="ko-KR" sz="2200" b="0" i="1" smtClean="0">
                        <a:latin typeface="Cambria Math" panose="02040503050406030204" pitchFamily="18" charset="0"/>
                      </a:rPr>
                      <m:t>=</m:t>
                    </m:r>
                    <m:r>
                      <a:rPr lang="ko-KR" altLang="en-US" sz="2200" i="1">
                        <a:latin typeface="Cambria Math" panose="02040503050406030204" pitchFamily="18" charset="0"/>
                      </a:rPr>
                      <m:t>𝜎</m:t>
                    </m:r>
                    <m:r>
                      <a:rPr lang="en-US" altLang="ko-KR" sz="2200" b="0" i="1" smtClean="0">
                        <a:latin typeface="Cambria Math" panose="02040503050406030204" pitchFamily="18" charset="0"/>
                      </a:rPr>
                      <m:t>𝑑𝑧</m:t>
                    </m:r>
                  </m:oMath>
                </a14:m>
                <a:r>
                  <a:rPr lang="en-US" altLang="ko-KR" sz="2200" i="1" dirty="0">
                    <a:latin typeface="Cambria Math" panose="02040503050406030204" pitchFamily="18" charset="0"/>
                  </a:rPr>
                  <a:t>, </a:t>
                </a:r>
                <a14:m>
                  <m:oMath xmlns:m="http://schemas.openxmlformats.org/officeDocument/2006/math">
                    <m:f>
                      <m:fPr>
                        <m:ctrlPr>
                          <a:rPr lang="en-US" altLang="ko-KR" sz="2200" i="1">
                            <a:latin typeface="Cambria Math" panose="02040503050406030204" pitchFamily="18" charset="0"/>
                          </a:rPr>
                        </m:ctrlPr>
                      </m:fPr>
                      <m:num>
                        <m:r>
                          <a:rPr lang="en-US" altLang="ko-KR" sz="2200" i="1">
                            <a:latin typeface="Cambria Math" panose="02040503050406030204" pitchFamily="18" charset="0"/>
                          </a:rPr>
                          <m:t>𝑑𝑥</m:t>
                        </m:r>
                      </m:num>
                      <m:den>
                        <m:r>
                          <a:rPr lang="en-US" altLang="ko-KR" sz="2200" i="1">
                            <a:latin typeface="Cambria Math" panose="02040503050406030204" pitchFamily="18" charset="0"/>
                          </a:rPr>
                          <m:t>𝑑𝑧</m:t>
                        </m:r>
                      </m:den>
                    </m:f>
                    <m:r>
                      <a:rPr lang="en-US" altLang="ko-KR" sz="2200" b="0" i="1" smtClean="0">
                        <a:latin typeface="Cambria Math" panose="02040503050406030204" pitchFamily="18" charset="0"/>
                      </a:rPr>
                      <m:t>=</m:t>
                    </m:r>
                  </m:oMath>
                </a14:m>
                <a:r>
                  <a:rPr lang="ko-KR" altLang="en-US" sz="2200" dirty="0"/>
                  <a:t> </a:t>
                </a:r>
                <a14:m>
                  <m:oMath xmlns:m="http://schemas.openxmlformats.org/officeDocument/2006/math">
                    <m:r>
                      <a:rPr lang="ko-KR" altLang="en-US" sz="2200" i="1">
                        <a:latin typeface="Cambria Math" panose="02040503050406030204" pitchFamily="18" charset="0"/>
                      </a:rPr>
                      <m:t>𝜎</m:t>
                    </m:r>
                    <m:r>
                      <a:rPr lang="en-US" altLang="ko-KR" sz="2200" b="0" i="1" smtClean="0">
                        <a:latin typeface="Cambria Math" panose="02040503050406030204" pitchFamily="18" charset="0"/>
                      </a:rPr>
                      <m:t>)</m:t>
                    </m:r>
                  </m:oMath>
                </a14:m>
                <a:endParaRPr lang="en-US" altLang="ko-KR" sz="2200" i="1" dirty="0">
                  <a:latin typeface="Cambria Math" panose="02040503050406030204" pitchFamily="18" charset="0"/>
                </a:endParaRPr>
              </a:p>
              <a:p>
                <a:pPr marL="0" indent="0">
                  <a:buNone/>
                </a:pPr>
                <a:r>
                  <a:rPr lang="en-US" altLang="ko-KR" sz="2200" dirty="0"/>
                  <a:t>		</a:t>
                </a:r>
                <a14:m>
                  <m:oMath xmlns:m="http://schemas.openxmlformats.org/officeDocument/2006/math">
                    <m:r>
                      <a:rPr lang="en-US" altLang="ko-KR" sz="2200" i="1">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ko-KR" altLang="en-US" sz="2200" i="1">
                            <a:latin typeface="Cambria Math" panose="02040503050406030204" pitchFamily="18" charset="0"/>
                          </a:rPr>
                          <m:t>𝜇</m:t>
                        </m:r>
                        <m:r>
                          <m:rPr>
                            <m:nor/>
                          </m:rPr>
                          <a:rPr lang="en-US" altLang="ko-KR" sz="2200" dirty="0">
                            <a:latin typeface="Cambria Math" panose="02040503050406030204" pitchFamily="18" charset="0"/>
                          </a:rPr>
                          <m:t> </m:t>
                        </m:r>
                        <m:r>
                          <a:rPr lang="en-US" altLang="ko-KR" sz="2200" i="1">
                            <a:latin typeface="Cambria Math" panose="02040503050406030204" pitchFamily="18" charset="0"/>
                          </a:rPr>
                          <m:t>𝑡</m:t>
                        </m:r>
                      </m:sup>
                    </m:sSup>
                    <m:nary>
                      <m:naryPr>
                        <m:limLoc m:val="undOvr"/>
                        <m:subHide m:val="on"/>
                        <m:supHide m:val="on"/>
                        <m:ctrlPr>
                          <a:rPr lang="en-US" altLang="ko-KR" sz="2200" i="1">
                            <a:latin typeface="Cambria Math" panose="02040503050406030204" pitchFamily="18" charset="0"/>
                          </a:rPr>
                        </m:ctrlPr>
                      </m:naryPr>
                      <m:sub/>
                      <m:sup/>
                      <m:e>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𝑧</m:t>
                            </m:r>
                            <m:r>
                              <a:rPr lang="ko-KR" altLang="en-US" sz="2200" i="1">
                                <a:latin typeface="Cambria Math" panose="02040503050406030204" pitchFamily="18" charset="0"/>
                              </a:rPr>
                              <m:t>𝜎</m:t>
                            </m:r>
                            <m:r>
                              <a:rPr lang="en-US" altLang="ko-KR" sz="2200" i="1">
                                <a:latin typeface="Cambria Math" panose="02040503050406030204" pitchFamily="18" charset="0"/>
                              </a:rPr>
                              <m:t>𝑡</m:t>
                            </m:r>
                          </m:sup>
                        </m:sSup>
                      </m:e>
                    </m:nary>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ad>
                          <m:radPr>
                            <m:degHide m:val="on"/>
                            <m:ctrlPr>
                              <a:rPr lang="en-US" altLang="ko-KR" sz="2200" i="1">
                                <a:latin typeface="Cambria Math" panose="02040503050406030204" pitchFamily="18" charset="0"/>
                              </a:rPr>
                            </m:ctrlPr>
                          </m:radPr>
                          <m:deg/>
                          <m:e>
                            <m:r>
                              <a:rPr lang="en-US" altLang="ko-KR" sz="2200" i="1">
                                <a:latin typeface="Cambria Math" panose="02040503050406030204" pitchFamily="18" charset="0"/>
                              </a:rPr>
                              <m:t>2</m:t>
                            </m:r>
                            <m:r>
                              <a:rPr lang="ko-KR" altLang="en-US" sz="2200" i="1">
                                <a:latin typeface="Cambria Math" panose="02040503050406030204" pitchFamily="18" charset="0"/>
                              </a:rPr>
                              <m:t>𝜋</m:t>
                            </m:r>
                          </m:e>
                        </m:rad>
                      </m:den>
                    </m:f>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r>
                              <a:rPr lang="en-US" altLang="ko-KR" sz="2200" i="1">
                                <a:latin typeface="Cambria Math" panose="02040503050406030204" pitchFamily="18" charset="0"/>
                              </a:rPr>
                              <m:t>1</m:t>
                            </m:r>
                          </m:num>
                          <m:den>
                            <m:r>
                              <a:rPr lang="en-US" altLang="ko-KR" sz="2200" i="1">
                                <a:latin typeface="Cambria Math" panose="02040503050406030204" pitchFamily="18" charset="0"/>
                              </a:rPr>
                              <m:t>2</m:t>
                            </m:r>
                          </m:den>
                        </m:f>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𝑧</m:t>
                            </m:r>
                          </m:e>
                          <m:sup>
                            <m:r>
                              <a:rPr lang="en-US" altLang="ko-KR" sz="2200" i="1">
                                <a:latin typeface="Cambria Math" panose="02040503050406030204" pitchFamily="18" charset="0"/>
                              </a:rPr>
                              <m:t>2</m:t>
                            </m:r>
                          </m:sup>
                        </m:sSup>
                      </m:sup>
                    </m:sSup>
                    <m:r>
                      <a:rPr lang="en-US" altLang="ko-KR" sz="2200" i="1">
                        <a:latin typeface="Cambria Math" panose="02040503050406030204" pitchFamily="18" charset="0"/>
                      </a:rPr>
                      <m:t>𝑑</m:t>
                    </m:r>
                    <m:r>
                      <a:rPr lang="en-US" altLang="ko-KR" sz="2200" b="0" i="1" smtClean="0">
                        <a:latin typeface="Cambria Math" panose="02040503050406030204" pitchFamily="18" charset="0"/>
                      </a:rPr>
                      <m:t>𝑧</m:t>
                    </m:r>
                  </m:oMath>
                </a14:m>
                <a:r>
                  <a:rPr lang="en-US" altLang="ko-KR" sz="2200" i="1" dirty="0">
                    <a:latin typeface="Cambria Math" panose="02040503050406030204" pitchFamily="18" charset="0"/>
                  </a:rPr>
                  <a:t> </a:t>
                </a:r>
              </a:p>
              <a:p>
                <a:pPr marL="269875" indent="-269875">
                  <a:lnSpc>
                    <a:spcPct val="130000"/>
                  </a:lnSpc>
                </a:pPr>
                <a:endParaRPr lang="en-US" altLang="ko-KR" sz="2200" i="1" dirty="0">
                  <a:latin typeface="Cambria Math" panose="02040503050406030204" pitchFamily="18" charset="0"/>
                </a:endParaRPr>
              </a:p>
              <a:p>
                <a:pPr marL="269875" indent="-269875">
                  <a:lnSpc>
                    <a:spcPct val="130000"/>
                  </a:lnSpc>
                </a:pPr>
                <a:endParaRPr lang="en-US" altLang="ko-KR" sz="2200" i="1" dirty="0">
                  <a:latin typeface="Cambria Math" panose="02040503050406030204" pitchFamily="18" charset="0"/>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1095778" y="1622738"/>
                <a:ext cx="10195429" cy="5009882"/>
              </a:xfrm>
              <a:blipFill>
                <a:blip r:embed="rId2"/>
                <a:stretch>
                  <a:fillRect l="-778" t="-852"/>
                </a:stretch>
              </a:blipFill>
            </p:spPr>
            <p:txBody>
              <a:bodyPr/>
              <a:lstStyle/>
              <a:p>
                <a:r>
                  <a:rPr lang="ko-KR" altLang="en-US">
                    <a:noFill/>
                  </a:rPr>
                  <a:t> </a:t>
                </a:r>
              </a:p>
            </p:txBody>
          </p:sp>
        </mc:Fallback>
      </mc:AlternateContent>
      <p:sp>
        <p:nvSpPr>
          <p:cNvPr id="2" name="제목 1"/>
          <p:cNvSpPr>
            <a:spLocks noGrp="1"/>
          </p:cNvSpPr>
          <p:nvPr>
            <p:ph type="title"/>
          </p:nvPr>
        </p:nvSpPr>
        <p:spPr>
          <a:xfrm>
            <a:off x="1184895" y="383983"/>
            <a:ext cx="10515600" cy="665185"/>
          </a:xfrm>
        </p:spPr>
        <p:txBody>
          <a:bodyPr>
            <a:normAutofit/>
          </a:bodyPr>
          <a:lstStyle/>
          <a:p>
            <a:pPr algn="l"/>
            <a:r>
              <a:rPr lang="en-US" altLang="ko-KR" sz="2800" dirty="0"/>
              <a:t>Moment Generating Function of the Normal Distribution</a:t>
            </a:r>
            <a:endParaRPr lang="ko-KR" altLang="en-US" sz="2800" dirty="0"/>
          </a:p>
        </p:txBody>
      </p:sp>
    </p:spTree>
    <p:extLst>
      <p:ext uri="{BB962C8B-B14F-4D97-AF65-F5344CB8AC3E}">
        <p14:creationId xmlns:p14="http://schemas.microsoft.com/office/powerpoint/2010/main" val="1996872059"/>
      </p:ext>
    </p:extLst>
  </p:cSld>
  <p:clrMapOvr>
    <a:masterClrMapping/>
  </p:clrMapOvr>
</p:sld>
</file>

<file path=ppt/theme/theme1.xml><?xml version="1.0" encoding="utf-8"?>
<a:theme xmlns:a="http://schemas.openxmlformats.org/drawingml/2006/main" name="New_Education03">
  <a:themeElements>
    <a:clrScheme name="Education0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ucation03">
      <a:maj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Education03">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hade val="100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63500" dist="25400" dir="5400000" sx="102000" sy="102000" algn="ctr" rotWithShape="0">
              <a:srgbClr val="000000">
                <a:alpha val="40000"/>
              </a:srgbClr>
            </a:outerShdw>
          </a:effectLst>
        </a:effectStyle>
        <a:effectStyle>
          <a:effectLst>
            <a:outerShdw blurRad="63500" dist="25400" dir="5400000" sx="102000" sy="102000" rotWithShape="0">
              <a:srgbClr val="000000">
                <a:alpha val="40000"/>
              </a:srgbClr>
            </a:outerShdw>
          </a:effectLst>
          <a:scene3d>
            <a:camera prst="orthographicFront">
              <a:rot lat="0" lon="0" rev="0"/>
            </a:camera>
            <a:lightRig rig="glow" dir="tl">
              <a:rot lat="0" lon="0" rev="6600000"/>
            </a:lightRig>
          </a:scene3d>
          <a:sp3d contourW="12700" prstMaterial="dkEdge">
            <a:bevelT w="31750" h="19050" prst="softRound"/>
            <a:contourClr>
              <a:schemeClr val="phClr"/>
            </a:contourClr>
          </a:sp3d>
        </a:effectStyle>
        <a:effectStyle>
          <a:effectLst>
            <a:outerShdw blurRad="63500" dist="25400" dir="5400000" sx="102000" sy="102000" algn="ctr" rotWithShape="0">
              <a:srgbClr val="000000">
                <a:alpha val="40000"/>
              </a:srgbClr>
            </a:outerShdw>
          </a:effectLst>
          <a:scene3d>
            <a:camera prst="orthographicFront">
              <a:rot lat="0" lon="0" rev="0"/>
            </a:camera>
            <a:lightRig rig="glow" dir="tl">
              <a:rot lat="0" lon="0" rev="6600000"/>
            </a:lightRig>
          </a:scene3d>
          <a:sp3d contourW="12700" prstMaterial="dkEdge">
            <a:bevelT w="69850" h="57150" prst="softRound"/>
            <a:contourClr>
              <a:schemeClr val="phClr"/>
            </a:contourClr>
          </a:sp3d>
        </a:effectStyle>
      </a:effectStyleLst>
      <a:bgFillStyleLst>
        <a:solidFill>
          <a:schemeClr val="phClr"/>
        </a:solidFill>
        <a:gradFill rotWithShape="1">
          <a:gsLst>
            <a:gs pos="0">
              <a:schemeClr val="phClr">
                <a:tint val="80000"/>
                <a:satMod val="150000"/>
              </a:schemeClr>
            </a:gs>
            <a:gs pos="64000">
              <a:schemeClr val="phClr">
                <a:tint val="100000"/>
                <a:shade val="85000"/>
                <a:satMod val="130000"/>
              </a:schemeClr>
            </a:gs>
            <a:gs pos="72000">
              <a:schemeClr val="phClr">
                <a:shade val="85000"/>
                <a:satMod val="130000"/>
              </a:schemeClr>
            </a:gs>
          </a:gsLst>
          <a:lin ang="13500000" scaled="0"/>
        </a:gradFill>
        <a:gradFill rotWithShape="1">
          <a:gsLst>
            <a:gs pos="0">
              <a:schemeClr val="phClr">
                <a:tint val="90000"/>
                <a:satMod val="200000"/>
              </a:schemeClr>
            </a:gs>
            <a:gs pos="100000">
              <a:schemeClr val="phClr">
                <a:shade val="70000"/>
                <a:satMod val="150000"/>
              </a:schemeClr>
            </a:gs>
          </a:gsLst>
          <a:path path="circle">
            <a:fillToRect l="50000" t="10000" r="50000" b="9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TM10237560[[fn=메모 테마]]</Template>
  <TotalTime>5274</TotalTime>
  <Words>854</Words>
  <Application>Microsoft Office PowerPoint</Application>
  <PresentationFormat>와이드스크린</PresentationFormat>
  <Paragraphs>62</Paragraphs>
  <Slides>11</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11</vt:i4>
      </vt:variant>
    </vt:vector>
  </HeadingPairs>
  <TitlesOfParts>
    <vt:vector size="19" baseType="lpstr">
      <vt:lpstr>맑은 고딕</vt:lpstr>
      <vt:lpstr>Arial</vt:lpstr>
      <vt:lpstr>Cambria Math</vt:lpstr>
      <vt:lpstr>Corbel</vt:lpstr>
      <vt:lpstr>Times New Roman</vt:lpstr>
      <vt:lpstr>Wingdings</vt:lpstr>
      <vt:lpstr>Wingdings 2</vt:lpstr>
      <vt:lpstr>New_Education03</vt:lpstr>
      <vt:lpstr>Properties of sample mean and sample sum</vt:lpstr>
      <vt:lpstr>Variance of Linear Combinations - https://online.stat.psu.edu/stat414/lesson/24/24.3</vt:lpstr>
      <vt:lpstr>Variance of Linear Combinations - https://online.stat.psu.edu/stat414/lesson/24/24.3</vt:lpstr>
      <vt:lpstr>Variance of Linear Combinations - https://online.stat.psu.edu/stat414/lesson/24/24.3</vt:lpstr>
      <vt:lpstr>Properties of sample mean and sample sum</vt:lpstr>
      <vt:lpstr>PowerPoint 프레젠테이션</vt:lpstr>
      <vt:lpstr>Properties of sample mean and sample sum</vt:lpstr>
      <vt:lpstr>Sum of the Normal Distributions</vt:lpstr>
      <vt:lpstr>Moment Generating Function of the Normal Distribution</vt:lpstr>
      <vt:lpstr>Moment Generating Function of the Normal Distribution</vt:lpstr>
      <vt:lpstr>Properties of sample mean and sample sum : Example 5.29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and Descriptive Statistics</dc:title>
  <dc:creator>User</dc:creator>
  <cp:lastModifiedBy>Kook Kwangho</cp:lastModifiedBy>
  <cp:revision>303</cp:revision>
  <dcterms:created xsi:type="dcterms:W3CDTF">2017-06-22T04:03:47Z</dcterms:created>
  <dcterms:modified xsi:type="dcterms:W3CDTF">2022-04-07T07:23:18Z</dcterms:modified>
</cp:coreProperties>
</file>