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3" r:id="rId2"/>
    <p:sldId id="294" r:id="rId3"/>
    <p:sldId id="320" r:id="rId4"/>
    <p:sldId id="295" r:id="rId5"/>
    <p:sldId id="296" r:id="rId6"/>
    <p:sldId id="297" r:id="rId7"/>
    <p:sldId id="298" r:id="rId8"/>
    <p:sldId id="318" r:id="rId9"/>
    <p:sldId id="319" r:id="rId10"/>
    <p:sldId id="299" r:id="rId11"/>
    <p:sldId id="300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A59FD4-7005-4FF5-8296-6DBE03F3AD67}" type="slidenum">
              <a:rPr lang="en-US" altLang="ko-KR" sz="1200" smtClean="0"/>
              <a:pPr/>
              <a:t>4</a:t>
            </a:fld>
            <a:endParaRPr lang="en-US" altLang="ko-K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945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45A4D7-9FF0-460B-B5AF-9F60163D6215}" type="slidenum">
              <a:rPr lang="en-US" altLang="ko-KR" sz="1200" smtClean="0"/>
              <a:pPr/>
              <a:t>5</a:t>
            </a:fld>
            <a:endParaRPr lang="en-US" altLang="ko-K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853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toronto.edu/~yuvalf/CLT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06056" y="1571938"/>
                <a:ext cx="10812189" cy="500988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be a random sample from a distribution with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Then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sufficiently large,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has approximately a normal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 Another way of phrasing this is :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sz="2200" dirty="0"/>
                  <a:t> as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The larger the value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, the better the approximation.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For distributions that are continuous and reasonably close to being symmetric,  the convergence to the normal distribution is good even for small values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Proof of the central limit theorem :</a:t>
                </a:r>
              </a:p>
              <a:p>
                <a:pPr marL="0" indent="358775">
                  <a:lnSpc>
                    <a:spcPct val="124000"/>
                  </a:lnSpc>
                  <a:buNone/>
                </a:pPr>
                <a:r>
                  <a:rPr lang="en-US" altLang="ko-KR" sz="2200" u="sng" dirty="0">
                    <a:hlinkClick r:id="rId2"/>
                  </a:rPr>
                  <a:t>http://www.cs.toronto.edu/~yuvalf/CLT.pdf</a:t>
                </a:r>
                <a:endParaRPr lang="en-US" altLang="ko-KR" sz="2200" u="sng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056" y="1571938"/>
                <a:ext cx="10812189" cy="5009882"/>
              </a:xfrm>
              <a:blipFill>
                <a:blip r:embed="rId3"/>
                <a:stretch>
                  <a:fillRect l="-282" b="-3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Central Limit Theorem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47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5033" y="1359079"/>
                <a:ext cx="10852785" cy="519219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000" dirty="0"/>
                  <a:t>A common special case of a linear combination is the difference of random variables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      That is,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endParaRPr lang="en-US" altLang="ko-KR" sz="2000" b="0" dirty="0"/>
              </a:p>
              <a:p>
                <a:pPr marL="269875" indent="-269875">
                  <a:lnSpc>
                    <a:spcPct val="12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are independent then the variance of the difference is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]+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b="0" dirty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	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      That is, the variance of the difference is the sum of the variances.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000" dirty="0"/>
                  <a:t>Remember that “Variances add.” in the sense that even when you take the difference of independent random variables, their variances add.  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000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033" y="1359079"/>
                <a:ext cx="10852785" cy="5192192"/>
              </a:xfrm>
              <a:blipFill>
                <a:blip r:embed="rId2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033" y="359727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difference between random variables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09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05626" y="1576710"/>
                <a:ext cx="10515600" cy="466215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When the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s are independent and normally distributed, any linear combination will also be normally distributed.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The total avenue from the sale of the three grades of gasoline on a particular day was 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3.0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3.2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+3.4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200" dirty="0"/>
                  <a:t> and 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=5620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=429.46</m:t>
                    </m:r>
                  </m:oMath>
                </a14:m>
                <a:r>
                  <a:rPr lang="en-US" altLang="ko-KR" sz="2200" dirty="0"/>
                  <a:t>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s are normally distributed, the probability that revenue exceeds 4500 is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&gt;4500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4500−5620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429.46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&gt;−2.61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l-GR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−2.61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=0.9955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626" y="1576710"/>
                <a:ext cx="10515600" cy="466215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Case of Normal Random Variables : Example</a:t>
            </a:r>
            <a:r>
              <a:rPr lang="ko-KR" altLang="en-US" sz="2800" dirty="0"/>
              <a:t> </a:t>
            </a:r>
            <a:r>
              <a:rPr lang="en-US" altLang="ko-KR" sz="2800" dirty="0"/>
              <a:t>5.31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264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9578" y="1487272"/>
                <a:ext cx="10515600" cy="500988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A gas station sells three grades of gasoline: regular, extra, and super.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Prices : $3.00, $3.20, and $3.40 per gallon.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200" dirty="0"/>
                  <a:t> denote the amounts of these grades sold on a particular day. Suppose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’s are independent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ko-KR" sz="2200" dirty="0"/>
                  <a:t>,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The revenue from sales is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3.0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3.2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3.4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=$5620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(3.0)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184436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184436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=$429.46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578" y="1487272"/>
                <a:ext cx="10515600" cy="500988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Properties of sample mean and sample sum : Example 5.29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61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5473" y="1614272"/>
                <a:ext cx="10515600" cy="500988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The uniform distribution on the interval [-1, 1] has a mean of 0 and a variance of 1/3.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We simulate 50000 replications from the original distribution, mns01, from the distribution of the means of samples of sizes 2, 3, 4, 5, and 6.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Histograms of the means of the samples will show convergence to a normal shape and decreasing variance.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If we multiply the means of samples of size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200" dirty="0"/>
                  <a:t> we can put them all on the same scale to see the convergence to a normal shape.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473" y="1614272"/>
                <a:ext cx="10515600" cy="500988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Convergence of means from U[-1, 1] to a normal shape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43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 Simulating a sample mean from a Uniform</a:t>
            </a:r>
          </a:p>
          <a:p>
            <a:pPr marL="0" indent="0">
              <a:buNone/>
            </a:pPr>
            <a:r>
              <a:rPr lang="en-US" altLang="ko-KR" dirty="0"/>
              <a:t>&gt; k=10000</a:t>
            </a:r>
          </a:p>
          <a:p>
            <a:pPr marL="0" indent="0">
              <a:buNone/>
            </a:pPr>
            <a:r>
              <a:rPr lang="en-US" altLang="ko-KR" dirty="0"/>
              <a:t>&gt; mns1 = mns2 = mns3 = mns4 = mns5 = mns6 = numeric(k)</a:t>
            </a:r>
          </a:p>
          <a:p>
            <a:pPr marL="0" indent="0">
              <a:buNone/>
            </a:pPr>
            <a:r>
              <a:rPr lang="en-US" altLang="ko-KR" dirty="0"/>
              <a:t>&gt; for(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mns1[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(1, -1, 1))</a:t>
            </a:r>
          </a:p>
          <a:p>
            <a:pPr marL="0" indent="0">
              <a:buNone/>
            </a:pPr>
            <a:r>
              <a:rPr lang="en-US" altLang="ko-KR" dirty="0"/>
              <a:t>+ mns2[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(2, -1, 1))</a:t>
            </a:r>
          </a:p>
          <a:p>
            <a:pPr marL="0" indent="0">
              <a:buNone/>
            </a:pPr>
            <a:r>
              <a:rPr lang="en-US" altLang="ko-KR" dirty="0"/>
              <a:t>+ mns3[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(3, -1, 1))</a:t>
            </a:r>
          </a:p>
          <a:p>
            <a:pPr marL="0" indent="0">
              <a:buNone/>
            </a:pPr>
            <a:r>
              <a:rPr lang="en-US" altLang="ko-KR" dirty="0"/>
              <a:t>+ mns4[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(4, -1, 1))</a:t>
            </a:r>
          </a:p>
          <a:p>
            <a:pPr marL="0" indent="0">
              <a:buNone/>
            </a:pPr>
            <a:r>
              <a:rPr lang="en-US" altLang="ko-KR" dirty="0"/>
              <a:t>+  mns5[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(5, -1, 1))</a:t>
            </a:r>
          </a:p>
          <a:p>
            <a:pPr marL="0" indent="0">
              <a:buNone/>
            </a:pPr>
            <a:r>
              <a:rPr lang="en-US" altLang="ko-KR" dirty="0"/>
              <a:t>+  mns6[</a:t>
            </a:r>
            <a:r>
              <a:rPr lang="en-US" altLang="ko-KR" dirty="0" err="1"/>
              <a:t>i</a:t>
            </a:r>
            <a:r>
              <a:rPr lang="en-US" altLang="ko-KR" dirty="0"/>
              <a:t>]=mean(</a:t>
            </a:r>
            <a:r>
              <a:rPr lang="en-US" altLang="ko-KR" dirty="0" err="1"/>
              <a:t>runif</a:t>
            </a:r>
            <a:r>
              <a:rPr lang="en-US" altLang="ko-KR" dirty="0"/>
              <a:t>(6, -1, 1))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histogram(~mns1 + mns2 + mns3 + mns4 + mns5 + mns6, </a:t>
            </a:r>
            <a:r>
              <a:rPr lang="en-US" altLang="ko-KR" dirty="0" err="1"/>
              <a:t>nint</a:t>
            </a:r>
            <a:r>
              <a:rPr lang="en-US" altLang="ko-KR" dirty="0"/>
              <a:t> = 50)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densityplot</a:t>
            </a:r>
            <a:r>
              <a:rPr lang="en-US" altLang="ko-KR" dirty="0"/>
              <a:t>(~mns1 + mns2 + mns3 + mns4 + mns5 + mns6, </a:t>
            </a:r>
            <a:r>
              <a:rPr lang="en-US" altLang="ko-KR" dirty="0" err="1"/>
              <a:t>plot.points</a:t>
            </a:r>
            <a:r>
              <a:rPr lang="en-US" altLang="ko-KR" dirty="0"/>
              <a:t> = F)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2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 descr="d:\Shared PC\1 POWERPOINT JOBS\Devore 7e\Devore ch5\ch05D1_Page_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47" y="577323"/>
            <a:ext cx="8303153" cy="582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9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 descr="d:\Shared PC\1 POWERPOINT JOBS\Devore 7e\Devore ch5\ch05D1_Page_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39" y="654834"/>
            <a:ext cx="8011351" cy="561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6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5473" y="1648138"/>
                <a:ext cx="10455260" cy="4032995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Given a collection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numerical constants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the random variable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indent="269875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is called a linear combination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s.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Whether or not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s are independent,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https://online.stat.psu.edu/stat414/lesson/24/24.3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473" y="1648138"/>
                <a:ext cx="10455260" cy="4032995"/>
              </a:xfrm>
              <a:blipFill>
                <a:blip r:embed="rId2"/>
                <a:stretch>
                  <a:fillRect l="-233" r="-1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Linear Combinations and their means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8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5473" y="1902735"/>
                <a:ext cx="10515600" cy="466215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If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independent with variances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then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/>
                  <a:t>				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In general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Cov(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https://online.stat.psu.edu/stat414/lesson/24/24.3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473" y="1902735"/>
                <a:ext cx="10515600" cy="466215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Variances of Linear Combinations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6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390918"/>
                <a:ext cx="10813143" cy="51257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2200" dirty="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901700"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/>
                  <a:t>)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1609725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Cov(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390918"/>
                <a:ext cx="10813143" cy="5125791"/>
              </a:xfrm>
              <a:blipFill>
                <a:blip r:embed="rId2"/>
                <a:stretch>
                  <a:fillRect b="-8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1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9859"/>
                <a:ext cx="10813143" cy="4906850"/>
              </a:xfrm>
            </p:spPr>
            <p:txBody>
              <a:bodyPr>
                <a:normAutofit/>
              </a:bodyPr>
              <a:lstStyle/>
              <a:p>
                <a:pPr marL="0" indent="901700"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1879600"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1879600"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879600"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 marL="0" indent="1879600"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187960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2200" dirty="0"/>
                  <a:t>If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independent, covariance terms become 0 :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	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901700">
                  <a:buNone/>
                </a:pP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901700">
                  <a:buNone/>
                </a:pP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9859"/>
                <a:ext cx="10813143" cy="4906850"/>
              </a:xfrm>
              <a:blipFill>
                <a:blip r:embed="rId2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35339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5393</TotalTime>
  <Words>1159</Words>
  <Application>Microsoft Office PowerPoint</Application>
  <PresentationFormat>와이드스크린</PresentationFormat>
  <Paragraphs>97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Central Limit Theorem</vt:lpstr>
      <vt:lpstr>Convergence of means from U[-1, 1] to a normal shape</vt:lpstr>
      <vt:lpstr>PowerPoint 프레젠테이션</vt:lpstr>
      <vt:lpstr>PowerPoint 프레젠테이션</vt:lpstr>
      <vt:lpstr>PowerPoint 프레젠테이션</vt:lpstr>
      <vt:lpstr>Linear Combinations and their means</vt:lpstr>
      <vt:lpstr>Variances of Linear Combinations</vt:lpstr>
      <vt:lpstr>PowerPoint 프레젠테이션</vt:lpstr>
      <vt:lpstr>PowerPoint 프레젠테이션</vt:lpstr>
      <vt:lpstr>The difference between random variables</vt:lpstr>
      <vt:lpstr>The Case of Normal Random Variables : Example 5.31 </vt:lpstr>
      <vt:lpstr>Properties of sample mean and sample sum : Example 5.29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301</cp:revision>
  <dcterms:created xsi:type="dcterms:W3CDTF">2017-06-22T04:03:47Z</dcterms:created>
  <dcterms:modified xsi:type="dcterms:W3CDTF">2022-04-07T07:41:55Z</dcterms:modified>
</cp:coreProperties>
</file>