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437" r:id="rId4"/>
    <p:sldId id="258" r:id="rId5"/>
    <p:sldId id="259" r:id="rId6"/>
    <p:sldId id="427" r:id="rId7"/>
    <p:sldId id="403" r:id="rId8"/>
    <p:sldId id="434" r:id="rId9"/>
    <p:sldId id="435" r:id="rId10"/>
    <p:sldId id="43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2DAFF-333D-425E-A67F-AF7010CAAC24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 dirty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6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89000" y="2503085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Chapter 6 – Point</a:t>
            </a:r>
            <a:r>
              <a:rPr lang="ko-KR" altLang="en-US" sz="3600" dirty="0"/>
              <a:t> </a:t>
            </a:r>
            <a:r>
              <a:rPr lang="en-US" altLang="ko-KR" sz="3600" dirty="0"/>
              <a:t>estimation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98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dirty="0"/>
                  <a:t> is an unbiased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2200" dirty="0"/>
                  <a:t> is not an unbiased estimator for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] </m:t>
                        </m:r>
                      </m:e>
                    </m:d>
                  </m:oMath>
                </a14:m>
                <a:r>
                  <a:rPr lang="en-US" altLang="ko-KR" sz="2200" dirty="0"/>
                  <a:t>		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begChr m:val="{"/>
                            <m:endChr m:val="}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en-US" altLang="ko-KR" sz="2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2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Unbiasedness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39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235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General concepts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/>
              <a:t>Methods of Point Estimation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9295" y="339489"/>
            <a:ext cx="10515600" cy="922762"/>
          </a:xfrm>
        </p:spPr>
        <p:txBody>
          <a:bodyPr>
            <a:normAutofit/>
          </a:bodyPr>
          <a:lstStyle/>
          <a:p>
            <a:pPr marL="1617663" indent="-1617663" algn="l"/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725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922A4F-88A9-4B80-B1C8-93F2BFAA18ED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>
              <a:latin typeface="Arial" panose="020B0604020202020204" pitchFamily="34" charset="0"/>
            </a:endParaRPr>
          </a:p>
        </p:txBody>
      </p:sp>
      <p:grpSp>
        <p:nvGrpSpPr>
          <p:cNvPr id="11267" name="Group 2"/>
          <p:cNvGrpSpPr>
            <a:grpSpLocks/>
          </p:cNvGrpSpPr>
          <p:nvPr/>
        </p:nvGrpSpPr>
        <p:grpSpPr bwMode="auto">
          <a:xfrm>
            <a:off x="2400656" y="1468452"/>
            <a:ext cx="6400800" cy="4038600"/>
            <a:chOff x="912" y="1104"/>
            <a:chExt cx="4032" cy="2544"/>
          </a:xfrm>
        </p:grpSpPr>
        <p:graphicFrame>
          <p:nvGraphicFramePr>
            <p:cNvPr id="11268" name="Object 3"/>
            <p:cNvGraphicFramePr>
              <a:graphicFrameLocks noChangeAspect="1"/>
            </p:cNvGraphicFramePr>
            <p:nvPr/>
          </p:nvGraphicFramePr>
          <p:xfrm>
            <a:off x="960" y="1392"/>
            <a:ext cx="1344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Clip" r:id="rId4" imgW="4039263" imgH="2534876" progId="MS_ClipArt_Gallery.2">
                    <p:embed/>
                  </p:oleObj>
                </mc:Choice>
                <mc:Fallback>
                  <p:oleObj name="Clip" r:id="rId4" imgW="4039263" imgH="2534876" progId="MS_ClipArt_Gallery.2">
                    <p:embed/>
                    <p:pic>
                      <p:nvPicPr>
                        <p:cNvPr id="1126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392"/>
                          <a:ext cx="1344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4"/>
            <p:cNvGraphicFramePr>
              <a:graphicFrameLocks noChangeAspect="1"/>
            </p:cNvGraphicFramePr>
            <p:nvPr/>
          </p:nvGraphicFramePr>
          <p:xfrm>
            <a:off x="4128" y="1392"/>
            <a:ext cx="17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Clip" r:id="rId6" imgW="654050" imgH="3040063" progId="MS_ClipArt_Gallery.2">
                    <p:embed/>
                  </p:oleObj>
                </mc:Choice>
                <mc:Fallback>
                  <p:oleObj name="Clip" r:id="rId6" imgW="654050" imgH="3040063" progId="MS_ClipArt_Gallery.2">
                    <p:embed/>
                    <p:pic>
                      <p:nvPicPr>
                        <p:cNvPr id="112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92"/>
                          <a:ext cx="17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5"/>
            <p:cNvGraphicFramePr>
              <a:graphicFrameLocks noChangeAspect="1"/>
            </p:cNvGraphicFramePr>
            <p:nvPr/>
          </p:nvGraphicFramePr>
          <p:xfrm>
            <a:off x="4272" y="1392"/>
            <a:ext cx="331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Clip" r:id="rId8" imgW="1431925" imgH="3436938" progId="MS_ClipArt_Gallery.2">
                    <p:embed/>
                  </p:oleObj>
                </mc:Choice>
                <mc:Fallback>
                  <p:oleObj name="Clip" r:id="rId8" imgW="1431925" imgH="3436938" progId="MS_ClipArt_Gallery.2">
                    <p:embed/>
                    <p:pic>
                      <p:nvPicPr>
                        <p:cNvPr id="1127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392"/>
                          <a:ext cx="331" cy="7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6"/>
            <p:cNvGraphicFramePr>
              <a:graphicFrameLocks noChangeAspect="1"/>
            </p:cNvGraphicFramePr>
            <p:nvPr/>
          </p:nvGraphicFramePr>
          <p:xfrm>
            <a:off x="4560" y="1392"/>
            <a:ext cx="27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Clip" r:id="rId10" imgW="1485900" imgH="4214813" progId="MS_ClipArt_Gallery.2">
                    <p:embed/>
                  </p:oleObj>
                </mc:Choice>
                <mc:Fallback>
                  <p:oleObj name="Clip" r:id="rId10" imgW="1485900" imgH="4214813" progId="MS_ClipArt_Gallery.2">
                    <p:embed/>
                    <p:pic>
                      <p:nvPicPr>
                        <p:cNvPr id="1127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92"/>
                          <a:ext cx="271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912" y="1104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Population</a:t>
              </a: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4080" y="110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Sample</a:t>
              </a:r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4368" y="2256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4560" y="2256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2400" y="1536"/>
              <a:ext cx="1488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2400" y="1728"/>
              <a:ext cx="1488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4080" y="3312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Statistics</a:t>
              </a: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 flipH="1">
              <a:off x="2448" y="3456"/>
              <a:ext cx="1344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 flipH="1">
              <a:off x="2448" y="3600"/>
              <a:ext cx="1344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2640" y="2976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Inference</a:t>
              </a:r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008" y="336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ko-KR" sz="2400" dirty="0">
                  <a:ea typeface="굴림" panose="020B0600000101010101" pitchFamily="50" charset="-127"/>
                </a:rPr>
                <a:t>Parameters</a:t>
              </a:r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 flipV="1">
              <a:off x="1344" y="2352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96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2426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4214"/>
                <a:ext cx="10515600" cy="49573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A point estimate of a parameter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2200" i="1" smtClean="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altLang="ko-KR" sz="2200" dirty="0"/>
                  <a:t> is a single number : written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b="0" dirty="0"/>
                  <a:t>The corresponding random variable is called the estimator : written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22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For many parameters there is a simple and obvious estimator. </a:t>
                </a:r>
              </a:p>
              <a:p>
                <a:pPr marL="790575" indent="-342900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For binomial data with parameter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, the proportion of successes.</a:t>
                </a:r>
              </a:p>
              <a:p>
                <a:pPr marL="790575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For a sample from a distribution with mean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:</a:t>
                </a:r>
              </a:p>
              <a:p>
                <a:pPr marL="447675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200" dirty="0"/>
                  <a:t>  </a:t>
                </a:r>
                <a:r>
                  <a:rPr lang="en-US" altLang="ko-KR" sz="2200" dirty="0"/>
                  <a:t>with value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200" dirty="0"/>
                  <a:t>. </a:t>
                </a:r>
              </a:p>
              <a:p>
                <a:pPr marL="447675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with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There can be several possible estimators for parameters such as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200" dirty="0"/>
                  <a:t> </a:t>
                </a:r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dirty="0"/>
                  <a:t>. 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4214"/>
                <a:ext cx="10515600" cy="4957319"/>
              </a:xfrm>
              <a:blipFill>
                <a:blip r:embed="rId2"/>
                <a:stretch>
                  <a:fillRect l="-290" t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General concepts of point estimation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1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An automobile manufacturer has developed a new type of bumper.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 manufacturer has used this bumper in 25 controlled  crashes against a wall.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The parameter to be estimated 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the proportion of all such crashes that result in no damage.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Let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 the number of crashes that result in no visible damage to the automobile.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200" dirty="0"/>
                  <a:t> is observed to be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/>
                  <a:t>=15,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/>
                  <a:t>     estimate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12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6105"/>
            <a:ext cx="10515600" cy="5147065"/>
          </a:xfrm>
        </p:spPr>
        <p:txBody>
          <a:bodyPr>
            <a:normAutofit fontScale="92500" lnSpcReduction="10000"/>
          </a:bodyPr>
          <a:lstStyle/>
          <a:p>
            <a:pPr marL="1519238" indent="-1519238">
              <a:lnSpc>
                <a:spcPct val="114000"/>
              </a:lnSpc>
              <a:buNone/>
            </a:pPr>
            <a:r>
              <a:rPr lang="en-US" altLang="ko-KR" sz="2200" dirty="0"/>
              <a:t>A normal probability plot shows that the data closely follow a normal shape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str</a:t>
            </a:r>
            <a:r>
              <a:rPr lang="en-US" altLang="ko-KR" sz="2200" dirty="0"/>
              <a:t>(xmp06.02)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qqmath</a:t>
            </a:r>
            <a:r>
              <a:rPr lang="en-US" altLang="ko-KR" sz="2200" dirty="0"/>
              <a:t>(~Voltage, xmp06.02)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ko-KR" sz="2200" dirty="0"/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&gt; sort(xmp06.02$Voltage)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 [1] 24.46 25.61 26.25 26.42 26.66 27.15 27.31 27.54 27.74 27.94 27.98 28.04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da-DK" altLang="ko-KR" sz="2200" dirty="0"/>
              <a:t>[13] 28.28 28.49 28.50 28.87 29.11 29.13 29.50 30.88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ko-KR" altLang="en-US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57749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6.2 : Dielectric breakdown voltage for epoxy resin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77" y="2053963"/>
            <a:ext cx="3336522" cy="32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We could choose several ways of estimating the population mean,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, </a:t>
                </a:r>
              </a:p>
              <a:p>
                <a:pPr marL="803275" indent="-358775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555.86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=27.793</m:t>
                    </m:r>
                  </m:oMath>
                </a14:m>
                <a:endParaRPr lang="en-US" altLang="ko-KR" sz="2200" dirty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sample median,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27.94+27.98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27.96</m:t>
                    </m:r>
                  </m:oMath>
                </a14:m>
                <a:endParaRPr lang="en-US" altLang="ko-KR" sz="2200" dirty="0"/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The average of the largest and smallest values :</a:t>
                </a:r>
              </a:p>
              <a:p>
                <a:pPr marL="447675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        [min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altLang="ko-KR" sz="2200" dirty="0"/>
                  <a:t>ma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)]/2 =(24.46+30.88)/2=</m:t>
                    </m:r>
                  </m:oMath>
                </a14:m>
                <a:r>
                  <a:rPr lang="en-US" altLang="ko-KR" sz="2200" dirty="0"/>
                  <a:t>27.67.</a:t>
                </a:r>
              </a:p>
              <a:p>
                <a:pPr marL="801688" indent="-354013">
                  <a:lnSpc>
                    <a:spcPct val="114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200" dirty="0"/>
                  <a:t>A 10% trimmed mean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555.86−24.46−25.61−29.5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−30.88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/>
                  <a:t>27.838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It is helpful to have some criteria for comparing different estimators.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expected values and variances of different estimators can form a basis for comparisons.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882145"/>
              </a:xfrm>
              <a:blipFill>
                <a:blip r:embed="rId2"/>
                <a:stretch>
                  <a:fillRect l="-290" t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 6.2 (cont’d)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61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26908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for the parameter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said to be unbiased if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E[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2200" dirty="0"/>
                  <a:t>]=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is an unbiased estimator for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if we can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a random sample (independent and identically distributed)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The sample median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/>
                  <a:t> is an unbiased estimator for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00" dirty="0"/>
                  <a:t> if we can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 are a random sample and the distribution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s is continuous and symmetric.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2690833"/>
              </a:xfrm>
              <a:blipFill>
                <a:blip r:embed="rId2"/>
                <a:stretch>
                  <a:fillRect l="-290" t="-226" b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Unbiasedness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3948157" y="4272897"/>
            <a:ext cx="564022" cy="521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07978" y="4272897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978" y="4272897"/>
                <a:ext cx="290557" cy="369332"/>
              </a:xfrm>
              <a:prstGeom prst="rect">
                <a:avLst/>
              </a:prstGeom>
              <a:blipFill>
                <a:blip r:embed="rId3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86770" y="4295193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70" y="4295193"/>
                <a:ext cx="290557" cy="369332"/>
              </a:xfrm>
              <a:prstGeom prst="rect">
                <a:avLst/>
              </a:prstGeom>
              <a:blipFill>
                <a:blip r:embed="rId4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3982340" y="4840672"/>
            <a:ext cx="564022" cy="521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76344" y="4852998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4" y="4852998"/>
                <a:ext cx="290557" cy="369332"/>
              </a:xfrm>
              <a:prstGeom prst="rect">
                <a:avLst/>
              </a:prstGeom>
              <a:blipFill>
                <a:blip r:embed="rId5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5167" y="4830483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167" y="4830483"/>
                <a:ext cx="290557" cy="369332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>
          <a:xfrm>
            <a:off x="4016524" y="5712809"/>
            <a:ext cx="564022" cy="521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76345" y="5712809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5" y="5712809"/>
                <a:ext cx="290557" cy="369332"/>
              </a:xfrm>
              <a:prstGeom prst="rect">
                <a:avLst/>
              </a:prstGeom>
              <a:blipFill>
                <a:blip r:embed="rId7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5137" y="5735105"/>
                <a:ext cx="290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137" y="5735105"/>
                <a:ext cx="290557" cy="369332"/>
              </a:xfrm>
              <a:prstGeom prst="rect">
                <a:avLst/>
              </a:prstGeom>
              <a:blipFill>
                <a:blip r:embed="rId8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/>
          <p:nvPr/>
        </p:nvCxnSpPr>
        <p:spPr>
          <a:xfrm>
            <a:off x="5708591" y="5199815"/>
            <a:ext cx="57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/>
              <p:cNvSpPr/>
              <p:nvPr/>
            </p:nvSpPr>
            <p:spPr>
              <a:xfrm>
                <a:off x="6655035" y="4731987"/>
                <a:ext cx="2176621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35" y="4731987"/>
                <a:ext cx="2176621" cy="6038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4076344" y="5335870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44" y="5335870"/>
                <a:ext cx="3032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09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In Example 6.1, the sample proportion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was used as an estimator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had a binominal distribution with parameters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2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Thus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	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a binomial random variable with parameters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dirty="0"/>
                  <a:t>,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2200" dirty="0"/>
                  <a:t> is an unbiased estimator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 t="-256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61547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4457</TotalTime>
  <Words>636</Words>
  <Application>Microsoft Office PowerPoint</Application>
  <PresentationFormat>와이드스크린</PresentationFormat>
  <Paragraphs>78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Clip</vt:lpstr>
      <vt:lpstr>Chapter 6 – Point estimation</vt:lpstr>
      <vt:lpstr>Outline</vt:lpstr>
      <vt:lpstr>PowerPoint 프레젠테이션</vt:lpstr>
      <vt:lpstr>General concepts of point estimation</vt:lpstr>
      <vt:lpstr>Example 6.1</vt:lpstr>
      <vt:lpstr>Example 6.2 : Dielectric breakdown voltage for epoxy resin</vt:lpstr>
      <vt:lpstr>Example 6.2 (cont’d)</vt:lpstr>
      <vt:lpstr>Unbiasedness</vt:lpstr>
      <vt:lpstr>PowerPoint 프레젠테이션</vt:lpstr>
      <vt:lpstr>Unbiasedness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240</cp:revision>
  <dcterms:created xsi:type="dcterms:W3CDTF">2017-06-22T04:03:47Z</dcterms:created>
  <dcterms:modified xsi:type="dcterms:W3CDTF">2022-04-07T11:38:55Z</dcterms:modified>
</cp:coreProperties>
</file>