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37" r:id="rId2"/>
    <p:sldId id="440" r:id="rId3"/>
    <p:sldId id="445" r:id="rId4"/>
    <p:sldId id="441" r:id="rId5"/>
    <p:sldId id="442" r:id="rId6"/>
    <p:sldId id="409" r:id="rId7"/>
    <p:sldId id="410" r:id="rId8"/>
    <p:sldId id="430" r:id="rId9"/>
    <p:sldId id="44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393D42-A95D-4608-8B96-D62B63EA565B}" type="slidenum">
              <a:rPr lang="en-US" altLang="ko-KR" sz="1200" smtClean="0"/>
              <a:pPr/>
              <a:t>6</a:t>
            </a:fld>
            <a:endParaRPr lang="en-US" altLang="ko-KR" sz="120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2305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7085"/>
                <a:ext cx="10515600" cy="47363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Given two unbiased estimators, we generally prefer the one with the smaller variance.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Occasionally it is possible to prove mathematically that an estimator is a minimum variance unbiased estimator (MVUE).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This means it has the minimum variance among the class of unbiased estimators.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is a random sample from a normal distribution with mean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 smtClean="0"/>
                  <a:t> and variance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/>
                  <a:t>t</a:t>
                </a:r>
                <a:r>
                  <a:rPr lang="en-US" altLang="ko-KR" sz="2200" dirty="0" smtClean="0"/>
                  <a:t>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200" dirty="0" smtClean="0"/>
                  <a:t> is an MVUE for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 smtClean="0"/>
                  <a:t>. 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This is about the only practical case where you can establish this property.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In general the desirability of an estimator depends on the form of the underlying distribution. When working with real data we don’t know what the distribution is.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We can compare estimators on the basis of simulation.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7085"/>
                <a:ext cx="10515600" cy="4736393"/>
              </a:xfrm>
              <a:blipFill>
                <a:blip r:embed="rId2"/>
                <a:stretch>
                  <a:fillRect l="-290" t="-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Variances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of estimators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086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375873"/>
            <a:ext cx="10813143" cy="53069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k &lt;- 50000</a:t>
            </a:r>
          </a:p>
          <a:p>
            <a:pPr marL="0" indent="0">
              <a:buNone/>
            </a:pPr>
            <a:r>
              <a:rPr lang="en-US" altLang="ko-KR" dirty="0"/>
              <a:t>&gt; n &lt;- 25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mns</a:t>
            </a:r>
            <a:r>
              <a:rPr lang="en-US" altLang="ko-KR" dirty="0"/>
              <a:t> &lt;- meds &lt;- </a:t>
            </a:r>
            <a:r>
              <a:rPr lang="en-US" altLang="ko-KR" dirty="0" err="1"/>
              <a:t>extravg</a:t>
            </a:r>
            <a:r>
              <a:rPr lang="en-US" altLang="ko-KR" dirty="0"/>
              <a:t> &lt;- </a:t>
            </a:r>
            <a:r>
              <a:rPr lang="en-US" altLang="ko-KR" dirty="0" err="1"/>
              <a:t>trmns</a:t>
            </a:r>
            <a:r>
              <a:rPr lang="en-US" altLang="ko-KR" dirty="0"/>
              <a:t> &lt;- numeric(k)</a:t>
            </a:r>
          </a:p>
          <a:p>
            <a:pPr marL="0" indent="0">
              <a:buNone/>
            </a:pPr>
            <a:r>
              <a:rPr lang="en-US" altLang="ko-KR" dirty="0"/>
              <a:t>&gt; for (</a:t>
            </a:r>
            <a:r>
              <a:rPr lang="en-US" altLang="ko-KR" dirty="0" err="1"/>
              <a:t>i</a:t>
            </a:r>
            <a:r>
              <a:rPr lang="en-US" altLang="ko-KR" dirty="0"/>
              <a:t> in 1:k) {</a:t>
            </a:r>
          </a:p>
          <a:p>
            <a:pPr marL="0" indent="0">
              <a:buNone/>
            </a:pPr>
            <a:r>
              <a:rPr lang="en-US" altLang="ko-KR" dirty="0"/>
              <a:t>+  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samp</a:t>
            </a:r>
            <a:r>
              <a:rPr lang="en-US" altLang="ko-KR" dirty="0" smtClean="0"/>
              <a:t> </a:t>
            </a:r>
            <a:r>
              <a:rPr lang="en-US" altLang="ko-KR" dirty="0"/>
              <a:t>&lt;- </a:t>
            </a:r>
            <a:r>
              <a:rPr lang="en-US" altLang="ko-KR" dirty="0" err="1"/>
              <a:t>rnorm</a:t>
            </a:r>
            <a:r>
              <a:rPr lang="en-US" altLang="ko-KR" dirty="0"/>
              <a:t>(n, mean=6, </a:t>
            </a:r>
            <a:r>
              <a:rPr lang="en-US" altLang="ko-KR" dirty="0" err="1"/>
              <a:t>sd</a:t>
            </a:r>
            <a:r>
              <a:rPr lang="en-US" altLang="ko-KR" dirty="0"/>
              <a:t>=1.2)</a:t>
            </a:r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en-US" altLang="ko-KR" dirty="0" smtClean="0"/>
              <a:t>    </a:t>
            </a:r>
            <a:r>
              <a:rPr lang="en-US" altLang="ko-KR" dirty="0" err="1"/>
              <a:t>mns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</a:t>
            </a:r>
            <a:r>
              <a:rPr lang="en-US" altLang="ko-KR" dirty="0" err="1"/>
              <a:t>samp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+     </a:t>
            </a:r>
            <a:r>
              <a:rPr lang="en-US" altLang="ko-KR" dirty="0"/>
              <a:t>meds[</a:t>
            </a:r>
            <a:r>
              <a:rPr lang="en-US" altLang="ko-KR" dirty="0" err="1"/>
              <a:t>i</a:t>
            </a:r>
            <a:r>
              <a:rPr lang="en-US" altLang="ko-KR" dirty="0"/>
              <a:t>] &lt;- median(</a:t>
            </a:r>
            <a:r>
              <a:rPr lang="en-US" altLang="ko-KR" dirty="0" err="1"/>
              <a:t>samp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en-US" altLang="ko-KR" dirty="0" smtClean="0"/>
              <a:t>    </a:t>
            </a:r>
            <a:r>
              <a:rPr lang="en-US" altLang="ko-KR" dirty="0" err="1"/>
              <a:t>extravg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mean(range(</a:t>
            </a:r>
            <a:r>
              <a:rPr lang="en-US" altLang="ko-KR" dirty="0" err="1"/>
              <a:t>samp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en-US" altLang="ko-KR" dirty="0" smtClean="0"/>
              <a:t>    </a:t>
            </a:r>
            <a:r>
              <a:rPr lang="en-US" altLang="ko-KR" dirty="0" err="1"/>
              <a:t>trmns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</a:t>
            </a:r>
            <a:r>
              <a:rPr lang="en-US" altLang="ko-KR" dirty="0" err="1"/>
              <a:t>samp</a:t>
            </a:r>
            <a:r>
              <a:rPr lang="en-US" altLang="ko-KR" dirty="0"/>
              <a:t>, trim=0.05)</a:t>
            </a:r>
          </a:p>
          <a:p>
            <a:pPr marL="0" indent="0">
              <a:buNone/>
            </a:pPr>
            <a:r>
              <a:rPr lang="en-US" altLang="ko-KR" dirty="0"/>
              <a:t>+ }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resultsN</a:t>
            </a:r>
            <a:r>
              <a:rPr lang="en-US" altLang="ko-KR" dirty="0"/>
              <a:t> &lt;- list(means = </a:t>
            </a:r>
            <a:r>
              <a:rPr lang="en-US" altLang="ko-KR" dirty="0" err="1"/>
              <a:t>mns</a:t>
            </a:r>
            <a:r>
              <a:rPr lang="en-US" altLang="ko-KR" dirty="0"/>
              <a:t>, medians = meds, </a:t>
            </a:r>
            <a:r>
              <a:rPr lang="en-US" altLang="ko-KR" dirty="0" err="1"/>
              <a:t>extravg</a:t>
            </a:r>
            <a:r>
              <a:rPr lang="en-US" altLang="ko-KR" dirty="0"/>
              <a:t> = </a:t>
            </a:r>
            <a:r>
              <a:rPr lang="en-US" altLang="ko-KR" dirty="0" err="1"/>
              <a:t>extravg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en-US" altLang="ko-KR" dirty="0"/>
              <a:t>trimmed = </a:t>
            </a:r>
            <a:r>
              <a:rPr lang="en-US" altLang="ko-KR" dirty="0" err="1"/>
              <a:t>trmns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resultsN</a:t>
            </a:r>
            <a:r>
              <a:rPr lang="en-US" altLang="ko-KR" dirty="0"/>
              <a:t>, mean)</a:t>
            </a:r>
          </a:p>
          <a:p>
            <a:pPr marL="0" indent="0">
              <a:buNone/>
            </a:pPr>
            <a:r>
              <a:rPr lang="en-US" altLang="ko-KR" dirty="0" smtClean="0"/>
              <a:t>     means      </a:t>
            </a:r>
            <a:r>
              <a:rPr lang="en-US" altLang="ko-KR" dirty="0"/>
              <a:t>medians </a:t>
            </a:r>
            <a:r>
              <a:rPr lang="en-US" altLang="ko-KR" dirty="0" smtClean="0"/>
              <a:t>     </a:t>
            </a:r>
            <a:r>
              <a:rPr lang="en-US" altLang="ko-KR" dirty="0" err="1"/>
              <a:t>extravg</a:t>
            </a:r>
            <a:r>
              <a:rPr lang="en-US" altLang="ko-KR" dirty="0"/>
              <a:t>  </a:t>
            </a:r>
            <a:r>
              <a:rPr lang="en-US" altLang="ko-KR" dirty="0" smtClean="0"/>
              <a:t>    trimmed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 smtClean="0"/>
              <a:t>   6.000328   6.001225   </a:t>
            </a:r>
            <a:r>
              <a:rPr lang="en-US" altLang="ko-KR" b="1" dirty="0"/>
              <a:t>5.998205 </a:t>
            </a:r>
            <a:r>
              <a:rPr lang="en-US" altLang="ko-KR" b="1" dirty="0" smtClean="0"/>
              <a:t>  6.000513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resultsN</a:t>
            </a:r>
            <a:r>
              <a:rPr lang="en-US" altLang="ko-KR" dirty="0"/>
              <a:t>, </a:t>
            </a:r>
            <a:r>
              <a:rPr lang="en-US" altLang="ko-KR" dirty="0" err="1"/>
              <a:t>sd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means </a:t>
            </a:r>
            <a:r>
              <a:rPr lang="en-US" altLang="ko-KR" dirty="0" smtClean="0"/>
              <a:t>      </a:t>
            </a:r>
            <a:r>
              <a:rPr lang="en-US" altLang="ko-KR" dirty="0"/>
              <a:t>medians  </a:t>
            </a:r>
            <a:r>
              <a:rPr lang="en-US" altLang="ko-KR" dirty="0" smtClean="0"/>
              <a:t>    </a:t>
            </a:r>
            <a:r>
              <a:rPr lang="en-US" altLang="ko-KR" dirty="0" err="1"/>
              <a:t>extravg</a:t>
            </a:r>
            <a:r>
              <a:rPr lang="en-US" altLang="ko-KR" dirty="0"/>
              <a:t>  </a:t>
            </a:r>
            <a:r>
              <a:rPr lang="en-US" altLang="ko-KR" dirty="0" smtClean="0"/>
              <a:t>   </a:t>
            </a:r>
            <a:r>
              <a:rPr lang="en-US" altLang="ko-KR" dirty="0"/>
              <a:t>trimmed 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b="1" dirty="0" smtClean="0"/>
              <a:t>0.2401946 </a:t>
            </a:r>
            <a:r>
              <a:rPr lang="en-US" altLang="ko-KR" dirty="0" smtClean="0"/>
              <a:t> 0.2979679  0.4367173  </a:t>
            </a:r>
            <a:r>
              <a:rPr lang="en-US" altLang="ko-KR" dirty="0"/>
              <a:t>0.2422739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 smtClean="0"/>
                  <a:t>Comparing estimators for the mean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800" dirty="0" smtClean="0"/>
                  <a:t>normal distribution N(6,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7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8821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We could choose several ways of estimating the population mean,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 smtClean="0"/>
                  <a:t>, </a:t>
                </a:r>
              </a:p>
              <a:p>
                <a:pPr marL="803275" indent="-358775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 smtClean="0"/>
                  <a:t>The sample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 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555.86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=27.793</m:t>
                    </m:r>
                  </m:oMath>
                </a14:m>
                <a:endParaRPr lang="en-US" altLang="ko-KR" sz="2200" dirty="0" smtClean="0"/>
              </a:p>
              <a:p>
                <a:pPr marL="801688" indent="-354013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The sample </a:t>
                </a:r>
                <a:r>
                  <a:rPr lang="en-US" altLang="ko-KR" sz="2200" dirty="0" smtClean="0"/>
                  <a:t>median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 :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27.94+27.98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27.96</m:t>
                    </m:r>
                  </m:oMath>
                </a14:m>
                <a:endParaRPr lang="en-US" altLang="ko-KR" sz="2200" dirty="0" smtClean="0"/>
              </a:p>
              <a:p>
                <a:pPr marL="801688" indent="-354013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 smtClean="0"/>
                  <a:t>The average of the largest and smallest values :</a:t>
                </a:r>
              </a:p>
              <a:p>
                <a:pPr marL="447675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         [min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US" altLang="ko-KR" sz="2200" dirty="0" smtClean="0"/>
                  <a:t>ma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)]/2 =(24.46+30.88)/2=</m:t>
                    </m:r>
                  </m:oMath>
                </a14:m>
                <a:r>
                  <a:rPr lang="en-US" altLang="ko-KR" sz="2200" dirty="0" smtClean="0"/>
                  <a:t>27.67.</a:t>
                </a:r>
              </a:p>
              <a:p>
                <a:pPr marL="801688" indent="-354013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 smtClean="0"/>
                  <a:t>A 10% trimmed mean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555.86−24.46−25.61−29.51−30.88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27.838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It is helpful to have some criteria for comparing different estimators.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 smtClean="0"/>
                  <a:t>The expected values and variances of different estimators can form a basis for comparisons.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882145"/>
              </a:xfrm>
              <a:blipFill>
                <a:blip r:embed="rId2"/>
                <a:stretch>
                  <a:fillRect l="-290" t="-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 6.2 (cont’d)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164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375873"/>
            <a:ext cx="10813143" cy="5306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for (</a:t>
            </a:r>
            <a:r>
              <a:rPr lang="en-US" altLang="ko-KR" dirty="0" err="1"/>
              <a:t>i</a:t>
            </a:r>
            <a:r>
              <a:rPr lang="en-US" altLang="ko-KR" dirty="0"/>
              <a:t> in 1:k) {</a:t>
            </a:r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en-US" altLang="ko-KR" dirty="0" smtClean="0"/>
              <a:t>    </a:t>
            </a:r>
            <a:r>
              <a:rPr lang="en-US" altLang="ko-KR" dirty="0" err="1"/>
              <a:t>samp</a:t>
            </a:r>
            <a:r>
              <a:rPr lang="en-US" altLang="ko-KR" dirty="0"/>
              <a:t> &lt;- </a:t>
            </a:r>
            <a:r>
              <a:rPr lang="en-US" altLang="ko-KR" dirty="0" err="1"/>
              <a:t>rcauchy</a:t>
            </a:r>
            <a:r>
              <a:rPr lang="en-US" altLang="ko-KR" dirty="0"/>
              <a:t>(n, location=6, scale=1.2)</a:t>
            </a:r>
          </a:p>
          <a:p>
            <a:pPr marL="0" indent="0">
              <a:buNone/>
            </a:pPr>
            <a:r>
              <a:rPr lang="en-US" altLang="ko-KR" dirty="0"/>
              <a:t>+  </a:t>
            </a:r>
            <a:r>
              <a:rPr lang="en-US" altLang="ko-KR" dirty="0" smtClean="0"/>
              <a:t>   </a:t>
            </a:r>
            <a:r>
              <a:rPr lang="en-US" altLang="ko-KR" dirty="0" err="1"/>
              <a:t>mns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</a:t>
            </a:r>
            <a:r>
              <a:rPr lang="en-US" altLang="ko-KR" dirty="0" err="1"/>
              <a:t>samp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  </a:t>
            </a:r>
            <a:r>
              <a:rPr lang="en-US" altLang="ko-KR" dirty="0" smtClean="0"/>
              <a:t>   </a:t>
            </a:r>
            <a:r>
              <a:rPr lang="en-US" altLang="ko-KR" dirty="0"/>
              <a:t>meds[</a:t>
            </a:r>
            <a:r>
              <a:rPr lang="en-US" altLang="ko-KR" dirty="0" err="1"/>
              <a:t>i</a:t>
            </a:r>
            <a:r>
              <a:rPr lang="en-US" altLang="ko-KR" dirty="0"/>
              <a:t>] &lt;- median(</a:t>
            </a:r>
            <a:r>
              <a:rPr lang="en-US" altLang="ko-KR" dirty="0" err="1"/>
              <a:t>samp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  </a:t>
            </a:r>
            <a:r>
              <a:rPr lang="en-US" altLang="ko-KR" dirty="0" smtClean="0"/>
              <a:t>   </a:t>
            </a:r>
            <a:r>
              <a:rPr lang="en-US" altLang="ko-KR" dirty="0" err="1"/>
              <a:t>extravg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mean(range(</a:t>
            </a:r>
            <a:r>
              <a:rPr lang="en-US" altLang="ko-KR" dirty="0" err="1"/>
              <a:t>samp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+  </a:t>
            </a:r>
            <a:r>
              <a:rPr lang="en-US" altLang="ko-KR" dirty="0" smtClean="0"/>
              <a:t>   </a:t>
            </a:r>
            <a:r>
              <a:rPr lang="en-US" altLang="ko-KR" dirty="0" err="1"/>
              <a:t>trmns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</a:t>
            </a:r>
            <a:r>
              <a:rPr lang="en-US" altLang="ko-KR" dirty="0" err="1"/>
              <a:t>samp</a:t>
            </a:r>
            <a:r>
              <a:rPr lang="en-US" altLang="ko-KR" dirty="0"/>
              <a:t>, trim=0.05)</a:t>
            </a:r>
          </a:p>
          <a:p>
            <a:pPr marL="0" indent="0">
              <a:buNone/>
            </a:pPr>
            <a:r>
              <a:rPr lang="en-US" altLang="ko-KR" dirty="0"/>
              <a:t>+ }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resultsN</a:t>
            </a:r>
            <a:r>
              <a:rPr lang="en-US" altLang="ko-KR" dirty="0"/>
              <a:t> &lt;- list(means = </a:t>
            </a:r>
            <a:r>
              <a:rPr lang="en-US" altLang="ko-KR" dirty="0" err="1"/>
              <a:t>mns</a:t>
            </a:r>
            <a:r>
              <a:rPr lang="en-US" altLang="ko-KR" dirty="0"/>
              <a:t>, medians = meds, </a:t>
            </a:r>
            <a:r>
              <a:rPr lang="en-US" altLang="ko-KR" dirty="0" err="1"/>
              <a:t>extravg</a:t>
            </a:r>
            <a:r>
              <a:rPr lang="en-US" altLang="ko-KR" dirty="0"/>
              <a:t> = </a:t>
            </a:r>
            <a:r>
              <a:rPr lang="en-US" altLang="ko-KR" dirty="0" err="1"/>
              <a:t>extravg</a:t>
            </a:r>
            <a:r>
              <a:rPr lang="en-US" altLang="ko-KR" dirty="0"/>
              <a:t>, </a:t>
            </a:r>
            <a:r>
              <a:rPr lang="en-US" altLang="ko-KR" dirty="0" smtClean="0"/>
              <a:t>trimmed </a:t>
            </a:r>
            <a:r>
              <a:rPr lang="en-US" altLang="ko-KR" dirty="0"/>
              <a:t>= </a:t>
            </a:r>
            <a:r>
              <a:rPr lang="en-US" altLang="ko-KR" dirty="0" err="1"/>
              <a:t>trmns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resultsN</a:t>
            </a:r>
            <a:r>
              <a:rPr lang="en-US" altLang="ko-KR" dirty="0"/>
              <a:t>, mean)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/>
              <a:t>means  </a:t>
            </a:r>
            <a:r>
              <a:rPr lang="en-US" altLang="ko-KR" dirty="0" smtClean="0"/>
              <a:t>    medians      </a:t>
            </a:r>
            <a:r>
              <a:rPr lang="en-US" altLang="ko-KR" dirty="0" err="1" smtClean="0"/>
              <a:t>extravg</a:t>
            </a:r>
            <a:r>
              <a:rPr lang="en-US" altLang="ko-KR" dirty="0" smtClean="0"/>
              <a:t>      </a:t>
            </a:r>
            <a:r>
              <a:rPr lang="en-US" altLang="ko-KR" dirty="0"/>
              <a:t>trimmed </a:t>
            </a:r>
          </a:p>
          <a:p>
            <a:pPr marL="0" indent="0">
              <a:buNone/>
            </a:pPr>
            <a:r>
              <a:rPr lang="en-US" altLang="ko-KR" dirty="0" smtClean="0"/>
              <a:t>   5.671262    </a:t>
            </a:r>
            <a:r>
              <a:rPr lang="en-US" altLang="ko-KR" b="1" dirty="0" smtClean="0"/>
              <a:t>6.001956</a:t>
            </a:r>
            <a:r>
              <a:rPr lang="en-US" altLang="ko-KR" dirty="0" smtClean="0"/>
              <a:t>    1.846844   </a:t>
            </a:r>
            <a:r>
              <a:rPr lang="en-US" altLang="ko-KR" b="1" dirty="0"/>
              <a:t>6.003820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resultsN</a:t>
            </a:r>
            <a:r>
              <a:rPr lang="en-US" altLang="ko-KR" dirty="0"/>
              <a:t>, </a:t>
            </a:r>
            <a:r>
              <a:rPr lang="en-US" altLang="ko-KR" dirty="0" err="1"/>
              <a:t>sd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means       </a:t>
            </a:r>
            <a:r>
              <a:rPr lang="en-US" altLang="ko-KR" dirty="0"/>
              <a:t>medians      </a:t>
            </a:r>
            <a:r>
              <a:rPr lang="en-US" altLang="ko-KR" dirty="0" err="1"/>
              <a:t>extravg</a:t>
            </a:r>
            <a:r>
              <a:rPr lang="en-US" altLang="ko-KR" dirty="0"/>
              <a:t>      trimmed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95.96416    </a:t>
            </a:r>
            <a:r>
              <a:rPr lang="en-US" altLang="ko-KR" b="1" dirty="0" smtClean="0"/>
              <a:t>0.40234</a:t>
            </a:r>
            <a:r>
              <a:rPr lang="en-US" altLang="ko-KR" dirty="0" smtClean="0"/>
              <a:t>    1198.19459    1.71752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Comparing estimators for the location, Cauchy distribution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594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375873"/>
            <a:ext cx="10813143" cy="5306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&gt; for (</a:t>
            </a:r>
            <a:r>
              <a:rPr lang="en-US" altLang="ko-KR" dirty="0" err="1"/>
              <a:t>i</a:t>
            </a:r>
            <a:r>
              <a:rPr lang="en-US" altLang="ko-KR" dirty="0"/>
              <a:t> in 1:k) {</a:t>
            </a:r>
          </a:p>
          <a:p>
            <a:pPr marL="0" indent="0">
              <a:buNone/>
            </a:pPr>
            <a:r>
              <a:rPr lang="en-US" altLang="ko-KR" dirty="0"/>
              <a:t>+  </a:t>
            </a:r>
            <a:r>
              <a:rPr lang="en-US" altLang="ko-KR" dirty="0" smtClean="0"/>
              <a:t>   </a:t>
            </a:r>
            <a:r>
              <a:rPr lang="en-US" altLang="ko-KR" dirty="0" err="1"/>
              <a:t>samp</a:t>
            </a:r>
            <a:r>
              <a:rPr lang="en-US" altLang="ko-KR" dirty="0"/>
              <a:t> &lt;- </a:t>
            </a:r>
            <a:r>
              <a:rPr lang="en-US" altLang="ko-KR" dirty="0" err="1"/>
              <a:t>runif</a:t>
            </a:r>
            <a:r>
              <a:rPr lang="en-US" altLang="ko-KR" dirty="0"/>
              <a:t>(n, min=3, max=9)</a:t>
            </a:r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en-US" altLang="ko-KR" dirty="0" smtClean="0"/>
              <a:t>    </a:t>
            </a:r>
            <a:r>
              <a:rPr lang="en-US" altLang="ko-KR" dirty="0" err="1"/>
              <a:t>mns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</a:t>
            </a:r>
            <a:r>
              <a:rPr lang="en-US" altLang="ko-KR" dirty="0" err="1"/>
              <a:t>samp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  </a:t>
            </a:r>
            <a:r>
              <a:rPr lang="en-US" altLang="ko-KR" dirty="0" smtClean="0"/>
              <a:t>   </a:t>
            </a:r>
            <a:r>
              <a:rPr lang="en-US" altLang="ko-KR" dirty="0"/>
              <a:t>meds[</a:t>
            </a:r>
            <a:r>
              <a:rPr lang="en-US" altLang="ko-KR" dirty="0" err="1"/>
              <a:t>i</a:t>
            </a:r>
            <a:r>
              <a:rPr lang="en-US" altLang="ko-KR" dirty="0"/>
              <a:t>] &lt;- median(</a:t>
            </a:r>
            <a:r>
              <a:rPr lang="en-US" altLang="ko-KR" dirty="0" err="1"/>
              <a:t>samp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en-US" altLang="ko-KR" dirty="0" smtClean="0"/>
              <a:t>    </a:t>
            </a:r>
            <a:r>
              <a:rPr lang="en-US" altLang="ko-KR" dirty="0" err="1"/>
              <a:t>extravg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mean(range(</a:t>
            </a:r>
            <a:r>
              <a:rPr lang="en-US" altLang="ko-KR" dirty="0" err="1"/>
              <a:t>samp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en-US" altLang="ko-KR" dirty="0"/>
              <a:t>+  </a:t>
            </a:r>
            <a:r>
              <a:rPr lang="en-US" altLang="ko-KR" dirty="0" smtClean="0"/>
              <a:t>   </a:t>
            </a:r>
            <a:r>
              <a:rPr lang="en-US" altLang="ko-KR" dirty="0" err="1"/>
              <a:t>trmns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&lt;- mean(</a:t>
            </a:r>
            <a:r>
              <a:rPr lang="en-US" altLang="ko-KR" dirty="0" err="1"/>
              <a:t>samp</a:t>
            </a:r>
            <a:r>
              <a:rPr lang="en-US" altLang="ko-KR" dirty="0"/>
              <a:t>, trim=0.05)</a:t>
            </a:r>
          </a:p>
          <a:p>
            <a:pPr marL="0" indent="0">
              <a:buNone/>
            </a:pPr>
            <a:r>
              <a:rPr lang="en-US" altLang="ko-KR" dirty="0"/>
              <a:t>+ }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resultsN</a:t>
            </a:r>
            <a:r>
              <a:rPr lang="en-US" altLang="ko-KR" dirty="0"/>
              <a:t> &lt;- list(means = </a:t>
            </a:r>
            <a:r>
              <a:rPr lang="en-US" altLang="ko-KR" dirty="0" err="1"/>
              <a:t>mns</a:t>
            </a:r>
            <a:r>
              <a:rPr lang="en-US" altLang="ko-KR" dirty="0"/>
              <a:t>, medians = meds, </a:t>
            </a:r>
            <a:r>
              <a:rPr lang="en-US" altLang="ko-KR" dirty="0" err="1"/>
              <a:t>extravg</a:t>
            </a:r>
            <a:r>
              <a:rPr lang="en-US" altLang="ko-KR" dirty="0"/>
              <a:t> = </a:t>
            </a:r>
            <a:r>
              <a:rPr lang="en-US" altLang="ko-KR" dirty="0" err="1"/>
              <a:t>extravg</a:t>
            </a:r>
            <a:r>
              <a:rPr lang="en-US" altLang="ko-KR" dirty="0"/>
              <a:t>, </a:t>
            </a:r>
            <a:r>
              <a:rPr lang="en-US" altLang="ko-KR" dirty="0" smtClean="0"/>
              <a:t>trimmed </a:t>
            </a:r>
            <a:r>
              <a:rPr lang="en-US" altLang="ko-KR" dirty="0"/>
              <a:t>= </a:t>
            </a:r>
            <a:r>
              <a:rPr lang="en-US" altLang="ko-KR" dirty="0" err="1"/>
              <a:t>trmns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resultsN</a:t>
            </a:r>
            <a:r>
              <a:rPr lang="en-US" altLang="ko-KR" dirty="0"/>
              <a:t>, mean)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  means     </a:t>
            </a:r>
            <a:r>
              <a:rPr lang="en-US" altLang="ko-KR" dirty="0"/>
              <a:t>medians 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extravg</a:t>
            </a:r>
            <a:r>
              <a:rPr lang="en-US" altLang="ko-KR" dirty="0" smtClean="0"/>
              <a:t>     </a:t>
            </a:r>
            <a:r>
              <a:rPr lang="en-US" altLang="ko-KR" dirty="0"/>
              <a:t>trimmed 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b="1" dirty="0" smtClean="0"/>
              <a:t>6.000695  </a:t>
            </a:r>
            <a:r>
              <a:rPr lang="en-US" altLang="ko-KR" b="1" dirty="0"/>
              <a:t>6.001103 </a:t>
            </a:r>
            <a:r>
              <a:rPr lang="en-US" altLang="ko-KR" b="1" dirty="0" smtClean="0"/>
              <a:t>   6.000357   6.000724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dirty="0" err="1"/>
              <a:t>resultsN</a:t>
            </a:r>
            <a:r>
              <a:rPr lang="en-US" altLang="ko-KR" dirty="0"/>
              <a:t>, </a:t>
            </a:r>
            <a:r>
              <a:rPr lang="en-US" altLang="ko-KR" dirty="0" err="1"/>
              <a:t>sd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means  </a:t>
            </a:r>
            <a:r>
              <a:rPr lang="en-US" altLang="ko-KR" dirty="0" smtClean="0"/>
              <a:t>    </a:t>
            </a:r>
            <a:r>
              <a:rPr lang="en-US" altLang="ko-KR" dirty="0"/>
              <a:t>medians  </a:t>
            </a:r>
            <a:r>
              <a:rPr lang="en-US" altLang="ko-KR" dirty="0" smtClean="0"/>
              <a:t>    </a:t>
            </a:r>
            <a:r>
              <a:rPr lang="en-US" altLang="ko-KR" dirty="0" err="1"/>
              <a:t>extravg</a:t>
            </a: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en-US" altLang="ko-KR" dirty="0"/>
              <a:t>trimmed </a:t>
            </a:r>
          </a:p>
          <a:p>
            <a:pPr marL="0" indent="0">
              <a:buNone/>
            </a:pPr>
            <a:r>
              <a:rPr lang="en-US" altLang="ko-KR" dirty="0" smtClean="0"/>
              <a:t>   0.34762    0.57853        </a:t>
            </a:r>
            <a:r>
              <a:rPr lang="en-US" altLang="ko-KR" b="1" dirty="0" smtClean="0"/>
              <a:t>0.16148</a:t>
            </a:r>
            <a:r>
              <a:rPr lang="en-US" altLang="ko-KR" dirty="0" smtClean="0"/>
              <a:t>       0.37156 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 smtClean="0">
                    <a:latin typeface="+mn-ea"/>
                    <a:ea typeface="+mn-ea"/>
                  </a:rPr>
                  <a:t>Comparing estimators for the mean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  <a:ea typeface="+mn-ea"/>
                      </a:rPr>
                      <m:t>𝝁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ko-KR" sz="2800" b="1" i="0" smtClean="0">
                        <a:latin typeface="Cambria Math" panose="02040503050406030204" pitchFamily="18" charset="0"/>
                        <a:ea typeface="+mn-ea"/>
                      </a:rPr>
                      <m:t>𝐔𝐧𝐢𝐟𝐨𝐫𝐦</m:t>
                    </m:r>
                    <m:r>
                      <a:rPr lang="en-US" altLang="ko-KR" sz="2800" b="1" i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en-US" altLang="ko-KR" sz="2800" dirty="0" smtClean="0">
                    <a:latin typeface="+mn-ea"/>
                    <a:ea typeface="+mn-ea"/>
                  </a:rPr>
                  <a:t>distribution</a:t>
                </a:r>
                <a:endParaRPr lang="ko-KR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4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d:\Shared PC\1 POWERPOINT JOBS\Devore 6e\chap06\ch06D_Page_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83" y="493713"/>
            <a:ext cx="8464018" cy="592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06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6219"/>
                <a:ext cx="10346267" cy="5160048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4000"/>
                  </a:lnSpc>
                </a:pPr>
                <a:r>
                  <a:rPr lang="en-US" altLang="ko-KR" sz="1900" dirty="0" smtClean="0"/>
                  <a:t>In addition to the point estimate, we should report some measure of the precision of this estimate.</a:t>
                </a:r>
              </a:p>
              <a:p>
                <a:pPr algn="just">
                  <a:lnSpc>
                    <a:spcPct val="124000"/>
                  </a:lnSpc>
                </a:pPr>
                <a:r>
                  <a:rPr lang="en-US" altLang="ko-KR" sz="1900" dirty="0" smtClean="0"/>
                  <a:t>The standard deviation of the estimator is a reasonable value to report. 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r>
                  <a:rPr lang="en-US" altLang="ko-KR" sz="1900" dirty="0"/>
                  <a:t> </a:t>
                </a:r>
                <a:r>
                  <a:rPr lang="en-US" altLang="ko-KR" sz="1900" dirty="0" smtClean="0"/>
                  <a:t>      Unfortunately, it will usually depend on the values of unknown parameters.</a:t>
                </a:r>
              </a:p>
              <a:p>
                <a:pPr marL="628650" indent="-268288" algn="just">
                  <a:lnSpc>
                    <a:spcPct val="124000"/>
                  </a:lnSpc>
                  <a:buFont typeface="Wingdings" panose="05000000000000000000" pitchFamily="2" charset="2"/>
                  <a:buChar char="Ø"/>
                  <a:tabLst>
                    <a:tab pos="360363" algn="l"/>
                  </a:tabLst>
                </a:pPr>
                <a:r>
                  <a:rPr lang="en-US" altLang="ko-KR" sz="1900" dirty="0" smtClean="0"/>
                  <a:t>For a binomial model, the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9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900" dirty="0" smtClean="0"/>
                  <a:t> of the probability of success, has a standard deviation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9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1900" dirty="0" smtClean="0"/>
                  <a:t>, which depends on the parameter we are trying to estimate.</a:t>
                </a:r>
              </a:p>
              <a:p>
                <a:pPr marL="628650" indent="-268288" algn="just">
                  <a:lnSpc>
                    <a:spcPct val="124000"/>
                  </a:lnSpc>
                  <a:buFont typeface="Wingdings" panose="05000000000000000000" pitchFamily="2" charset="2"/>
                  <a:buChar char="Ø"/>
                  <a:tabLst>
                    <a:tab pos="360363" algn="l"/>
                  </a:tabLst>
                </a:pPr>
                <a:r>
                  <a:rPr lang="en-US" altLang="ko-KR" sz="1900" dirty="0" smtClean="0"/>
                  <a:t>To estimate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900" dirty="0" smtClean="0"/>
                  <a:t>from a random sample that seems close to a normal distribution, we use the estimator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1900" dirty="0" smtClean="0"/>
                  <a:t>, whose standard deviation,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9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, depends on another unknown parameter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900" dirty="0" smtClean="0"/>
                  <a:t>.</a:t>
                </a:r>
              </a:p>
              <a:p>
                <a:pPr algn="just">
                  <a:lnSpc>
                    <a:spcPct val="124000"/>
                  </a:lnSpc>
                  <a:tabLst>
                    <a:tab pos="360363" algn="l"/>
                  </a:tabLst>
                </a:pPr>
                <a:r>
                  <a:rPr lang="en-US" altLang="ko-KR" sz="1900" dirty="0" smtClean="0"/>
                  <a:t>If we use estimates of the unknown parameters in the formula for the standard deviation we obtain the standard error of the estimator, which is the estimated standard deviation of the estimator.</a:t>
                </a:r>
              </a:p>
              <a:p>
                <a:pPr marL="0" indent="0" algn="just">
                  <a:lnSpc>
                    <a:spcPct val="124000"/>
                  </a:lnSpc>
                  <a:buNone/>
                  <a:tabLst>
                    <a:tab pos="360363" algn="l"/>
                  </a:tabLst>
                </a:pPr>
                <a:r>
                  <a:rPr lang="en-US" altLang="ko-KR" sz="1900" dirty="0" smtClean="0"/>
                  <a:t>		</a:t>
                </a:r>
                <a:r>
                  <a:rPr lang="en-US" altLang="ko-KR" sz="1900" dirty="0" err="1" smtClean="0"/>
                  <a:t>s.e.</a:t>
                </a:r>
                <a:r>
                  <a:rPr lang="en-US" altLang="ko-KR" sz="19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1900" dirty="0" smtClean="0"/>
                  <a:t>		</a:t>
                </a:r>
                <a:r>
                  <a:rPr lang="en-US" altLang="ko-KR" sz="1900" dirty="0" err="1" smtClean="0"/>
                  <a:t>s.e.</a:t>
                </a:r>
                <a:r>
                  <a:rPr lang="en-US" altLang="ko-KR" sz="19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19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6219"/>
                <a:ext cx="10346267" cy="5160048"/>
              </a:xfrm>
              <a:blipFill>
                <a:blip r:embed="rId2"/>
                <a:stretch>
                  <a:fillRect l="-59" r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The standard error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of an estimator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454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The standard deviation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 is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𝑛𝑝𝑞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 smtClean="0"/>
                  <a:t> are unknown, we substitute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 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ko-KR" sz="2200" dirty="0" smtClean="0"/>
                  <a:t>, yielding the estimated standard error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(0.6)(0.4)/25</m:t>
                        </m:r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=0.098</m:t>
                    </m:r>
                  </m:oMath>
                </a14:m>
                <a:endParaRPr lang="en-US" altLang="ko-KR" sz="22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 6.10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97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1" y="785611"/>
                <a:ext cx="10840911" cy="58715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s-ES" altLang="ko-KR" sz="2200" dirty="0" smtClean="0"/>
                  <a:t>&gt; x &lt;- c(132.0, 129.0, 120.0, 113.2, 105.0, 92.0, 84.0, 83.2, 88.4, 59.0, 80.0, 81.5, 71.0, 69.2)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s-ES" altLang="ko-KR" sz="2200" dirty="0" smtClean="0"/>
                  <a:t>&gt; y </a:t>
                </a:r>
                <a:r>
                  <a:rPr lang="es-ES" altLang="ko-KR" sz="2200" dirty="0"/>
                  <a:t>&lt;- c(46.0, 48.0, 51.0, 52.1, 54.0, 52.0, 59.0, 58.7, 61.6, 64.0, 61.4, 54.6, 58.8, 58.0</a:t>
                </a:r>
                <a:r>
                  <a:rPr lang="es-ES" altLang="ko-KR" sz="2200" dirty="0" smtClean="0"/>
                  <a:t>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s-ES" altLang="ko-KR" sz="2200" dirty="0" smtClean="0"/>
                  <a:t>&gt; plot(x, y)</a:t>
                </a:r>
                <a:endParaRPr lang="es-E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s-ES" altLang="ko-KR" sz="2200" dirty="0"/>
                  <a:t>&gt; f &lt;- lm(y~x)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&gt; </a:t>
                </a:r>
                <a:r>
                  <a:rPr lang="en-US" altLang="ko-KR" sz="2200" dirty="0"/>
                  <a:t>summary(f)</a:t>
                </a:r>
              </a:p>
              <a:p>
                <a:pPr marL="0" indent="0">
                  <a:buNone/>
                </a:pPr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Call</a:t>
                </a:r>
                <a:r>
                  <a:rPr lang="en-US" altLang="ko-KR" sz="2200" dirty="0"/>
                  <a:t>: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lm(formula = y ~ x)</a:t>
                </a:r>
              </a:p>
              <a:p>
                <a:pPr marL="0" indent="0">
                  <a:buNone/>
                </a:pPr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Residuals</a:t>
                </a:r>
                <a:r>
                  <a:rPr lang="en-US" altLang="ko-KR" sz="2200" dirty="0"/>
                  <a:t>: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    Min    </a:t>
                </a:r>
                <a:r>
                  <a:rPr lang="en-US" altLang="ko-KR" sz="2200" dirty="0" smtClean="0"/>
                  <a:t>          </a:t>
                </a:r>
                <a:r>
                  <a:rPr lang="en-US" altLang="ko-KR" sz="2200" dirty="0"/>
                  <a:t>1Q </a:t>
                </a:r>
                <a:r>
                  <a:rPr lang="en-US" altLang="ko-KR" sz="2200" dirty="0" smtClean="0"/>
                  <a:t>       </a:t>
                </a:r>
                <a:r>
                  <a:rPr lang="en-US" altLang="ko-KR" sz="2200" dirty="0"/>
                  <a:t>Median  </a:t>
                </a:r>
                <a:r>
                  <a:rPr lang="en-US" altLang="ko-KR" sz="2200" dirty="0" smtClean="0"/>
                  <a:t>      </a:t>
                </a:r>
                <a:r>
                  <a:rPr lang="en-US" altLang="ko-KR" sz="2200" dirty="0"/>
                  <a:t>3Q    </a:t>
                </a:r>
                <a:r>
                  <a:rPr lang="en-US" altLang="ko-KR" sz="2200" dirty="0" smtClean="0"/>
                  <a:t>      </a:t>
                </a:r>
                <a:r>
                  <a:rPr lang="en-US" altLang="ko-KR" sz="2200" dirty="0"/>
                  <a:t>Max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-</a:t>
                </a:r>
                <a:r>
                  <a:rPr lang="en-US" altLang="ko-KR" sz="2200" dirty="0" smtClean="0"/>
                  <a:t>3.9488     </a:t>
                </a:r>
                <a:r>
                  <a:rPr lang="en-US" altLang="ko-KR" sz="2200" dirty="0"/>
                  <a:t>-1.5665 </a:t>
                </a:r>
                <a:r>
                  <a:rPr lang="en-US" altLang="ko-KR" sz="2200" dirty="0" smtClean="0"/>
                  <a:t>    </a:t>
                </a:r>
                <a:r>
                  <a:rPr lang="en-US" altLang="ko-KR" sz="2200" dirty="0"/>
                  <a:t>0.6817 </a:t>
                </a:r>
                <a:r>
                  <a:rPr lang="en-US" altLang="ko-KR" sz="2200" dirty="0" smtClean="0"/>
                  <a:t>    </a:t>
                </a:r>
                <a:r>
                  <a:rPr lang="en-US" altLang="ko-KR" sz="2200" dirty="0"/>
                  <a:t>1.0846  </a:t>
                </a:r>
                <a:r>
                  <a:rPr lang="en-US" altLang="ko-KR" sz="2200" dirty="0" smtClean="0"/>
                  <a:t>   4.8974 </a:t>
                </a:r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Coefficients: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           </a:t>
                </a:r>
                <a:r>
                  <a:rPr lang="en-US" altLang="ko-KR" sz="2200" dirty="0" smtClean="0"/>
                  <a:t>            Estimate     </a:t>
                </a:r>
                <a:r>
                  <a:rPr lang="en-US" altLang="ko-KR" sz="2200" dirty="0"/>
                  <a:t>Std. </a:t>
                </a:r>
                <a:r>
                  <a:rPr lang="en-US" altLang="ko-KR" sz="2200" dirty="0" smtClean="0"/>
                  <a:t>Error   </a:t>
                </a:r>
                <a:r>
                  <a:rPr lang="en-US" altLang="ko-KR" sz="2200" dirty="0"/>
                  <a:t>t value </a:t>
                </a:r>
                <a:r>
                  <a:rPr lang="en-US" altLang="ko-KR" sz="2200" dirty="0" smtClean="0"/>
                  <a:t>       </a:t>
                </a:r>
                <a:r>
                  <a:rPr lang="en-US" altLang="ko-KR" sz="2200" dirty="0" err="1" smtClean="0"/>
                  <a:t>Pr</a:t>
                </a:r>
                <a:r>
                  <a:rPr lang="en-US" altLang="ko-KR" sz="2200" dirty="0"/>
                  <a:t>(&gt;|t|)    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(Intercept) 75.21243 </a:t>
                </a:r>
                <a:r>
                  <a:rPr lang="en-US" altLang="ko-KR" sz="2200" dirty="0" smtClean="0"/>
                  <a:t>      </a:t>
                </a:r>
                <a:r>
                  <a:rPr lang="en-US" altLang="ko-KR" sz="2200" dirty="0"/>
                  <a:t>2.98363  </a:t>
                </a:r>
                <a:r>
                  <a:rPr lang="en-US" altLang="ko-KR" sz="2200" dirty="0" smtClean="0"/>
                  <a:t>   25.208    9.22e-12 </a:t>
                </a:r>
                <a:r>
                  <a:rPr lang="en-US" altLang="ko-KR" sz="2200" dirty="0"/>
                  <a:t>***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x          </a:t>
                </a:r>
                <a:r>
                  <a:rPr lang="en-US" altLang="ko-KR" sz="2200" dirty="0" smtClean="0"/>
                  <a:t>           </a:t>
                </a:r>
                <a:r>
                  <a:rPr lang="en-US" altLang="ko-KR" sz="2200" dirty="0"/>
                  <a:t>-0.20939 </a:t>
                </a:r>
                <a:r>
                  <a:rPr lang="en-US" altLang="ko-KR" sz="2200" dirty="0" smtClean="0"/>
                  <a:t>      </a:t>
                </a:r>
                <a:r>
                  <a:rPr lang="en-US" altLang="ko-KR" sz="2200" dirty="0"/>
                  <a:t>0.03109 </a:t>
                </a:r>
                <a:r>
                  <a:rPr lang="en-US" altLang="ko-KR" sz="2200" dirty="0" smtClean="0"/>
                  <a:t>    </a:t>
                </a:r>
                <a:r>
                  <a:rPr lang="en-US" altLang="ko-KR" sz="2200" dirty="0"/>
                  <a:t>-</a:t>
                </a:r>
                <a:r>
                  <a:rPr lang="en-US" altLang="ko-KR" sz="2200" dirty="0" smtClean="0"/>
                  <a:t>6.734     </a:t>
                </a:r>
                <a:r>
                  <a:rPr lang="en-US" altLang="ko-KR" sz="2200" dirty="0"/>
                  <a:t>2.09e-05 ***</a:t>
                </a:r>
              </a:p>
              <a:p>
                <a:pPr marL="0" indent="0">
                  <a:buNone/>
                </a:pPr>
                <a:r>
                  <a:rPr lang="en-US" altLang="ko-KR" sz="2200" dirty="0"/>
                  <a:t>---</a:t>
                </a:r>
              </a:p>
              <a:p>
                <a:pPr marL="0" indent="0">
                  <a:buNone/>
                </a:pPr>
                <a:r>
                  <a:rPr lang="en-US" altLang="ko-KR" sz="2200" dirty="0" err="1" smtClean="0"/>
                  <a:t>Signif</a:t>
                </a:r>
                <a:r>
                  <a:rPr lang="en-US" altLang="ko-KR" sz="2200" dirty="0" smtClean="0"/>
                  <a:t>. codes:  0 ‘***’ 0.001 ‘**’ 0.01 ‘*’ 0.05 ‘.’ 0.1 ‘ ’ 1</a:t>
                </a:r>
              </a:p>
              <a:p>
                <a:pPr marL="0" indent="0">
                  <a:buNone/>
                </a:pPr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Residual standard error: 2.564 on 12 degrees of freedom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Multiple R-squared:  0.7908,    Adjusted R-squared:  0.7733 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F-statistic: 45.35 on 1 and 12 DF,  p-value: 2.091e-05</a:t>
                </a:r>
              </a:p>
              <a:p>
                <a:pPr/>
                <a:r>
                  <a:rPr lang="en-US" altLang="ko-KR" sz="2200" b="0" dirty="0" smtClean="0"/>
                  <a:t>Regression equation 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=75.21243−0.20939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1" y="785611"/>
                <a:ext cx="10840911" cy="5871563"/>
              </a:xfrm>
              <a:blipFill>
                <a:blip r:embed="rId2"/>
                <a:stretch>
                  <a:fillRect l="-225" t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887" y="1763422"/>
            <a:ext cx="4053733" cy="39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4563</TotalTime>
  <Words>654</Words>
  <Application>Microsoft Office PowerPoint</Application>
  <PresentationFormat>와이드스크린</PresentationFormat>
  <Paragraphs>102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New_Education03</vt:lpstr>
      <vt:lpstr>Variances of estimators</vt:lpstr>
      <vt:lpstr>Comparing estimators for the mean μ, normal distribution N(6, 〖1.2〗^2)</vt:lpstr>
      <vt:lpstr>Example 6.2 (cont’d)</vt:lpstr>
      <vt:lpstr>Comparing estimators for the location, Cauchy distribution</vt:lpstr>
      <vt:lpstr>Comparing estimators for the mean μ, Uniform distribution</vt:lpstr>
      <vt:lpstr>PowerPoint 프레젠테이션</vt:lpstr>
      <vt:lpstr>The standard error of an estimator</vt:lpstr>
      <vt:lpstr>Example 6.10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242</cp:revision>
  <dcterms:created xsi:type="dcterms:W3CDTF">2017-06-22T04:03:47Z</dcterms:created>
  <dcterms:modified xsi:type="dcterms:W3CDTF">2020-04-21T12:25:45Z</dcterms:modified>
</cp:coreProperties>
</file>