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437" r:id="rId2"/>
    <p:sldId id="440" r:id="rId3"/>
    <p:sldId id="445" r:id="rId4"/>
    <p:sldId id="427" r:id="rId5"/>
    <p:sldId id="441" r:id="rId6"/>
    <p:sldId id="442" r:id="rId7"/>
    <p:sldId id="409" r:id="rId8"/>
    <p:sldId id="410" r:id="rId9"/>
    <p:sldId id="430" r:id="rId10"/>
    <p:sldId id="44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1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393D42-A95D-4608-8B96-D62B63EA565B}" type="slidenum">
              <a:rPr lang="en-US" altLang="ko-KR" sz="1200" smtClean="0"/>
              <a:pPr/>
              <a:t>7</a:t>
            </a:fld>
            <a:endParaRPr lang="en-US" altLang="ko-KR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23053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1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6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11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65B9-8681-4F57-B28C-8200AC9C629D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01E0-4520-4710-81AB-3D8832D73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9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6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7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4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1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27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7570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86217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7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7085"/>
                <a:ext cx="10515600" cy="473639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ko-KR" sz="2200" dirty="0"/>
                  <a:t>Given two unbiased estimators, we generally prefer the one with the smaller variance.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altLang="ko-KR" sz="2200" dirty="0"/>
                  <a:t>Occasionally it is possible to prove mathematically that an estimator is a minimum variance unbiased estimator (MVUE).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     This means it has the minimum variance among the class of unbiased estimators.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altLang="ko-KR" sz="2200" dirty="0"/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200" dirty="0"/>
                  <a:t> is a random sample from a normal distribution with mean </a:t>
                </a:r>
                <a14:m>
                  <m:oMath xmlns:m="http://schemas.openxmlformats.org/officeDocument/2006/math">
                    <m:r>
                      <a:rPr lang="ko-KR" altLang="en-US" sz="22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200" dirty="0"/>
                  <a:t> and variance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200" dirty="0"/>
                  <a:t>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ko-KR" sz="2200" dirty="0"/>
                  <a:t> is an MVUE for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200" dirty="0"/>
                  <a:t>. 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altLang="ko-KR" sz="2200" dirty="0"/>
                  <a:t>This is about the only practical case where you can establish this property.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altLang="ko-KR" sz="2200" dirty="0"/>
                  <a:t>In general the desirability of an estimator depends on the form of the underlying distribution. When working with real data we don’t know what the distribution is.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altLang="ko-KR" sz="2200" dirty="0"/>
                  <a:t>We can compare estimators on the basis of simulation.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7085"/>
                <a:ext cx="10515600" cy="4736393"/>
              </a:xfrm>
              <a:blipFill>
                <a:blip r:embed="rId2"/>
                <a:stretch>
                  <a:fillRect l="-290" t="-3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Variances</a:t>
            </a:r>
            <a:r>
              <a:rPr lang="ko-KR" altLang="en-US" sz="2800" dirty="0"/>
              <a:t> </a:t>
            </a:r>
            <a:r>
              <a:rPr lang="en-US" altLang="ko-KR" sz="2800" dirty="0"/>
              <a:t>of estimators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086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5731" y="785611"/>
                <a:ext cx="10840911" cy="587156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s-ES" altLang="ko-KR" sz="2200" dirty="0"/>
                  <a:t>&gt; x &lt;- c(132.0, 129.0, 120.0, 113.2, 105.0, 92.0, 84.0, 83.2, 88.4, 59.0, 80.0, 81.5, 71.0, 69.2)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s-ES" altLang="ko-KR" sz="2200" dirty="0"/>
                  <a:t>&gt; y &lt;- c(46.0, 48.0, 51.0, 52.1, 54.0, 52.0, 59.0, 58.7, 61.6, 64.0, 61.4, 54.6, 58.8, 58.0)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s-ES" altLang="ko-KR" sz="2200" dirty="0"/>
                  <a:t>&gt; plot(x, y)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s-ES" altLang="ko-KR" sz="2200" dirty="0"/>
                  <a:t>&gt; f &lt;- lm(y~x)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&gt; summary(f)</a:t>
                </a:r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/>
                  <a:t>Call: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lm(formula = y ~ x)</a:t>
                </a:r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/>
                  <a:t>Residuals: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    Min              1Q        Median        3Q          Max 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-3.9488     -1.5665     0.6817     1.0846     4.8974 </a:t>
                </a:r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/>
                  <a:t>Coefficients: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                       Estimate     Std. Error   t value        </a:t>
                </a:r>
                <a:r>
                  <a:rPr lang="en-US" altLang="ko-KR" sz="2200" dirty="0" err="1"/>
                  <a:t>Pr</a:t>
                </a:r>
                <a:r>
                  <a:rPr lang="en-US" altLang="ko-KR" sz="2200" dirty="0"/>
                  <a:t>(&gt;|t|)    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(Intercept) 75.21243       2.98363     25.208    9.22e-12 ***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x                     -0.20939       0.03109     -6.734     2.09e-05 ***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---</a:t>
                </a:r>
              </a:p>
              <a:p>
                <a:pPr marL="0" indent="0">
                  <a:buNone/>
                </a:pPr>
                <a:r>
                  <a:rPr lang="en-US" altLang="ko-KR" sz="2200" dirty="0" err="1"/>
                  <a:t>Signif</a:t>
                </a:r>
                <a:r>
                  <a:rPr lang="en-US" altLang="ko-KR" sz="2200" dirty="0"/>
                  <a:t>. codes:  0 ‘***’ 0.001 ‘**’ 0.01 ‘*’ 0.05 ‘.’ 0.1 ‘ ’ 1</a:t>
                </a:r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/>
                  <a:t>Residual standard error: 2.564 on 12 degrees of freedom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Multiple R-squared:  0.7908,    Adjusted R-squared:  0.7733 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F-statistic: 45.35 on 1 and 12 DF,  p-value: 2.091e-05</a:t>
                </a:r>
              </a:p>
              <a:p>
                <a:r>
                  <a:rPr lang="en-US" altLang="ko-KR" sz="2200" b="0" dirty="0"/>
                  <a:t>Regression equation :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=75.21243−0.20939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ko-KR" sz="2200" dirty="0"/>
              </a:p>
              <a:p>
                <a:pPr marL="0" indent="0">
                  <a:buNone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731" y="785611"/>
                <a:ext cx="10840911" cy="5871563"/>
              </a:xfrm>
              <a:blipFill>
                <a:blip r:embed="rId2"/>
                <a:stretch>
                  <a:fillRect l="-225" t="-4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887" y="1763422"/>
            <a:ext cx="4053733" cy="398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3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1" y="1375873"/>
            <a:ext cx="10813143" cy="53069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&gt; k &lt;- 50000</a:t>
            </a:r>
          </a:p>
          <a:p>
            <a:pPr marL="0" indent="0">
              <a:buNone/>
            </a:pPr>
            <a:r>
              <a:rPr lang="en-US" altLang="ko-KR" dirty="0"/>
              <a:t>&gt; n &lt;- 25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mns</a:t>
            </a:r>
            <a:r>
              <a:rPr lang="en-US" altLang="ko-KR" dirty="0"/>
              <a:t> &lt;- meds &lt;- </a:t>
            </a:r>
            <a:r>
              <a:rPr lang="en-US" altLang="ko-KR" dirty="0" err="1"/>
              <a:t>extravg</a:t>
            </a:r>
            <a:r>
              <a:rPr lang="en-US" altLang="ko-KR" dirty="0"/>
              <a:t> &lt;- </a:t>
            </a:r>
            <a:r>
              <a:rPr lang="en-US" altLang="ko-KR" dirty="0" err="1"/>
              <a:t>trmns</a:t>
            </a:r>
            <a:r>
              <a:rPr lang="en-US" altLang="ko-KR" dirty="0"/>
              <a:t> &lt;- numeric(k)</a:t>
            </a:r>
          </a:p>
          <a:p>
            <a:pPr marL="0" indent="0">
              <a:buNone/>
            </a:pPr>
            <a:r>
              <a:rPr lang="en-US" altLang="ko-KR" dirty="0"/>
              <a:t>&gt; for (</a:t>
            </a:r>
            <a:r>
              <a:rPr lang="en-US" altLang="ko-KR" dirty="0" err="1"/>
              <a:t>i</a:t>
            </a:r>
            <a:r>
              <a:rPr lang="en-US" altLang="ko-KR" dirty="0"/>
              <a:t> in 1:k) {</a:t>
            </a:r>
          </a:p>
          <a:p>
            <a:pPr marL="0" indent="0">
              <a:buNone/>
            </a:pPr>
            <a:r>
              <a:rPr lang="en-US" altLang="ko-KR" dirty="0"/>
              <a:t>+     </a:t>
            </a:r>
            <a:r>
              <a:rPr lang="en-US" altLang="ko-KR" dirty="0" err="1"/>
              <a:t>samp</a:t>
            </a:r>
            <a:r>
              <a:rPr lang="en-US" altLang="ko-KR" dirty="0"/>
              <a:t> &lt;- </a:t>
            </a:r>
            <a:r>
              <a:rPr lang="en-US" altLang="ko-KR" dirty="0" err="1"/>
              <a:t>rnorm</a:t>
            </a:r>
            <a:r>
              <a:rPr lang="en-US" altLang="ko-KR" dirty="0"/>
              <a:t>(n, mean=6, </a:t>
            </a:r>
            <a:r>
              <a:rPr lang="en-US" altLang="ko-KR" dirty="0" err="1"/>
              <a:t>sd</a:t>
            </a:r>
            <a:r>
              <a:rPr lang="en-US" altLang="ko-KR" dirty="0"/>
              <a:t>=1.2)</a:t>
            </a:r>
          </a:p>
          <a:p>
            <a:pPr marL="0" indent="0">
              <a:buNone/>
            </a:pPr>
            <a:r>
              <a:rPr lang="en-US" altLang="ko-KR" dirty="0"/>
              <a:t>+     </a:t>
            </a:r>
            <a:r>
              <a:rPr lang="en-US" altLang="ko-KR" dirty="0" err="1"/>
              <a:t>mns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&lt;- mean(</a:t>
            </a:r>
            <a:r>
              <a:rPr lang="en-US" altLang="ko-KR" dirty="0" err="1"/>
              <a:t>samp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+     meds[</a:t>
            </a:r>
            <a:r>
              <a:rPr lang="en-US" altLang="ko-KR" dirty="0" err="1"/>
              <a:t>i</a:t>
            </a:r>
            <a:r>
              <a:rPr lang="en-US" altLang="ko-KR" dirty="0"/>
              <a:t>] &lt;- median(</a:t>
            </a:r>
            <a:r>
              <a:rPr lang="en-US" altLang="ko-KR" dirty="0" err="1"/>
              <a:t>samp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+     </a:t>
            </a:r>
            <a:r>
              <a:rPr lang="en-US" altLang="ko-KR" dirty="0" err="1"/>
              <a:t>extravg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&lt;- mean(range(</a:t>
            </a:r>
            <a:r>
              <a:rPr lang="en-US" altLang="ko-KR" dirty="0" err="1"/>
              <a:t>samp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en-US" altLang="ko-KR" dirty="0"/>
              <a:t>+     </a:t>
            </a:r>
            <a:r>
              <a:rPr lang="en-US" altLang="ko-KR" dirty="0" err="1"/>
              <a:t>trmns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&lt;- mean(</a:t>
            </a:r>
            <a:r>
              <a:rPr lang="en-US" altLang="ko-KR" dirty="0" err="1"/>
              <a:t>samp</a:t>
            </a:r>
            <a:r>
              <a:rPr lang="en-US" altLang="ko-KR" dirty="0"/>
              <a:t>, trim=0.05)</a:t>
            </a:r>
          </a:p>
          <a:p>
            <a:pPr marL="0" indent="0">
              <a:buNone/>
            </a:pPr>
            <a:r>
              <a:rPr lang="en-US" altLang="ko-KR" dirty="0"/>
              <a:t>+ }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resultsN</a:t>
            </a:r>
            <a:r>
              <a:rPr lang="en-US" altLang="ko-KR" dirty="0"/>
              <a:t> &lt;- list(means = </a:t>
            </a:r>
            <a:r>
              <a:rPr lang="en-US" altLang="ko-KR" dirty="0" err="1"/>
              <a:t>mns</a:t>
            </a:r>
            <a:r>
              <a:rPr lang="en-US" altLang="ko-KR" dirty="0"/>
              <a:t>, medians = meds, </a:t>
            </a:r>
            <a:r>
              <a:rPr lang="en-US" altLang="ko-KR" dirty="0" err="1"/>
              <a:t>extravg</a:t>
            </a:r>
            <a:r>
              <a:rPr lang="en-US" altLang="ko-KR" dirty="0"/>
              <a:t> = </a:t>
            </a:r>
            <a:r>
              <a:rPr lang="en-US" altLang="ko-KR" dirty="0" err="1"/>
              <a:t>extravg</a:t>
            </a:r>
            <a:r>
              <a:rPr lang="en-US" altLang="ko-KR" dirty="0"/>
              <a:t>,  trimmed = </a:t>
            </a:r>
            <a:r>
              <a:rPr lang="en-US" altLang="ko-KR" dirty="0" err="1"/>
              <a:t>trmns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sapply</a:t>
            </a:r>
            <a:r>
              <a:rPr lang="en-US" altLang="ko-KR" dirty="0"/>
              <a:t>(</a:t>
            </a:r>
            <a:r>
              <a:rPr lang="en-US" altLang="ko-KR" dirty="0" err="1"/>
              <a:t>resultsN</a:t>
            </a:r>
            <a:r>
              <a:rPr lang="en-US" altLang="ko-KR" dirty="0"/>
              <a:t>, mean)</a:t>
            </a:r>
          </a:p>
          <a:p>
            <a:pPr marL="0" indent="0">
              <a:buNone/>
            </a:pPr>
            <a:r>
              <a:rPr lang="en-US" altLang="ko-KR" dirty="0"/>
              <a:t>     means      medians      </a:t>
            </a:r>
            <a:r>
              <a:rPr lang="en-US" altLang="ko-KR" dirty="0" err="1"/>
              <a:t>extravg</a:t>
            </a:r>
            <a:r>
              <a:rPr lang="en-US" altLang="ko-KR" dirty="0"/>
              <a:t>      trimmed </a:t>
            </a:r>
          </a:p>
          <a:p>
            <a:pPr marL="0" indent="0">
              <a:buNone/>
            </a:pPr>
            <a:r>
              <a:rPr lang="en-US" altLang="ko-KR" b="1" dirty="0"/>
              <a:t>   6.000328   6.001225   5.998205   6.000513 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sapply</a:t>
            </a:r>
            <a:r>
              <a:rPr lang="en-US" altLang="ko-KR" dirty="0"/>
              <a:t>(</a:t>
            </a:r>
            <a:r>
              <a:rPr lang="en-US" altLang="ko-KR" dirty="0" err="1"/>
              <a:t>resultsN</a:t>
            </a:r>
            <a:r>
              <a:rPr lang="en-US" altLang="ko-KR" dirty="0"/>
              <a:t>, </a:t>
            </a:r>
            <a:r>
              <a:rPr lang="en-US" altLang="ko-KR" dirty="0" err="1"/>
              <a:t>sd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means       medians      </a:t>
            </a:r>
            <a:r>
              <a:rPr lang="en-US" altLang="ko-KR" dirty="0" err="1"/>
              <a:t>extravg</a:t>
            </a:r>
            <a:r>
              <a:rPr lang="en-US" altLang="ko-KR" dirty="0"/>
              <a:t>     trimmed 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b="1" dirty="0"/>
              <a:t>0.2401946 </a:t>
            </a:r>
            <a:r>
              <a:rPr lang="en-US" altLang="ko-KR" dirty="0"/>
              <a:t> 0.2979679  0.4367173  0.2422739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altLang="ko-KR" sz="2800" dirty="0"/>
                  <a:t>Comparing estimators for the mean </a:t>
                </a:r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sz="2800" dirty="0"/>
                  <a:t>normal distribution N(6,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7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488214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ko-KR" sz="2200" dirty="0"/>
                  <a:t>We could choose several ways of estimating the population mean,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200" dirty="0"/>
                  <a:t>, </a:t>
                </a:r>
              </a:p>
              <a:p>
                <a:pPr marL="803275" indent="-358775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200" dirty="0"/>
                  <a:t>The sample mean,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 :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555.86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=27.793</m:t>
                    </m:r>
                  </m:oMath>
                </a14:m>
                <a:endParaRPr lang="en-US" altLang="ko-KR" sz="2200" dirty="0"/>
              </a:p>
              <a:p>
                <a:pPr marL="801688" indent="-354013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200" dirty="0"/>
                  <a:t>The sample median,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 : 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27.94+27.98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27.96</m:t>
                    </m:r>
                  </m:oMath>
                </a14:m>
                <a:endParaRPr lang="en-US" altLang="ko-KR" sz="2200" dirty="0"/>
              </a:p>
              <a:p>
                <a:pPr marL="801688" indent="-354013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200" dirty="0"/>
                  <a:t>The average of the largest and smallest values :</a:t>
                </a:r>
              </a:p>
              <a:p>
                <a:pPr marL="447675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              [min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)+</m:t>
                    </m:r>
                  </m:oMath>
                </a14:m>
                <a:r>
                  <a:rPr lang="en-US" altLang="ko-KR" sz="2200" dirty="0"/>
                  <a:t>ma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)]/2 =(24.46+30.88)/2=</m:t>
                    </m:r>
                  </m:oMath>
                </a14:m>
                <a:r>
                  <a:rPr lang="en-US" altLang="ko-KR" sz="2200" dirty="0"/>
                  <a:t>27.67.</a:t>
                </a:r>
              </a:p>
              <a:p>
                <a:pPr marL="801688" indent="-354013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200" dirty="0"/>
                  <a:t>A 10% trimmed mean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555.86−24.46−25.61−29.51−30.88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/>
                  <a:t>27.838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altLang="ko-KR" sz="2200" dirty="0"/>
                  <a:t>It is helpful to have some criteria for comparing different estimators.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altLang="ko-KR" sz="2200" dirty="0"/>
                  <a:t>The expected values and variances of different estimators can form a basis for comparisons.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4882145"/>
              </a:xfrm>
              <a:blipFill>
                <a:blip r:embed="rId2"/>
                <a:stretch>
                  <a:fillRect l="-290" t="-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Example 6.2 (cont’d)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164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16105"/>
            <a:ext cx="10515600" cy="5147065"/>
          </a:xfrm>
        </p:spPr>
        <p:txBody>
          <a:bodyPr>
            <a:normAutofit fontScale="92500" lnSpcReduction="10000"/>
          </a:bodyPr>
          <a:lstStyle/>
          <a:p>
            <a:pPr marL="1519238" indent="-1519238">
              <a:lnSpc>
                <a:spcPct val="114000"/>
              </a:lnSpc>
              <a:buNone/>
            </a:pPr>
            <a:r>
              <a:rPr lang="en-US" altLang="ko-KR" sz="2200" dirty="0"/>
              <a:t>A normal probability plot shows that the data closely follow a normal shape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2200" dirty="0"/>
              <a:t>&gt; </a:t>
            </a:r>
            <a:r>
              <a:rPr lang="en-US" altLang="ko-KR" sz="2200" dirty="0" err="1"/>
              <a:t>str</a:t>
            </a:r>
            <a:r>
              <a:rPr lang="en-US" altLang="ko-KR" sz="2200" dirty="0"/>
              <a:t>(xmp06.02)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2200" dirty="0"/>
              <a:t>&gt; </a:t>
            </a:r>
            <a:r>
              <a:rPr lang="en-US" altLang="ko-KR" sz="2200" dirty="0" err="1"/>
              <a:t>qqmath</a:t>
            </a:r>
            <a:r>
              <a:rPr lang="en-US" altLang="ko-KR" sz="2200" dirty="0"/>
              <a:t>(~Voltage, xmp06.02)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endParaRPr lang="en-US" altLang="ko-KR" sz="2200" dirty="0"/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endParaRPr lang="en-US" altLang="ko-KR" sz="2200" dirty="0"/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endParaRPr lang="en-US" altLang="ko-KR" sz="2200" dirty="0"/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endParaRPr lang="en-US" altLang="ko-KR" sz="2200" dirty="0"/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endParaRPr lang="en-US" altLang="ko-KR" sz="2200" dirty="0"/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endParaRPr lang="en-US" altLang="ko-KR" sz="2200" dirty="0"/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endParaRPr lang="en-US" altLang="ko-KR" sz="2200" dirty="0"/>
          </a:p>
          <a:p>
            <a:pPr marL="0" indent="0">
              <a:lnSpc>
                <a:spcPct val="114000"/>
              </a:lnSpc>
              <a:buNone/>
            </a:pPr>
            <a:r>
              <a:rPr lang="da-DK" altLang="ko-KR" sz="2200" dirty="0"/>
              <a:t>&gt; sort(xmp06.02$Voltage)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da-DK" altLang="ko-KR" sz="2200" dirty="0"/>
              <a:t> [1] 24.46 25.61 26.25 26.42 26.66 27.15 27.31 27.54 27.74 27.94 27.98 28.04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da-DK" altLang="ko-KR" sz="2200" dirty="0"/>
              <a:t>[13] 28.28 28.49 28.50 28.87 29.11 29.13 29.50 30.88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endParaRPr lang="ko-KR" altLang="en-US" sz="2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7749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Example 6.2 : Dielectric breakdown voltage for epoxy resin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277" y="2053963"/>
            <a:ext cx="3336522" cy="325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7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1" y="1375873"/>
            <a:ext cx="10813143" cy="53069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&gt; for (</a:t>
            </a:r>
            <a:r>
              <a:rPr lang="en-US" altLang="ko-KR" dirty="0" err="1"/>
              <a:t>i</a:t>
            </a:r>
            <a:r>
              <a:rPr lang="en-US" altLang="ko-KR" dirty="0"/>
              <a:t> in 1:k) {</a:t>
            </a:r>
          </a:p>
          <a:p>
            <a:pPr marL="0" indent="0">
              <a:buNone/>
            </a:pPr>
            <a:r>
              <a:rPr lang="en-US" altLang="ko-KR" dirty="0"/>
              <a:t>+     </a:t>
            </a:r>
            <a:r>
              <a:rPr lang="en-US" altLang="ko-KR" dirty="0" err="1"/>
              <a:t>samp</a:t>
            </a:r>
            <a:r>
              <a:rPr lang="en-US" altLang="ko-KR" dirty="0"/>
              <a:t> &lt;- </a:t>
            </a:r>
            <a:r>
              <a:rPr lang="en-US" altLang="ko-KR" dirty="0" err="1"/>
              <a:t>rcauchy</a:t>
            </a:r>
            <a:r>
              <a:rPr lang="en-US" altLang="ko-KR" dirty="0"/>
              <a:t>(n, location=6, scale=1.2)</a:t>
            </a:r>
          </a:p>
          <a:p>
            <a:pPr marL="0" indent="0">
              <a:buNone/>
            </a:pPr>
            <a:r>
              <a:rPr lang="en-US" altLang="ko-KR" dirty="0"/>
              <a:t>+     </a:t>
            </a:r>
            <a:r>
              <a:rPr lang="en-US" altLang="ko-KR" dirty="0" err="1"/>
              <a:t>mns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&lt;- mean(</a:t>
            </a:r>
            <a:r>
              <a:rPr lang="en-US" altLang="ko-KR" dirty="0" err="1"/>
              <a:t>samp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+     meds[</a:t>
            </a:r>
            <a:r>
              <a:rPr lang="en-US" altLang="ko-KR" dirty="0" err="1"/>
              <a:t>i</a:t>
            </a:r>
            <a:r>
              <a:rPr lang="en-US" altLang="ko-KR" dirty="0"/>
              <a:t>] &lt;- median(</a:t>
            </a:r>
            <a:r>
              <a:rPr lang="en-US" altLang="ko-KR" dirty="0" err="1"/>
              <a:t>samp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+     </a:t>
            </a:r>
            <a:r>
              <a:rPr lang="en-US" altLang="ko-KR" dirty="0" err="1"/>
              <a:t>extravg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&lt;- mean(range(</a:t>
            </a:r>
            <a:r>
              <a:rPr lang="en-US" altLang="ko-KR" dirty="0" err="1"/>
              <a:t>samp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en-US" altLang="ko-KR" dirty="0"/>
              <a:t>+     </a:t>
            </a:r>
            <a:r>
              <a:rPr lang="en-US" altLang="ko-KR" dirty="0" err="1"/>
              <a:t>trmns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&lt;- mean(</a:t>
            </a:r>
            <a:r>
              <a:rPr lang="en-US" altLang="ko-KR" dirty="0" err="1"/>
              <a:t>samp</a:t>
            </a:r>
            <a:r>
              <a:rPr lang="en-US" altLang="ko-KR" dirty="0"/>
              <a:t>, trim=0.05)</a:t>
            </a:r>
          </a:p>
          <a:p>
            <a:pPr marL="0" indent="0">
              <a:buNone/>
            </a:pPr>
            <a:r>
              <a:rPr lang="en-US" altLang="ko-KR" dirty="0"/>
              <a:t>+ }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resultsN</a:t>
            </a:r>
            <a:r>
              <a:rPr lang="en-US" altLang="ko-KR" dirty="0"/>
              <a:t> &lt;- list(means = </a:t>
            </a:r>
            <a:r>
              <a:rPr lang="en-US" altLang="ko-KR" dirty="0" err="1"/>
              <a:t>mns</a:t>
            </a:r>
            <a:r>
              <a:rPr lang="en-US" altLang="ko-KR" dirty="0"/>
              <a:t>, medians = meds, </a:t>
            </a:r>
            <a:r>
              <a:rPr lang="en-US" altLang="ko-KR" dirty="0" err="1"/>
              <a:t>extravg</a:t>
            </a:r>
            <a:r>
              <a:rPr lang="en-US" altLang="ko-KR" dirty="0"/>
              <a:t> = </a:t>
            </a:r>
            <a:r>
              <a:rPr lang="en-US" altLang="ko-KR" dirty="0" err="1"/>
              <a:t>extravg</a:t>
            </a:r>
            <a:r>
              <a:rPr lang="en-US" altLang="ko-KR" dirty="0"/>
              <a:t>, trimmed = </a:t>
            </a:r>
            <a:r>
              <a:rPr lang="en-US" altLang="ko-KR" dirty="0" err="1"/>
              <a:t>trmns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sapply</a:t>
            </a:r>
            <a:r>
              <a:rPr lang="en-US" altLang="ko-KR" dirty="0"/>
              <a:t>(</a:t>
            </a:r>
            <a:r>
              <a:rPr lang="en-US" altLang="ko-KR" dirty="0" err="1"/>
              <a:t>resultsN</a:t>
            </a:r>
            <a:r>
              <a:rPr lang="en-US" altLang="ko-KR" dirty="0"/>
              <a:t>, mean)</a:t>
            </a:r>
          </a:p>
          <a:p>
            <a:pPr marL="0" indent="0">
              <a:buNone/>
            </a:pPr>
            <a:r>
              <a:rPr lang="en-US" altLang="ko-KR" dirty="0"/>
              <a:t>      means      medians      </a:t>
            </a:r>
            <a:r>
              <a:rPr lang="en-US" altLang="ko-KR" dirty="0" err="1"/>
              <a:t>extravg</a:t>
            </a:r>
            <a:r>
              <a:rPr lang="en-US" altLang="ko-KR" dirty="0"/>
              <a:t>      trimmed </a:t>
            </a:r>
          </a:p>
          <a:p>
            <a:pPr marL="0" indent="0">
              <a:buNone/>
            </a:pPr>
            <a:r>
              <a:rPr lang="en-US" altLang="ko-KR" dirty="0"/>
              <a:t>   5.671262    </a:t>
            </a:r>
            <a:r>
              <a:rPr lang="en-US" altLang="ko-KR" b="1" dirty="0"/>
              <a:t>6.001956</a:t>
            </a:r>
            <a:r>
              <a:rPr lang="en-US" altLang="ko-KR" dirty="0"/>
              <a:t>    1.846844   </a:t>
            </a:r>
            <a:r>
              <a:rPr lang="en-US" altLang="ko-KR" b="1" dirty="0"/>
              <a:t>6.003820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sapply</a:t>
            </a:r>
            <a:r>
              <a:rPr lang="en-US" altLang="ko-KR" dirty="0"/>
              <a:t>(</a:t>
            </a:r>
            <a:r>
              <a:rPr lang="en-US" altLang="ko-KR" dirty="0" err="1"/>
              <a:t>resultsN</a:t>
            </a:r>
            <a:r>
              <a:rPr lang="en-US" altLang="ko-KR" dirty="0"/>
              <a:t>, </a:t>
            </a:r>
            <a:r>
              <a:rPr lang="en-US" altLang="ko-KR" dirty="0" err="1"/>
              <a:t>sd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means       medians      </a:t>
            </a:r>
            <a:r>
              <a:rPr lang="en-US" altLang="ko-KR" dirty="0" err="1"/>
              <a:t>extravg</a:t>
            </a:r>
            <a:r>
              <a:rPr lang="en-US" altLang="ko-KR" dirty="0"/>
              <a:t>      trimmed </a:t>
            </a:r>
          </a:p>
          <a:p>
            <a:pPr marL="0" indent="0">
              <a:buNone/>
            </a:pPr>
            <a:r>
              <a:rPr lang="en-US" altLang="ko-KR" dirty="0"/>
              <a:t>    95.96416    </a:t>
            </a:r>
            <a:r>
              <a:rPr lang="en-US" altLang="ko-KR" b="1" dirty="0"/>
              <a:t>0.40234</a:t>
            </a:r>
            <a:r>
              <a:rPr lang="en-US" altLang="ko-KR" dirty="0"/>
              <a:t>    1198.19459    1.71752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/>
              <a:t>Comparing estimators for the location, Cauchy distribution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3594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1" y="1375873"/>
            <a:ext cx="10813143" cy="53069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&gt; for (</a:t>
            </a:r>
            <a:r>
              <a:rPr lang="en-US" altLang="ko-KR" dirty="0" err="1"/>
              <a:t>i</a:t>
            </a:r>
            <a:r>
              <a:rPr lang="en-US" altLang="ko-KR" dirty="0"/>
              <a:t> in 1:k) {</a:t>
            </a:r>
          </a:p>
          <a:p>
            <a:pPr marL="0" indent="0">
              <a:buNone/>
            </a:pPr>
            <a:r>
              <a:rPr lang="en-US" altLang="ko-KR" dirty="0"/>
              <a:t>+     </a:t>
            </a:r>
            <a:r>
              <a:rPr lang="en-US" altLang="ko-KR" dirty="0" err="1"/>
              <a:t>samp</a:t>
            </a:r>
            <a:r>
              <a:rPr lang="en-US" altLang="ko-KR" dirty="0"/>
              <a:t> &lt;- </a:t>
            </a:r>
            <a:r>
              <a:rPr lang="en-US" altLang="ko-KR" dirty="0" err="1"/>
              <a:t>runif</a:t>
            </a:r>
            <a:r>
              <a:rPr lang="en-US" altLang="ko-KR" dirty="0"/>
              <a:t>(n, min=3, max=9)</a:t>
            </a:r>
          </a:p>
          <a:p>
            <a:pPr marL="0" indent="0">
              <a:buNone/>
            </a:pPr>
            <a:r>
              <a:rPr lang="en-US" altLang="ko-KR" dirty="0"/>
              <a:t>+     </a:t>
            </a:r>
            <a:r>
              <a:rPr lang="en-US" altLang="ko-KR" dirty="0" err="1"/>
              <a:t>mns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&lt;- mean(</a:t>
            </a:r>
            <a:r>
              <a:rPr lang="en-US" altLang="ko-KR" dirty="0" err="1"/>
              <a:t>samp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+     meds[</a:t>
            </a:r>
            <a:r>
              <a:rPr lang="en-US" altLang="ko-KR" dirty="0" err="1"/>
              <a:t>i</a:t>
            </a:r>
            <a:r>
              <a:rPr lang="en-US" altLang="ko-KR" dirty="0"/>
              <a:t>] &lt;- median(</a:t>
            </a:r>
            <a:r>
              <a:rPr lang="en-US" altLang="ko-KR" dirty="0" err="1"/>
              <a:t>samp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+     </a:t>
            </a:r>
            <a:r>
              <a:rPr lang="en-US" altLang="ko-KR" dirty="0" err="1"/>
              <a:t>extravg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&lt;- mean(range(</a:t>
            </a:r>
            <a:r>
              <a:rPr lang="en-US" altLang="ko-KR" dirty="0" err="1"/>
              <a:t>samp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en-US" altLang="ko-KR" dirty="0"/>
              <a:t>+     </a:t>
            </a:r>
            <a:r>
              <a:rPr lang="en-US" altLang="ko-KR" dirty="0" err="1"/>
              <a:t>trmns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&lt;- mean(</a:t>
            </a:r>
            <a:r>
              <a:rPr lang="en-US" altLang="ko-KR" dirty="0" err="1"/>
              <a:t>samp</a:t>
            </a:r>
            <a:r>
              <a:rPr lang="en-US" altLang="ko-KR" dirty="0"/>
              <a:t>, trim=0.05)</a:t>
            </a:r>
          </a:p>
          <a:p>
            <a:pPr marL="0" indent="0">
              <a:buNone/>
            </a:pPr>
            <a:r>
              <a:rPr lang="en-US" altLang="ko-KR" dirty="0"/>
              <a:t>+ }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resultsN</a:t>
            </a:r>
            <a:r>
              <a:rPr lang="en-US" altLang="ko-KR" dirty="0"/>
              <a:t> &lt;- list(means = </a:t>
            </a:r>
            <a:r>
              <a:rPr lang="en-US" altLang="ko-KR" dirty="0" err="1"/>
              <a:t>mns</a:t>
            </a:r>
            <a:r>
              <a:rPr lang="en-US" altLang="ko-KR" dirty="0"/>
              <a:t>, medians = meds, </a:t>
            </a:r>
            <a:r>
              <a:rPr lang="en-US" altLang="ko-KR" dirty="0" err="1"/>
              <a:t>extravg</a:t>
            </a:r>
            <a:r>
              <a:rPr lang="en-US" altLang="ko-KR" dirty="0"/>
              <a:t> = </a:t>
            </a:r>
            <a:r>
              <a:rPr lang="en-US" altLang="ko-KR" dirty="0" err="1"/>
              <a:t>extravg</a:t>
            </a:r>
            <a:r>
              <a:rPr lang="en-US" altLang="ko-KR" dirty="0"/>
              <a:t>, trimmed = </a:t>
            </a:r>
            <a:r>
              <a:rPr lang="en-US" altLang="ko-KR" dirty="0" err="1"/>
              <a:t>trmns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sapply</a:t>
            </a:r>
            <a:r>
              <a:rPr lang="en-US" altLang="ko-KR" dirty="0"/>
              <a:t>(</a:t>
            </a:r>
            <a:r>
              <a:rPr lang="en-US" altLang="ko-KR" dirty="0" err="1"/>
              <a:t>resultsN</a:t>
            </a:r>
            <a:r>
              <a:rPr lang="en-US" altLang="ko-KR" dirty="0"/>
              <a:t>, mean)</a:t>
            </a:r>
          </a:p>
          <a:p>
            <a:pPr marL="0" indent="0">
              <a:buNone/>
            </a:pPr>
            <a:r>
              <a:rPr lang="en-US" altLang="ko-KR" dirty="0"/>
              <a:t>     means     medians     </a:t>
            </a:r>
            <a:r>
              <a:rPr lang="en-US" altLang="ko-KR" dirty="0" err="1"/>
              <a:t>extravg</a:t>
            </a:r>
            <a:r>
              <a:rPr lang="en-US" altLang="ko-KR" dirty="0"/>
              <a:t>     trimmed 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b="1" dirty="0"/>
              <a:t>6.000695  6.001103    6.000357   6.000724 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sapply</a:t>
            </a:r>
            <a:r>
              <a:rPr lang="en-US" altLang="ko-KR" dirty="0"/>
              <a:t>(</a:t>
            </a:r>
            <a:r>
              <a:rPr lang="en-US" altLang="ko-KR" dirty="0" err="1"/>
              <a:t>resultsN</a:t>
            </a:r>
            <a:r>
              <a:rPr lang="en-US" altLang="ko-KR" dirty="0"/>
              <a:t>, </a:t>
            </a:r>
            <a:r>
              <a:rPr lang="en-US" altLang="ko-KR" dirty="0" err="1"/>
              <a:t>sd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means      medians      </a:t>
            </a:r>
            <a:r>
              <a:rPr lang="en-US" altLang="ko-KR" dirty="0" err="1"/>
              <a:t>extravg</a:t>
            </a:r>
            <a:r>
              <a:rPr lang="en-US" altLang="ko-KR" dirty="0"/>
              <a:t>      trimmed </a:t>
            </a:r>
          </a:p>
          <a:p>
            <a:pPr marL="0" indent="0">
              <a:buNone/>
            </a:pPr>
            <a:r>
              <a:rPr lang="en-US" altLang="ko-KR" dirty="0"/>
              <a:t>   0.34762    0.57853        </a:t>
            </a:r>
            <a:r>
              <a:rPr lang="en-US" altLang="ko-KR" b="1" dirty="0"/>
              <a:t>0.16148</a:t>
            </a:r>
            <a:r>
              <a:rPr lang="en-US" altLang="ko-KR" dirty="0"/>
              <a:t>       0.37156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altLang="ko-KR" sz="2800" dirty="0">
                    <a:latin typeface="+mn-ea"/>
                    <a:ea typeface="+mn-ea"/>
                  </a:rPr>
                  <a:t>Comparing estimators for the mean </a:t>
                </a:r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 panose="02040503050406030204" pitchFamily="18" charset="0"/>
                        <a:ea typeface="+mn-ea"/>
                      </a:rPr>
                      <m:t>𝝁</m:t>
                    </m:r>
                    <m:r>
                      <a:rPr lang="en-US" altLang="ko-KR" sz="2800" b="1" i="1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en-US" altLang="ko-KR" sz="2800" b="1" i="0" smtClean="0">
                        <a:latin typeface="Cambria Math" panose="02040503050406030204" pitchFamily="18" charset="0"/>
                        <a:ea typeface="+mn-ea"/>
                      </a:rPr>
                      <m:t>𝐔𝐧𝐢𝐟𝐨𝐫𝐦</m:t>
                    </m:r>
                    <m:r>
                      <a:rPr lang="en-US" altLang="ko-KR" sz="2800" b="1" i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r>
                  <a:rPr lang="en-US" altLang="ko-KR" sz="2800" dirty="0">
                    <a:latin typeface="+mn-ea"/>
                    <a:ea typeface="+mn-ea"/>
                  </a:rPr>
                  <a:t>distribution</a:t>
                </a:r>
                <a:endParaRPr lang="ko-KR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24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 descr="d:\Shared PC\1 POWERPOINT JOBS\Devore 6e\chap06\ch06D_Page_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583" y="493713"/>
            <a:ext cx="8464018" cy="5920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6064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76219"/>
                <a:ext cx="10346267" cy="5160048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24000"/>
                  </a:lnSpc>
                </a:pPr>
                <a:r>
                  <a:rPr lang="en-US" altLang="ko-KR" sz="1900" dirty="0"/>
                  <a:t>In addition to the point estimate, we should report some measure of the precision of this estimate.</a:t>
                </a:r>
              </a:p>
              <a:p>
                <a:pPr algn="just">
                  <a:lnSpc>
                    <a:spcPct val="124000"/>
                  </a:lnSpc>
                </a:pPr>
                <a:r>
                  <a:rPr lang="en-US" altLang="ko-KR" sz="1900" dirty="0"/>
                  <a:t>The standard deviation of the estimator is a reasonable value to report. 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1900" dirty="0"/>
                  <a:t>       Unfortunately, it will usually depend on the values of unknown parameters.</a:t>
                </a:r>
              </a:p>
              <a:p>
                <a:pPr marL="628650" indent="-268288" algn="just">
                  <a:lnSpc>
                    <a:spcPct val="124000"/>
                  </a:lnSpc>
                  <a:buFont typeface="Wingdings" panose="05000000000000000000" pitchFamily="2" charset="2"/>
                  <a:buChar char="Ø"/>
                  <a:tabLst>
                    <a:tab pos="360363" algn="l"/>
                  </a:tabLst>
                </a:pPr>
                <a:r>
                  <a:rPr lang="en-US" altLang="ko-KR" sz="1900" dirty="0"/>
                  <a:t>For a binomial model, the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9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900" dirty="0"/>
                  <a:t> of the probability of success, has a standard deviation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9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19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ko-KR" sz="1900" dirty="0"/>
                  <a:t>, which depends on the parameter we are trying to estimate.</a:t>
                </a:r>
              </a:p>
              <a:p>
                <a:pPr marL="628650" indent="-268288" algn="just">
                  <a:lnSpc>
                    <a:spcPct val="124000"/>
                  </a:lnSpc>
                  <a:buFont typeface="Wingdings" panose="05000000000000000000" pitchFamily="2" charset="2"/>
                  <a:buChar char="Ø"/>
                  <a:tabLst>
                    <a:tab pos="360363" algn="l"/>
                  </a:tabLst>
                </a:pPr>
                <a:r>
                  <a:rPr lang="en-US" altLang="ko-KR" sz="1900" dirty="0"/>
                  <a:t>To estimate </a:t>
                </a:r>
                <a14:m>
                  <m:oMath xmlns:m="http://schemas.openxmlformats.org/officeDocument/2006/math">
                    <m:r>
                      <a:rPr lang="ko-KR" altLang="en-US" sz="19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900" dirty="0"/>
                  <a:t>from a random sample that seems close to a normal distribution, we use the estimator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ko-KR" sz="1900" dirty="0"/>
                  <a:t>, whose standard deviation,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9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900" dirty="0"/>
                  <a:t>, depends on another unknown parameter </a:t>
                </a:r>
                <a14:m>
                  <m:oMath xmlns:m="http://schemas.openxmlformats.org/officeDocument/2006/math">
                    <m:r>
                      <a:rPr lang="ko-KR" altLang="en-US" sz="19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1900" dirty="0"/>
                  <a:t>.</a:t>
                </a:r>
              </a:p>
              <a:p>
                <a:pPr algn="just">
                  <a:lnSpc>
                    <a:spcPct val="124000"/>
                  </a:lnSpc>
                  <a:tabLst>
                    <a:tab pos="360363" algn="l"/>
                  </a:tabLst>
                </a:pPr>
                <a:r>
                  <a:rPr lang="en-US" altLang="ko-KR" sz="1900" dirty="0"/>
                  <a:t>If we use estimates of the unknown parameters in the formula for the standard deviation we obtain the standard error of the estimator, which is the estimated standard deviation of the estimator.</a:t>
                </a:r>
              </a:p>
              <a:p>
                <a:pPr marL="0" indent="0" algn="just">
                  <a:lnSpc>
                    <a:spcPct val="124000"/>
                  </a:lnSpc>
                  <a:buNone/>
                  <a:tabLst>
                    <a:tab pos="360363" algn="l"/>
                  </a:tabLst>
                </a:pPr>
                <a:r>
                  <a:rPr lang="en-US" altLang="ko-KR" sz="1900" dirty="0"/>
                  <a:t>		</a:t>
                </a:r>
                <a:r>
                  <a:rPr lang="en-US" altLang="ko-KR" sz="1900" dirty="0" err="1"/>
                  <a:t>s.e.</a:t>
                </a:r>
                <a:r>
                  <a:rPr lang="en-US" altLang="ko-KR" sz="19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)=</m:t>
                    </m:r>
                    <m:rad>
                      <m:radPr>
                        <m:degHide m:val="on"/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ko-KR" alt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19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ko-KR" sz="1900" dirty="0"/>
                  <a:t>		</a:t>
                </a:r>
                <a:r>
                  <a:rPr lang="en-US" altLang="ko-KR" sz="1900" dirty="0" err="1"/>
                  <a:t>s.e.</a:t>
                </a:r>
                <a:r>
                  <a:rPr lang="en-US" altLang="ko-KR" sz="19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ko-KR" sz="19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76219"/>
                <a:ext cx="10346267" cy="5160048"/>
              </a:xfrm>
              <a:blipFill>
                <a:blip r:embed="rId2"/>
                <a:stretch>
                  <a:fillRect l="-59" r="-5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The standard error</a:t>
            </a:r>
            <a:r>
              <a:rPr lang="ko-KR" altLang="en-US" sz="2800" dirty="0"/>
              <a:t> </a:t>
            </a:r>
            <a:r>
              <a:rPr lang="en-US" altLang="ko-KR" sz="2800" dirty="0"/>
              <a:t>of an estimator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0454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The standard deviation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200" dirty="0"/>
                  <a:t> is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ra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𝑛𝑝𝑞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𝑝𝑞</m:t>
                            </m:r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Since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22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2200" dirty="0"/>
                  <a:t> are unknown, we substitute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2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200" dirty="0"/>
                  <a:t> 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altLang="ko-KR" sz="2200" dirty="0"/>
                  <a:t>, yielding the estimated standard error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(0.6)(0.4)/25</m:t>
                        </m:r>
                      </m:e>
                    </m:ra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=0.098</m:t>
                    </m:r>
                  </m:oMath>
                </a14:m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Example 6.10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5977718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4577</TotalTime>
  <Words>1172</Words>
  <Application>Microsoft Office PowerPoint</Application>
  <PresentationFormat>와이드스크린</PresentationFormat>
  <Paragraphs>116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맑은 고딕</vt:lpstr>
      <vt:lpstr>Arial</vt:lpstr>
      <vt:lpstr>Cambria Math</vt:lpstr>
      <vt:lpstr>Corbel</vt:lpstr>
      <vt:lpstr>Times New Roman</vt:lpstr>
      <vt:lpstr>Wingdings</vt:lpstr>
      <vt:lpstr>Wingdings 2</vt:lpstr>
      <vt:lpstr>New_Education03</vt:lpstr>
      <vt:lpstr>Variances of estimators</vt:lpstr>
      <vt:lpstr>Comparing estimators for the mean μ, normal distribution N(6, 〖1.2〗^2)</vt:lpstr>
      <vt:lpstr>Example 6.2 (cont’d)</vt:lpstr>
      <vt:lpstr>Example 6.2 : Dielectric breakdown voltage for epoxy resin</vt:lpstr>
      <vt:lpstr>Comparing estimators for the location, Cauchy distribution</vt:lpstr>
      <vt:lpstr>Comparing estimators for the mean μ, Uniform distribution</vt:lpstr>
      <vt:lpstr>PowerPoint 프레젠테이션</vt:lpstr>
      <vt:lpstr>The standard error of an estimator</vt:lpstr>
      <vt:lpstr>Example 6.10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Kook Kwangho</cp:lastModifiedBy>
  <cp:revision>243</cp:revision>
  <dcterms:created xsi:type="dcterms:W3CDTF">2017-06-22T04:03:47Z</dcterms:created>
  <dcterms:modified xsi:type="dcterms:W3CDTF">2022-04-08T03:04:31Z</dcterms:modified>
</cp:coreProperties>
</file>