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46" r:id="rId2"/>
    <p:sldId id="445" r:id="rId3"/>
    <p:sldId id="416" r:id="rId4"/>
    <p:sldId id="44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1753"/>
                <a:ext cx="10515600" cy="538479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 smtClean="0"/>
                  <a:t>R.A. Fisher suggested that a way to avoid some of the problems with </a:t>
                </a:r>
                <a:r>
                  <a:rPr lang="en-US" altLang="ko-KR" sz="2200" dirty="0" err="1" smtClean="0"/>
                  <a:t>MoM</a:t>
                </a:r>
                <a:r>
                  <a:rPr lang="en-US" altLang="ko-KR" sz="2200" dirty="0" smtClean="0"/>
                  <a:t> estimators was to consider the joint density of the responses as a  function of the parameters with the data fixed. He called this the likelihood of the parameters given the data. That is,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ko-KR" alt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200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:endParaRPr lang="en-US" altLang="ko-KR" sz="2200" dirty="0"/>
              </a:p>
              <a:p>
                <a:pPr marL="358775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 where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2200" dirty="0" smtClean="0"/>
                  <a:t> is the likelihood,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2200" dirty="0" smtClean="0"/>
                  <a:t> is the probability density,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200" dirty="0" smtClean="0"/>
                  <a:t> is the vector of responses and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200" dirty="0" smtClean="0"/>
                  <a:t> is the vector of parameters for the distribution.</a:t>
                </a:r>
              </a:p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 smtClean="0"/>
                  <a:t>This is the opposite of the way we usually interpret this expression (as a function of the data with the parameters fixed).</a:t>
                </a:r>
              </a:p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 smtClean="0"/>
                  <a:t>Fisher said that we should choose the estimates</a:t>
                </a:r>
                <a:r>
                  <a:rPr lang="ko-KR" altLang="en-US" sz="2200" dirty="0" smtClean="0"/>
                  <a:t> </a:t>
                </a:r>
                <a:r>
                  <a:rPr lang="en-US" altLang="ko-KR" sz="2200" dirty="0" smtClean="0"/>
                  <a:t>of the parameters as those values that provide the greatest likelihood of seeing the data we did. That is,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sz="2200" dirty="0" smtClean="0"/>
                  <a:t>	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1753"/>
                <a:ext cx="10515600" cy="5384799"/>
              </a:xfrm>
              <a:blipFill>
                <a:blip r:embed="rId2"/>
                <a:stretch>
                  <a:fillRect l="-29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Maximum likelihood estimators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562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0085"/>
                <a:ext cx="10515600" cy="5303231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be a random sample from an exponential distribution with parameter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sz="2400" dirty="0" smtClean="0">
                    <a:ea typeface="Cambria Math" panose="02040503050406030204" pitchFamily="18" charset="0"/>
                  </a:rPr>
                  <a:t> Because of the independence, the likelihood function is a product of the individual pdf’s: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r>
                  <a:rPr lang="en-US" altLang="ko-KR" sz="2400" dirty="0" smtClean="0"/>
                  <a:t>	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 smtClean="0"/>
                  <a:t>The natural logarithm of the likelihood function is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4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 smtClean="0"/>
                  <a:t>Equating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200" dirty="0"/>
                  <a:t>]</a:t>
                </a:r>
                <a:r>
                  <a:rPr lang="en-US" altLang="ko-KR" sz="2400" dirty="0" smtClean="0"/>
                  <a:t> to zero results in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/>
                  <a:t>	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400" dirty="0" smtClean="0"/>
                  <a:t>, or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endParaRPr lang="en-US" altLang="ko-KR" sz="2400" b="0" dirty="0" smtClean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 smtClean="0"/>
                  <a:t>Thus the </a:t>
                </a:r>
                <a:r>
                  <a:rPr lang="en-US" altLang="ko-KR" sz="2400" dirty="0" err="1" smtClean="0"/>
                  <a:t>mle</a:t>
                </a:r>
                <a:r>
                  <a:rPr lang="en-US" altLang="ko-KR" sz="2400" dirty="0" smtClean="0"/>
                  <a:t> is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4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den>
                    </m:f>
                  </m:oMath>
                </a14:m>
                <a:endParaRPr lang="en-US" altLang="ko-KR" sz="24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0085"/>
                <a:ext cx="10515600" cy="5303231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Maximum Likelihood Estimation – Example 6.16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579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0086"/>
                <a:ext cx="10515600" cy="473607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be a random sample from the normal distribution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/(2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/(2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sup>
                    </m:sSup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/(2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b="0" dirty="0" smtClean="0">
                    <a:ea typeface="Cambria Math" panose="02040503050406030204" pitchFamily="18" charset="0"/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/(2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sup>
                    </m:sSup>
                  </m:oMath>
                </a14:m>
                <a:r>
                  <a:rPr lang="en-US" altLang="ko-KR" sz="2200" dirty="0" smtClean="0"/>
                  <a:t>				(3)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The natural logarithm of the likelihood function is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𝑙𝑜𝑔𝐿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To find the maximizing values of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, we must take the partial derivatives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with respect to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, equate them to zero, and solve the resulting two equations.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4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0086"/>
                <a:ext cx="10515600" cy="4736072"/>
              </a:xfrm>
              <a:blipFill>
                <a:blip r:embed="rId2"/>
                <a:stretch>
                  <a:fillRect l="-754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Maximum Likelihood Estimation – Example 6.17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51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2987" y="1410085"/>
                <a:ext cx="11202022" cy="499926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𝜕𝜇</m:t>
                        </m:r>
                      </m:den>
                    </m:f>
                  </m:oMath>
                </a14:m>
                <a:r>
                  <a:rPr lang="ko-KR" alt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𝜕𝜇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200" b="0" dirty="0" smtClean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200" b="0" dirty="0" smtClean="0">
                    <a:ea typeface="Cambria Math" panose="02040503050406030204" pitchFamily="18" charset="0"/>
                  </a:rPr>
                  <a:t> 	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sz="2400" i="1" dirty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b="0" dirty="0" smtClean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acc>
                      <m:accPr>
                        <m:chr m:val="̂"/>
                        <m:ctrlPr>
                          <a:rPr lang="ko-KR" alt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altLang="ko-KR" sz="2200" b="0" dirty="0" smtClean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altLang="ko-KR" sz="22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	     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	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200" dirty="0" smtClean="0"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  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987" y="1410085"/>
                <a:ext cx="11202022" cy="49992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Maximum Likelihood Estimation – Example 6.17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52568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4397</TotalTime>
  <Words>74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Maximum likelihood estimators</vt:lpstr>
      <vt:lpstr>Maximum Likelihood Estimation – Example 6.16</vt:lpstr>
      <vt:lpstr>Maximum Likelihood Estimation – Example 6.17</vt:lpstr>
      <vt:lpstr>Maximum Likelihood Estimation – Example 6.17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248</cp:revision>
  <dcterms:created xsi:type="dcterms:W3CDTF">2017-06-22T04:03:47Z</dcterms:created>
  <dcterms:modified xsi:type="dcterms:W3CDTF">2020-04-23T14:54:39Z</dcterms:modified>
</cp:coreProperties>
</file>