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18" r:id="rId2"/>
    <p:sldId id="432" r:id="rId3"/>
    <p:sldId id="420" r:id="rId4"/>
    <p:sldId id="438" r:id="rId5"/>
    <p:sldId id="43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 smtClean="0"/>
                  <a:t>For a given set of data we can evaluate the logarithm of the density for a distribution with the </a:t>
                </a:r>
                <a:r>
                  <a:rPr lang="en-US" altLang="ko-KR" sz="2200" dirty="0" err="1" smtClean="0"/>
                  <a:t>d”name</a:t>
                </a:r>
                <a:r>
                  <a:rPr lang="en-US" altLang="ko-KR" sz="2200" dirty="0" smtClean="0"/>
                  <a:t>” function. We add log=TRUE to the call to get the logarithm of the density, then sum the result and add a negative sign</a:t>
                </a:r>
                <a:r>
                  <a:rPr lang="en-US" altLang="ko-KR" sz="2200" dirty="0" smtClean="0"/>
                  <a:t>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&gt;</a:t>
                </a:r>
                <a:r>
                  <a:rPr lang="en-US" altLang="ko-KR" sz="2200" dirty="0"/>
                  <a:t> </a:t>
                </a:r>
                <a:r>
                  <a:rPr lang="en-US" altLang="ko-KR" sz="2200" dirty="0" err="1" smtClean="0"/>
                  <a:t>dexp</a:t>
                </a:r>
                <a:r>
                  <a:rPr lang="en-US" altLang="ko-KR" sz="2200" dirty="0" smtClean="0"/>
                  <a:t>(3, 0.5, log=T) 	#log(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⁡(−0.5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×3)</m:t>
                    </m:r>
                  </m:oMath>
                </a14:m>
                <a:r>
                  <a:rPr lang="en-US" altLang="ko-KR" sz="2200" dirty="0" smtClean="0"/>
                  <a:t>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&gt; log(</a:t>
                </a:r>
                <a:r>
                  <a:rPr lang="en-US" altLang="ko-KR" sz="2200" dirty="0" err="1" smtClean="0"/>
                  <a:t>dexp</a:t>
                </a:r>
                <a:r>
                  <a:rPr lang="en-US" altLang="ko-KR" sz="2200" dirty="0" smtClean="0"/>
                  <a:t>(3, 0.5))</a:t>
                </a:r>
                <a:endParaRPr lang="en-US" altLang="ko-KR" sz="2200" dirty="0" smtClean="0"/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2200" dirty="0" smtClean="0"/>
                  <a:t>Example </a:t>
                </a:r>
                <a:r>
                  <a:rPr lang="en-US" altLang="ko-KR" sz="2200" dirty="0" smtClean="0"/>
                  <a:t>6.11 gives data on breakdown voltages that are assumed to come from an exponential distribution. The method of moments estimator for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sz="2200" dirty="0" smtClean="0"/>
                  <a:t> is the reciprocal of the sample mean.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/>
                  <a:t>Time &lt;- c(41.53, 18.73, 2.99, 30.34, 12.33, 117.52, 73.02, 223.63, 4.00, 26.78)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&gt; Time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[1]  41.53  18.73   2.99  30.34  12.33 117.52  73.02 223.63   4.00  26.78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&gt; 1/mean(Time)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[1] 0.0181531</a:t>
                </a:r>
              </a:p>
              <a:p>
                <a:pPr algn="just">
                  <a:lnSpc>
                    <a:spcPct val="124000"/>
                  </a:lnSpc>
                </a:pPr>
                <a:endParaRPr lang="en-US" altLang="ko-KR" sz="22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  <a:blipFill>
                <a:blip r:embed="rId2"/>
                <a:stretch>
                  <a:fillRect l="-641" t="-733" r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Using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 smtClean="0"/>
                  <a:t>to get </a:t>
                </a:r>
                <a:r>
                  <a:rPr lang="en-US" altLang="ko-KR" sz="2800" dirty="0" err="1" smtClean="0"/>
                  <a:t>mle’s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altLang="ko-KR" sz="2000" dirty="0" smtClean="0"/>
                  <a:t>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0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log</m:t>
                        </m:r>
                      </m:e>
                    </m:nary>
                  </m:oMath>
                </a14:m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2000" dirty="0" smtClean="0"/>
                  <a:t>) </a:t>
                </a:r>
                <a:r>
                  <a:rPr lang="en-US" altLang="ko-KR" sz="2000" dirty="0"/>
                  <a:t>	</a:t>
                </a:r>
                <a:endParaRPr lang="en-US" altLang="ko-KR" sz="2200" dirty="0" smtClean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/>
                  <a:t>k &lt;- 101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&gt; </a:t>
                </a:r>
                <a:r>
                  <a:rPr lang="en-US" altLang="ko-KR" sz="2200" dirty="0" err="1"/>
                  <a:t>negloglik</a:t>
                </a:r>
                <a:r>
                  <a:rPr lang="en-US" altLang="ko-KR" sz="2200" dirty="0"/>
                  <a:t> &lt;- function(lambda){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+  -</a:t>
                </a:r>
                <a:r>
                  <a:rPr lang="en-US" altLang="ko-KR" sz="2200" dirty="0"/>
                  <a:t>sum(</a:t>
                </a:r>
                <a:r>
                  <a:rPr lang="en-US" altLang="ko-KR" sz="2200" dirty="0" err="1"/>
                  <a:t>dexp</a:t>
                </a:r>
                <a:r>
                  <a:rPr lang="en-US" altLang="ko-KR" sz="2200" dirty="0"/>
                  <a:t>(Time, rate=lambda, log=TRUE))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+ }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/>
                  <a:t>lambdas &lt;- </a:t>
                </a:r>
                <a:r>
                  <a:rPr lang="en-US" altLang="ko-KR" sz="2200" dirty="0" err="1"/>
                  <a:t>seq</a:t>
                </a:r>
                <a:r>
                  <a:rPr lang="en-US" altLang="ko-KR" sz="2200" dirty="0"/>
                  <a:t>(0.01, 0.03, length=k)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&gt; </a:t>
                </a:r>
                <a:r>
                  <a:rPr lang="en-US" altLang="ko-KR" sz="2200" dirty="0" err="1"/>
                  <a:t>est</a:t>
                </a:r>
                <a:r>
                  <a:rPr lang="en-US" altLang="ko-KR" sz="2200" dirty="0"/>
                  <a:t> &lt;- numeric(k)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&gt; for(</a:t>
                </a:r>
                <a:r>
                  <a:rPr lang="en-US" altLang="ko-KR" sz="2200" dirty="0" err="1"/>
                  <a:t>i</a:t>
                </a:r>
                <a:r>
                  <a:rPr lang="en-US" altLang="ko-KR" sz="2200" dirty="0"/>
                  <a:t> in 1:k){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+    </a:t>
                </a:r>
                <a:r>
                  <a:rPr lang="en-US" altLang="ko-KR" sz="2200" dirty="0" err="1"/>
                  <a:t>est</a:t>
                </a:r>
                <a:r>
                  <a:rPr lang="en-US" altLang="ko-KR" sz="2200" dirty="0"/>
                  <a:t>[</a:t>
                </a:r>
                <a:r>
                  <a:rPr lang="en-US" altLang="ko-KR" sz="2200" dirty="0" err="1"/>
                  <a:t>i</a:t>
                </a:r>
                <a:r>
                  <a:rPr lang="en-US" altLang="ko-KR" sz="2200" dirty="0"/>
                  <a:t>] = </a:t>
                </a:r>
                <a:r>
                  <a:rPr lang="en-US" altLang="ko-KR" sz="2200" dirty="0" err="1"/>
                  <a:t>negloglik</a:t>
                </a:r>
                <a:r>
                  <a:rPr lang="en-US" altLang="ko-KR" sz="2200" dirty="0"/>
                  <a:t>(lambdas[</a:t>
                </a:r>
                <a:r>
                  <a:rPr lang="en-US" altLang="ko-KR" sz="2200" dirty="0" err="1"/>
                  <a:t>i</a:t>
                </a:r>
                <a:r>
                  <a:rPr lang="en-US" altLang="ko-KR" sz="2200" dirty="0"/>
                  <a:t>])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+ }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&gt; plot(lambdas, </a:t>
                </a:r>
                <a:r>
                  <a:rPr lang="en-US" altLang="ko-KR" sz="2200" dirty="0" err="1"/>
                  <a:t>est</a:t>
                </a:r>
                <a:r>
                  <a:rPr lang="en-US" altLang="ko-KR" sz="2200" dirty="0"/>
                  <a:t>)</a:t>
                </a:r>
              </a:p>
              <a:p>
                <a:pPr algn="just">
                  <a:lnSpc>
                    <a:spcPct val="124000"/>
                  </a:lnSpc>
                </a:pPr>
                <a:endParaRPr lang="en-US" altLang="ko-KR" sz="22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  <a:blipFill>
                <a:blip r:embed="rId2"/>
                <a:stretch>
                  <a:fillRect l="-641" t="-53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Using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 smtClean="0"/>
                  <a:t>to get </a:t>
                </a:r>
                <a:r>
                  <a:rPr lang="en-US" altLang="ko-KR" sz="2800" dirty="0" err="1" smtClean="0"/>
                  <a:t>mle’s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371" y="2105876"/>
            <a:ext cx="4133429" cy="39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0372"/>
                <a:ext cx="10361177" cy="5283649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24000"/>
                  </a:lnSpc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provides several optimizer functions that can minimize a function like the </a:t>
                </a:r>
                <a:r>
                  <a:rPr lang="en-US" altLang="ko-KR" sz="2200" dirty="0" err="1" smtClean="0"/>
                  <a:t>negloglik</a:t>
                </a:r>
                <a:r>
                  <a:rPr lang="en-US" altLang="ko-KR" sz="2200" dirty="0" smtClean="0"/>
                  <a:t> function defined above. One of these, called </a:t>
                </a:r>
                <a:r>
                  <a:rPr lang="en-US" altLang="ko-KR" sz="2200" dirty="0" err="1" smtClean="0"/>
                  <a:t>nlminb</a:t>
                </a:r>
                <a:r>
                  <a:rPr lang="en-US" altLang="ko-KR" sz="2200" dirty="0" smtClean="0"/>
                  <a:t>, allows us to specify bounds on the parameters. Its arguments are the initial guess or starting estimate for the parameter, the function to minimize and, optionally, lower or upper bounds.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&gt; </a:t>
                </a:r>
                <a:r>
                  <a:rPr lang="en-US" altLang="ko-KR" sz="2200" dirty="0" err="1"/>
                  <a:t>str</a:t>
                </a:r>
                <a:r>
                  <a:rPr lang="en-US" altLang="ko-KR" sz="2200" dirty="0"/>
                  <a:t>(</a:t>
                </a:r>
                <a:r>
                  <a:rPr lang="en-US" altLang="ko-KR" sz="2200" dirty="0" err="1"/>
                  <a:t>optres</a:t>
                </a:r>
                <a:r>
                  <a:rPr lang="en-US" altLang="ko-KR" sz="2200" dirty="0"/>
                  <a:t> &lt;- </a:t>
                </a:r>
                <a:r>
                  <a:rPr lang="en-US" altLang="ko-KR" sz="2200" dirty="0" err="1"/>
                  <a:t>nlminb</a:t>
                </a:r>
                <a:r>
                  <a:rPr lang="en-US" altLang="ko-KR" sz="2200" dirty="0"/>
                  <a:t>(0.001, </a:t>
                </a:r>
                <a:r>
                  <a:rPr lang="en-US" altLang="ko-KR" sz="2200" dirty="0" err="1"/>
                  <a:t>negloglik</a:t>
                </a:r>
                <a:r>
                  <a:rPr lang="en-US" altLang="ko-KR" sz="2200" dirty="0"/>
                  <a:t>, lower=0))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List of 6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$ par        : </a:t>
                </a:r>
                <a:r>
                  <a:rPr lang="en-US" altLang="ko-KR" sz="2200" dirty="0" err="1"/>
                  <a:t>num</a:t>
                </a:r>
                <a:r>
                  <a:rPr lang="en-US" altLang="ko-KR" sz="2200" dirty="0"/>
                  <a:t> 0.0182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$ objective  : </a:t>
                </a:r>
                <a:r>
                  <a:rPr lang="en-US" altLang="ko-KR" sz="2200" dirty="0" err="1"/>
                  <a:t>num</a:t>
                </a:r>
                <a:r>
                  <a:rPr lang="en-US" altLang="ko-KR" sz="2200" dirty="0"/>
                  <a:t> 50.1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$ convergence: </a:t>
                </a:r>
                <a:r>
                  <a:rPr lang="en-US" altLang="ko-KR" sz="2200" dirty="0" err="1"/>
                  <a:t>int</a:t>
                </a:r>
                <a:r>
                  <a:rPr lang="en-US" altLang="ko-KR" sz="2200" dirty="0"/>
                  <a:t> 0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$ iterations : </a:t>
                </a:r>
                <a:r>
                  <a:rPr lang="en-US" altLang="ko-KR" sz="2200" dirty="0" err="1"/>
                  <a:t>int</a:t>
                </a:r>
                <a:r>
                  <a:rPr lang="en-US" altLang="ko-KR" sz="2200" dirty="0"/>
                  <a:t> 11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$ evaluations: Named </a:t>
                </a:r>
                <a:r>
                  <a:rPr lang="en-US" altLang="ko-KR" sz="2200" dirty="0" err="1"/>
                  <a:t>int</a:t>
                </a:r>
                <a:r>
                  <a:rPr lang="en-US" altLang="ko-KR" sz="2200" dirty="0"/>
                  <a:t> [1:2] 18 14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 ..- </a:t>
                </a:r>
                <a:r>
                  <a:rPr lang="en-US" altLang="ko-KR" sz="2200" dirty="0" err="1"/>
                  <a:t>attr</a:t>
                </a:r>
                <a:r>
                  <a:rPr lang="en-US" altLang="ko-KR" sz="2200" dirty="0"/>
                  <a:t>(*, "names")= </a:t>
                </a:r>
                <a:r>
                  <a:rPr lang="en-US" altLang="ko-KR" sz="2200" dirty="0" err="1"/>
                  <a:t>chr</a:t>
                </a:r>
                <a:r>
                  <a:rPr lang="en-US" altLang="ko-KR" sz="2200" dirty="0"/>
                  <a:t> [1:2] "function" "gradient"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$ message    : </a:t>
                </a:r>
                <a:r>
                  <a:rPr lang="en-US" altLang="ko-KR" sz="2200" dirty="0" err="1"/>
                  <a:t>chr</a:t>
                </a:r>
                <a:r>
                  <a:rPr lang="en-US" altLang="ko-KR" sz="2200" dirty="0"/>
                  <a:t> "relative convergence (4)"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&gt; </a:t>
                </a:r>
                <a:r>
                  <a:rPr lang="en-US" altLang="ko-KR" sz="2200" dirty="0" err="1"/>
                  <a:t>optres$par</a:t>
                </a:r>
                <a:endParaRPr lang="en-US" altLang="ko-KR" sz="22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[1] </a:t>
                </a:r>
                <a:r>
                  <a:rPr lang="en-US" altLang="ko-KR" sz="2200" dirty="0" smtClean="0"/>
                  <a:t>0.0181531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0372"/>
                <a:ext cx="10361177" cy="5283649"/>
              </a:xfrm>
              <a:blipFill rotWithShape="0">
                <a:blip r:embed="rId2"/>
                <a:stretch>
                  <a:fillRect l="-589" t="-577" r="-1177" b="-1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Creating the estimates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03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0372"/>
            <a:ext cx="10361177" cy="5283649"/>
          </a:xfrm>
        </p:spPr>
        <p:txBody>
          <a:bodyPr>
            <a:normAutofit/>
          </a:bodyPr>
          <a:lstStyle/>
          <a:p>
            <a:pPr algn="just">
              <a:lnSpc>
                <a:spcPct val="124000"/>
              </a:lnSpc>
            </a:pPr>
            <a:r>
              <a:rPr lang="en-US" altLang="ko-KR" sz="2200" dirty="0" smtClean="0"/>
              <a:t>Computation of the value of x that yields the minimum of a function.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&gt; cubic &lt;- function(x) {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+   x^2 + 2*x + 1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+ }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nlminb</a:t>
            </a:r>
            <a:r>
              <a:rPr lang="en-US" altLang="ko-KR" sz="2200" dirty="0"/>
              <a:t>(0, cubic)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$par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[1] -1</a:t>
            </a:r>
          </a:p>
          <a:p>
            <a:pPr marL="0" indent="0" algn="just">
              <a:lnSpc>
                <a:spcPct val="124000"/>
              </a:lnSpc>
              <a:buNone/>
            </a:pPr>
            <a:endParaRPr lang="en-US" altLang="ko-KR" sz="2200" dirty="0"/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$objective</a:t>
            </a:r>
          </a:p>
          <a:p>
            <a:pPr marL="0" indent="0" algn="just">
              <a:lnSpc>
                <a:spcPct val="124000"/>
              </a:lnSpc>
              <a:buNone/>
            </a:pPr>
            <a:r>
              <a:rPr lang="en-US" altLang="ko-KR" sz="2200" dirty="0"/>
              <a:t>[1] 0</a:t>
            </a:r>
          </a:p>
          <a:p>
            <a:pPr marL="0" indent="0" algn="just">
              <a:lnSpc>
                <a:spcPct val="124000"/>
              </a:lnSpc>
              <a:buNone/>
            </a:pPr>
            <a:endParaRPr lang="en-US" altLang="ko-KR" sz="2200" dirty="0"/>
          </a:p>
          <a:p>
            <a:pPr algn="just">
              <a:lnSpc>
                <a:spcPct val="124000"/>
              </a:lnSpc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9149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Mle</a:t>
            </a:r>
            <a:r>
              <a:rPr lang="en-US" altLang="ko-KR" sz="2000" dirty="0" smtClean="0"/>
              <a:t> for the normal distribution :</a:t>
            </a:r>
          </a:p>
          <a:p>
            <a:pPr marL="0" indent="0">
              <a:buNone/>
            </a:pPr>
            <a:r>
              <a:rPr lang="en-US" altLang="ko-KR" sz="2000" dirty="0" smtClean="0"/>
              <a:t>&gt; x </a:t>
            </a:r>
            <a:r>
              <a:rPr lang="en-US" altLang="ko-KR" sz="2000" dirty="0"/>
              <a:t>&lt;- </a:t>
            </a:r>
            <a:r>
              <a:rPr lang="en-US" altLang="ko-KR" sz="2000" dirty="0" err="1"/>
              <a:t>rnorm</a:t>
            </a:r>
            <a:r>
              <a:rPr lang="en-US" altLang="ko-KR" sz="2000" dirty="0"/>
              <a:t>(30, 3, 2)</a:t>
            </a:r>
          </a:p>
          <a:p>
            <a:pPr marL="0" indent="0">
              <a:buNone/>
            </a:pP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negloglik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&lt;- function(par) -sum(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mean=par[1], </a:t>
            </a:r>
            <a:r>
              <a:rPr lang="en-US" altLang="ko-KR" sz="2000" dirty="0" err="1"/>
              <a:t>sd</a:t>
            </a:r>
            <a:r>
              <a:rPr lang="en-US" altLang="ko-KR" sz="2000" dirty="0"/>
              <a:t>=par[2], log=TRUE))</a:t>
            </a:r>
          </a:p>
          <a:p>
            <a:pPr marL="0" indent="0">
              <a:buNone/>
            </a:pP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str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optres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&lt;- </a:t>
            </a:r>
            <a:r>
              <a:rPr lang="en-US" altLang="ko-KR" sz="2000" dirty="0" err="1" smtClean="0"/>
              <a:t>nlminb</a:t>
            </a:r>
            <a:r>
              <a:rPr lang="en-US" altLang="ko-KR" sz="2000" dirty="0" smtClean="0"/>
              <a:t>(c(1,1), </a:t>
            </a:r>
            <a:r>
              <a:rPr lang="en-US" altLang="ko-KR" sz="2000" dirty="0" err="1" smtClean="0"/>
              <a:t>negloglik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lower=c(-100, 0</a:t>
            </a:r>
            <a:r>
              <a:rPr lang="en-US" altLang="ko-KR" sz="2000" dirty="0" smtClean="0"/>
              <a:t>))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err="1" smtClean="0"/>
              <a:t>Mle</a:t>
            </a:r>
            <a:r>
              <a:rPr lang="en-US" altLang="ko-KR" sz="2000" dirty="0" smtClean="0"/>
              <a:t> for the negative binomial distribution :</a:t>
            </a:r>
          </a:p>
          <a:p>
            <a:pPr marL="0" indent="0">
              <a:buNone/>
            </a:pPr>
            <a:r>
              <a:rPr lang="en-US" altLang="ko-KR" sz="2000" dirty="0" smtClean="0"/>
              <a:t>&gt; x &lt;- </a:t>
            </a:r>
            <a:r>
              <a:rPr lang="en-US" altLang="ko-KR" sz="2000" dirty="0" err="1" smtClean="0"/>
              <a:t>rnbinom</a:t>
            </a:r>
            <a:r>
              <a:rPr lang="en-US" altLang="ko-KR" sz="2000" dirty="0" smtClean="0"/>
              <a:t>(1000, </a:t>
            </a:r>
            <a:r>
              <a:rPr lang="en-US" altLang="ko-KR" sz="2000" dirty="0"/>
              <a:t>mu = 10, size = 10)</a:t>
            </a:r>
          </a:p>
          <a:p>
            <a:pPr marL="0" indent="0">
              <a:buNone/>
            </a:pP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hdev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&lt;- function(par)</a:t>
            </a:r>
          </a:p>
          <a:p>
            <a:pPr marL="0" indent="0">
              <a:buNone/>
            </a:pPr>
            <a:r>
              <a:rPr lang="en-US" altLang="ko-KR" sz="2000" dirty="0" smtClean="0"/>
              <a:t>+    </a:t>
            </a:r>
            <a:r>
              <a:rPr lang="en-US" altLang="ko-KR" sz="2000" dirty="0"/>
              <a:t>-sum(</a:t>
            </a:r>
            <a:r>
              <a:rPr lang="en-US" altLang="ko-KR" sz="2000" dirty="0" err="1"/>
              <a:t>dnbinom</a:t>
            </a:r>
            <a:r>
              <a:rPr lang="en-US" altLang="ko-KR" sz="2000" dirty="0"/>
              <a:t>(x, mu = par[1], size = par[2], log = TRUE))</a:t>
            </a:r>
          </a:p>
          <a:p>
            <a:pPr marL="0" indent="0">
              <a:buNone/>
            </a:pP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nlminb</a:t>
            </a:r>
            <a:r>
              <a:rPr lang="en-US" altLang="ko-KR" sz="2000" dirty="0" smtClean="0"/>
              <a:t>(c(9</a:t>
            </a:r>
            <a:r>
              <a:rPr lang="en-US" altLang="ko-KR" sz="2000" dirty="0"/>
              <a:t>, 12), </a:t>
            </a:r>
            <a:r>
              <a:rPr lang="en-US" altLang="ko-KR" sz="2000" dirty="0" err="1"/>
              <a:t>hdev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700376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4364</TotalTime>
  <Words>343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Using R to get mle’s</vt:lpstr>
      <vt:lpstr>Using R to get mle’s</vt:lpstr>
      <vt:lpstr>Creating the estimates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247</cp:revision>
  <dcterms:created xsi:type="dcterms:W3CDTF">2017-06-22T04:03:47Z</dcterms:created>
  <dcterms:modified xsi:type="dcterms:W3CDTF">2020-04-23T14:20:17Z</dcterms:modified>
</cp:coreProperties>
</file>