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463" r:id="rId4"/>
    <p:sldId id="462" r:id="rId5"/>
    <p:sldId id="448" r:id="rId6"/>
    <p:sldId id="464" r:id="rId7"/>
    <p:sldId id="449" r:id="rId8"/>
    <p:sldId id="427" r:id="rId9"/>
    <p:sldId id="450" r:id="rId10"/>
    <p:sldId id="439" r:id="rId11"/>
    <p:sldId id="4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D2DAFF-333D-425E-A67F-AF7010CAAC24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9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9000" y="2503085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</a:t>
            </a:r>
            <a:r>
              <a:rPr lang="ko-KR" altLang="en-US" sz="3200" dirty="0"/>
              <a:t> </a:t>
            </a:r>
            <a:r>
              <a:rPr lang="en-US" altLang="ko-KR" sz="3200" dirty="0"/>
              <a:t>7 : Statistical Intervals Based on a Single Sample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Shared PC\1 POWERPOINT JOBS\Devore 6e\chap07\ch07D_Page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90" y="484412"/>
            <a:ext cx="8394497" cy="587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5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483742"/>
            <a:ext cx="10813143" cy="4642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&gt; library(</a:t>
            </a:r>
            <a:r>
              <a:rPr lang="en-US" altLang="ko-KR" sz="2200" dirty="0" err="1"/>
              <a:t>plotrix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&gt; y &lt;- </a:t>
            </a:r>
            <a:r>
              <a:rPr lang="en-US" altLang="ko-KR" sz="2200" dirty="0" err="1"/>
              <a:t>colMeans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samp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&gt; err &lt;- 1.96 * 0.75/</a:t>
            </a:r>
            <a:r>
              <a:rPr lang="en-US" altLang="ko-KR" sz="2200" dirty="0" err="1"/>
              <a:t>sqrt</a:t>
            </a:r>
            <a:r>
              <a:rPr lang="en-US" altLang="ko-KR" sz="2200" dirty="0"/>
              <a:t>(10)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plotCI</a:t>
            </a:r>
            <a:r>
              <a:rPr lang="en-US" altLang="ko-KR" sz="2200" dirty="0"/>
              <a:t>(1:50,y,err,main="Basic </a:t>
            </a:r>
            <a:r>
              <a:rPr lang="en-US" altLang="ko-KR" sz="2200" dirty="0" err="1"/>
              <a:t>plotCI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abline</a:t>
            </a:r>
            <a:r>
              <a:rPr lang="en-US" altLang="ko-KR" sz="2200" dirty="0"/>
              <a:t>(h=6.3)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684184"/>
            <a:ext cx="9932171" cy="27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8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dirty="0"/>
              <a:t>Basic properties of confidence intervals</a:t>
            </a: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dirty="0"/>
              <a:t>Large-sample confidence intervals</a:t>
            </a: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dirty="0"/>
              <a:t>Intervals based on a normal population distribution</a:t>
            </a: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dirty="0"/>
              <a:t>Confidence intervals for the variance and standard deviation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22A4F-88A9-4B80-B1C8-93F2BFAA18ED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>
              <a:latin typeface="Arial" panose="020B0604020202020204" pitchFamily="34" charset="0"/>
            </a:endParaRP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2400656" y="1468452"/>
            <a:ext cx="6400800" cy="4038600"/>
            <a:chOff x="912" y="1104"/>
            <a:chExt cx="4032" cy="2544"/>
          </a:xfrm>
        </p:grpSpPr>
        <p:graphicFrame>
          <p:nvGraphicFramePr>
            <p:cNvPr id="11268" name="Object 3"/>
            <p:cNvGraphicFramePr>
              <a:graphicFrameLocks noChangeAspect="1"/>
            </p:cNvGraphicFramePr>
            <p:nvPr/>
          </p:nvGraphicFramePr>
          <p:xfrm>
            <a:off x="960" y="1392"/>
            <a:ext cx="1344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Clip" r:id="rId4" imgW="4039263" imgH="2534876" progId="MS_ClipArt_Gallery.2">
                    <p:embed/>
                  </p:oleObj>
                </mc:Choice>
                <mc:Fallback>
                  <p:oleObj name="Clip" r:id="rId4" imgW="4039263" imgH="2534876" progId="MS_ClipArt_Gallery.2">
                    <p:embed/>
                    <p:pic>
                      <p:nvPicPr>
                        <p:cNvPr id="1126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92"/>
                          <a:ext cx="1344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4"/>
            <p:cNvGraphicFramePr>
              <a:graphicFrameLocks noChangeAspect="1"/>
            </p:cNvGraphicFramePr>
            <p:nvPr/>
          </p:nvGraphicFramePr>
          <p:xfrm>
            <a:off x="4128" y="1392"/>
            <a:ext cx="17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Clip" r:id="rId6" imgW="654050" imgH="3040063" progId="MS_ClipArt_Gallery.2">
                    <p:embed/>
                  </p:oleObj>
                </mc:Choice>
                <mc:Fallback>
                  <p:oleObj name="Clip" r:id="rId6" imgW="654050" imgH="3040063" progId="MS_ClipArt_Gallery.2">
                    <p:embed/>
                    <p:pic>
                      <p:nvPicPr>
                        <p:cNvPr id="112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92"/>
                          <a:ext cx="17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5"/>
            <p:cNvGraphicFramePr>
              <a:graphicFrameLocks noChangeAspect="1"/>
            </p:cNvGraphicFramePr>
            <p:nvPr/>
          </p:nvGraphicFramePr>
          <p:xfrm>
            <a:off x="4272" y="1392"/>
            <a:ext cx="331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Clip" r:id="rId8" imgW="1431925" imgH="3436938" progId="MS_ClipArt_Gallery.2">
                    <p:embed/>
                  </p:oleObj>
                </mc:Choice>
                <mc:Fallback>
                  <p:oleObj name="Clip" r:id="rId8" imgW="1431925" imgH="3436938" progId="MS_ClipArt_Gallery.2">
                    <p:embed/>
                    <p:pic>
                      <p:nvPicPr>
                        <p:cNvPr id="112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92"/>
                          <a:ext cx="331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6"/>
            <p:cNvGraphicFramePr>
              <a:graphicFrameLocks noChangeAspect="1"/>
            </p:cNvGraphicFramePr>
            <p:nvPr/>
          </p:nvGraphicFramePr>
          <p:xfrm>
            <a:off x="4560" y="1392"/>
            <a:ext cx="271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Clip" r:id="rId10" imgW="1485900" imgH="4214813" progId="MS_ClipArt_Gallery.2">
                    <p:embed/>
                  </p:oleObj>
                </mc:Choice>
                <mc:Fallback>
                  <p:oleObj name="Clip" r:id="rId10" imgW="1485900" imgH="4214813" progId="MS_ClipArt_Gallery.2">
                    <p:embed/>
                    <p:pic>
                      <p:nvPicPr>
                        <p:cNvPr id="1127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92"/>
                          <a:ext cx="271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912" y="110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Population</a:t>
              </a:r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4080" y="11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Sample</a:t>
              </a:r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4368" y="2256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4560" y="2256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400" y="1536"/>
              <a:ext cx="1488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400" y="1728"/>
              <a:ext cx="1488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4080" y="3312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Statistics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H="1">
              <a:off x="2448" y="3456"/>
              <a:ext cx="1344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2448" y="3600"/>
              <a:ext cx="1344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2640" y="297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Inference</a:t>
              </a:r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008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Parameters</a:t>
              </a:r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 flipV="1">
              <a:off x="1344" y="2352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853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Figure 5.5</a:t>
            </a:r>
          </a:p>
        </p:txBody>
      </p:sp>
      <p:pic>
        <p:nvPicPr>
          <p:cNvPr id="34819" name="Picture 7" descr="nav76345_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84" y="513179"/>
            <a:ext cx="6647530" cy="58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91828" y="1025495"/>
                <a:ext cx="1268937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1.0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828" y="1025495"/>
                <a:ext cx="1268937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73085" y="2283420"/>
                <a:ext cx="1397177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1.96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085" y="2283420"/>
                <a:ext cx="1397177" cy="618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20200" y="3765846"/>
                <a:ext cx="1525418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2.576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00" y="3765846"/>
                <a:ext cx="1525418" cy="618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8090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This is an artificial case – for illustration only</a:t>
                </a:r>
              </a:p>
              <a:p>
                <a:r>
                  <a:rPr lang="en-US" altLang="ko-KR" sz="2000" dirty="0"/>
                  <a:t>We assume that the population is normal and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known. Then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will have a standard normal distribution</a:t>
                </a:r>
              </a:p>
              <a:p>
                <a:r>
                  <a:rPr lang="en-US" altLang="ko-KR" sz="2000" dirty="0"/>
                  <a:t>Hence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−1.96&lt;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&lt;1.96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altLang="ko-KR" sz="2000" dirty="0"/>
                  <a:t>		(1)</a:t>
                </a:r>
              </a:p>
              <a:p>
                <a:r>
                  <a:rPr lang="en-US" altLang="ko-KR" sz="2000" dirty="0"/>
                  <a:t>Now let’s manipulate the inequalities inside the parentheses of (1)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−1.96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&lt;1.96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−1.96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&lt;−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+1.96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−1.96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+1.96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80909"/>
              </a:xfrm>
              <a:blipFill>
                <a:blip r:embed="rId2"/>
                <a:stretch>
                  <a:fillRect l="-174" t="-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Confidence interval when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known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917" y="2169029"/>
            <a:ext cx="3488910" cy="21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5473" y="1393268"/>
                <a:ext cx="10515600" cy="5009882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be a random sample from a distribution with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ko-KR" sz="2200" dirty="0"/>
                  <a:t> and standard deviation </a:t>
                </a:r>
                <a14:m>
                  <m:oMath xmlns:m="http://schemas.openxmlformats.org/officeDocument/2006/math">
                    <m:r>
                      <a:rPr lang="ko-KR" alt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Then</a:t>
                </a:r>
              </a:p>
              <a:p>
                <a:pPr marL="457200" indent="-457200">
                  <a:lnSpc>
                    <a:spcPct val="124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endParaRPr lang="en-US" altLang="ko-KR" sz="2200" dirty="0"/>
              </a:p>
              <a:p>
                <a:pPr marL="457200" indent="-457200">
                  <a:lnSpc>
                    <a:spcPct val="124000"/>
                  </a:lnSpc>
                  <a:buFont typeface="+mj-ea"/>
                  <a:buAutoNum type="circleNumDbPlain" startAt="2"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If the original distribution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s is normal, then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is also normal. 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473" y="1393268"/>
                <a:ext cx="10515600" cy="5009882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473" y="41664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Properties of sample mean and sample sum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5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8090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This implies that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−1.96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+1.96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We construct the 95% confidence interval on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as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1.96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80909"/>
              </a:xfrm>
              <a:blipFill rotWithShape="0">
                <a:blip r:embed="rId2"/>
                <a:stretch>
                  <a:fillRect l="-174" t="-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Confidence interval when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known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we were repeatedly to sample from the distribution, about 95% of the intervals calculated in this way would cover the true mean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calculation of the interval from one sample would be like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&gt; (</a:t>
                </a:r>
                <a:r>
                  <a:rPr lang="en-US" altLang="ko-KR" sz="2200" dirty="0" err="1"/>
                  <a:t>samp</a:t>
                </a:r>
                <a:r>
                  <a:rPr lang="en-US" altLang="ko-KR" sz="2200" dirty="0"/>
                  <a:t> &lt;- </a:t>
                </a:r>
                <a:r>
                  <a:rPr lang="en-US" altLang="ko-KR" sz="2200" dirty="0" err="1"/>
                  <a:t>rnorm</a:t>
                </a:r>
                <a:r>
                  <a:rPr lang="en-US" altLang="ko-KR" sz="2200" dirty="0"/>
                  <a:t>(10, mean=6.3, </a:t>
                </a:r>
                <a:r>
                  <a:rPr lang="en-US" altLang="ko-KR" sz="2200" dirty="0" err="1"/>
                  <a:t>sd</a:t>
                </a:r>
                <a:r>
                  <a:rPr lang="en-US" altLang="ko-KR" sz="2200" dirty="0"/>
                  <a:t>=0.75))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[1] 5.92 6.75 7.39 5.41 5.92 ...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&gt; mean(</a:t>
                </a:r>
                <a:r>
                  <a:rPr lang="en-US" altLang="ko-KR" sz="2200" dirty="0" err="1"/>
                  <a:t>samp</a:t>
                </a:r>
                <a:r>
                  <a:rPr lang="en-US" altLang="ko-KR" sz="2200" dirty="0"/>
                  <a:t>)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[1] 6.393319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&gt; mean(</a:t>
                </a:r>
                <a:r>
                  <a:rPr lang="en-US" altLang="ko-KR" sz="2200" dirty="0" err="1"/>
                  <a:t>samp</a:t>
                </a:r>
                <a:r>
                  <a:rPr lang="en-US" altLang="ko-KR" sz="2200" dirty="0"/>
                  <a:t>)+c(lower=-1, upper=1) * 1.96 * 0.75/</a:t>
                </a:r>
                <a:r>
                  <a:rPr lang="en-US" altLang="ko-KR" sz="2200" dirty="0" err="1"/>
                  <a:t>sqrt</a:t>
                </a:r>
                <a:r>
                  <a:rPr lang="en-US" altLang="ko-KR" sz="2200" dirty="0"/>
                  <a:t>(10)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lower          upper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5.928464   6.858174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t="-256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Interpretation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867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295401"/>
            <a:ext cx="10813143" cy="52429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(</a:t>
            </a:r>
            <a:r>
              <a:rPr lang="en-US" altLang="ko-KR" dirty="0" err="1"/>
              <a:t>samp</a:t>
            </a:r>
            <a:r>
              <a:rPr lang="en-US" altLang="ko-KR" dirty="0"/>
              <a:t> &lt;- matrix(</a:t>
            </a:r>
            <a:r>
              <a:rPr lang="en-US" altLang="ko-KR" dirty="0" err="1"/>
              <a:t>rnorm</a:t>
            </a:r>
            <a:r>
              <a:rPr lang="en-US" altLang="ko-KR" dirty="0"/>
              <a:t>(50*10, mean=6.3, </a:t>
            </a:r>
            <a:r>
              <a:rPr lang="en-US" altLang="ko-KR" dirty="0" err="1"/>
              <a:t>sd</a:t>
            </a:r>
            <a:r>
              <a:rPr lang="en-US" altLang="ko-KR" dirty="0"/>
              <a:t>=0.75), </a:t>
            </a:r>
            <a:r>
              <a:rPr lang="en-US" altLang="ko-KR" dirty="0" err="1"/>
              <a:t>nr</a:t>
            </a:r>
            <a:r>
              <a:rPr lang="en-US" altLang="ko-KR" dirty="0"/>
              <a:t>=10))[,1:5]</a:t>
            </a:r>
          </a:p>
          <a:p>
            <a:pPr marL="0" indent="0">
              <a:buNone/>
            </a:pPr>
            <a:r>
              <a:rPr lang="en-US" altLang="ko-KR" dirty="0"/>
              <a:t>               [,1]               [,2]              [,3]              [,4]              [,5]</a:t>
            </a:r>
          </a:p>
          <a:p>
            <a:pPr marL="0" indent="0">
              <a:buNone/>
            </a:pPr>
            <a:r>
              <a:rPr lang="en-US" altLang="ko-KR" dirty="0"/>
              <a:t> [1,] 6.870958   6.527197   6.899196   5.908721   5.917030</a:t>
            </a:r>
          </a:p>
          <a:p>
            <a:pPr marL="0" indent="0">
              <a:buNone/>
            </a:pPr>
            <a:r>
              <a:rPr lang="en-US" altLang="ko-KR" dirty="0"/>
              <a:t> [2,] 4.479679   5.197282   8.139894   7.884092   5.491819</a:t>
            </a:r>
          </a:p>
          <a:p>
            <a:pPr marL="0" indent="0">
              <a:buNone/>
            </a:pPr>
            <a:r>
              <a:rPr lang="en-US" altLang="ko-KR" dirty="0"/>
              <a:t> [3,] 5.816830   5.630525   6.060385   7.223066   6.430127</a:t>
            </a:r>
          </a:p>
          <a:p>
            <a:pPr marL="0" indent="0">
              <a:buNone/>
            </a:pPr>
            <a:r>
              <a:rPr lang="en-US" altLang="ko-KR" dirty="0"/>
              <a:t> [4,] 4.581629   6.245015   5.778225   5.055725   6.564454</a:t>
            </a:r>
          </a:p>
          <a:p>
            <a:pPr marL="0" indent="0">
              <a:buNone/>
            </a:pPr>
            <a:r>
              <a:rPr lang="en-US" altLang="ko-KR" dirty="0"/>
              <a:t> [5,] 7.215877    6.707928   6.590626   5.660643  5.993251</a:t>
            </a:r>
          </a:p>
          <a:p>
            <a:pPr marL="0" indent="0">
              <a:buNone/>
            </a:pPr>
            <a:r>
              <a:rPr lang="en-US" altLang="ko-KR" dirty="0"/>
              <a:t> [6,] 6.281721   6.443767   6.730829   6.537824    5.372925</a:t>
            </a:r>
          </a:p>
          <a:p>
            <a:pPr marL="0" indent="0">
              <a:buNone/>
            </a:pPr>
            <a:r>
              <a:rPr lang="en-US" altLang="ko-KR" dirty="0"/>
              <a:t> [7,] 5.358579   6.277609   6.782129   6.280670    5.683414</a:t>
            </a:r>
          </a:p>
          <a:p>
            <a:pPr marL="0" indent="0">
              <a:buNone/>
            </a:pPr>
            <a:r>
              <a:rPr lang="en-US" altLang="ko-KR" dirty="0"/>
              <a:t> [8,] 7.109161   6.567141   7.609636   6.417673     5.638521</a:t>
            </a:r>
          </a:p>
          <a:p>
            <a:pPr marL="0" indent="0">
              <a:buNone/>
            </a:pPr>
            <a:r>
              <a:rPr lang="en-US" altLang="ko-KR" dirty="0"/>
              <a:t> [9,] 5.598220  6.940539   5.635173   5.709908    6.340991</a:t>
            </a:r>
          </a:p>
          <a:p>
            <a:pPr marL="0" indent="0">
              <a:buNone/>
            </a:pPr>
            <a:r>
              <a:rPr lang="en-US" altLang="ko-KR" dirty="0"/>
              <a:t>[10,] 7.847204 5.194830   6.520720   6.691987    5.799198</a:t>
            </a:r>
          </a:p>
          <a:p>
            <a:pPr marL="0" indent="0">
              <a:buNone/>
            </a:pPr>
            <a:r>
              <a:rPr lang="en-US" altLang="ko-KR" dirty="0"/>
              <a:t>&gt; (</a:t>
            </a:r>
            <a:r>
              <a:rPr lang="en-US" altLang="ko-KR" dirty="0" err="1"/>
              <a:t>lims</a:t>
            </a:r>
            <a:r>
              <a:rPr lang="en-US" altLang="ko-KR" dirty="0"/>
              <a:t> &lt;- outer(c(lower=-1, upper=1) * 1.96 * 0.75/</a:t>
            </a:r>
            <a:r>
              <a:rPr lang="en-US" altLang="ko-KR" dirty="0" err="1"/>
              <a:t>sqrt</a:t>
            </a:r>
            <a:r>
              <a:rPr lang="en-US" altLang="ko-KR" dirty="0"/>
              <a:t>(10), </a:t>
            </a:r>
            <a:r>
              <a:rPr lang="en-US" altLang="ko-KR" dirty="0" err="1"/>
              <a:t>colMeans</a:t>
            </a:r>
            <a:r>
              <a:rPr lang="en-US" altLang="ko-KR" dirty="0"/>
              <a:t>(</a:t>
            </a:r>
            <a:r>
              <a:rPr lang="en-US" altLang="ko-KR" dirty="0" err="1"/>
              <a:t>samp</a:t>
            </a:r>
            <a:r>
              <a:rPr lang="en-US" altLang="ko-KR" dirty="0"/>
              <a:t>), "+"))[,1:5]</a:t>
            </a:r>
          </a:p>
          <a:p>
            <a:pPr marL="0" indent="0">
              <a:buNone/>
            </a:pPr>
            <a:r>
              <a:rPr lang="en-US" altLang="ko-KR" dirty="0"/>
              <a:t>                 [,1]                [,2]               [,3]                  [,4]             [,5]</a:t>
            </a:r>
          </a:p>
          <a:p>
            <a:pPr marL="0" indent="0">
              <a:buNone/>
            </a:pPr>
            <a:r>
              <a:rPr lang="en-US" altLang="ko-KR" dirty="0"/>
              <a:t>lower 5.651131    5.708328    6.209826    5.872176    5.458318</a:t>
            </a:r>
          </a:p>
          <a:p>
            <a:pPr marL="0" indent="0">
              <a:buNone/>
            </a:pPr>
            <a:r>
              <a:rPr lang="en-US" altLang="ko-KR" dirty="0"/>
              <a:t>upper 6.580841    6.638038  7.139536     6.801886    6.388028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1323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3440</TotalTime>
  <Words>656</Words>
  <Application>Microsoft Office PowerPoint</Application>
  <PresentationFormat>와이드스크린</PresentationFormat>
  <Paragraphs>71</Paragraphs>
  <Slides>11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Clip</vt:lpstr>
      <vt:lpstr>Chapter 7 : Statistical Intervals Based on a Single Sample</vt:lpstr>
      <vt:lpstr>Outline</vt:lpstr>
      <vt:lpstr>PowerPoint 프레젠테이션</vt:lpstr>
      <vt:lpstr>Figure 5.5</vt:lpstr>
      <vt:lpstr>Confidence interval when σ known</vt:lpstr>
      <vt:lpstr>Properties of sample mean and sample sum</vt:lpstr>
      <vt:lpstr>Confidence interval when σ known</vt:lpstr>
      <vt:lpstr>Interpretation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263</cp:revision>
  <dcterms:created xsi:type="dcterms:W3CDTF">2017-06-22T04:03:47Z</dcterms:created>
  <dcterms:modified xsi:type="dcterms:W3CDTF">2022-04-28T11:18:56Z</dcterms:modified>
</cp:coreProperties>
</file>