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436" r:id="rId2"/>
    <p:sldId id="403" r:id="rId3"/>
    <p:sldId id="434" r:id="rId4"/>
    <p:sldId id="43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1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6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1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6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7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4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1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27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7570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86217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7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Figure 5.5</a:t>
            </a:r>
          </a:p>
        </p:txBody>
      </p:sp>
      <p:pic>
        <p:nvPicPr>
          <p:cNvPr id="34819" name="Picture 7" descr="nav76345_05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184" y="513179"/>
            <a:ext cx="6647530" cy="58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391828" y="1025495"/>
                <a:ext cx="1268937" cy="616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1.0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828" y="1025495"/>
                <a:ext cx="1268937" cy="6166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373085" y="2283420"/>
                <a:ext cx="1397177" cy="618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1.96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3085" y="2283420"/>
                <a:ext cx="1397177" cy="6185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420200" y="3765846"/>
                <a:ext cx="1525418" cy="618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2.576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0200" y="3765846"/>
                <a:ext cx="1525418" cy="6185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96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10515600" cy="476085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altLang="ko-KR" sz="2200" dirty="0"/>
                  <a:t>The multiplier 1.96 is determined from probabilities of the standard normal curve. 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In general, a 100(1-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200" dirty="0"/>
                  <a:t>)% confidence interval on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200" dirty="0"/>
                  <a:t> ( when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2200" dirty="0"/>
                  <a:t> is known) is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dirty="0"/>
                  <a:t>Some common values of the multiplier are</a:t>
                </a:r>
              </a:p>
              <a:p>
                <a:pPr marL="0" indent="0">
                  <a:buNone/>
                </a:pPr>
                <a:endParaRPr lang="en-US" altLang="ko-KR" sz="2200" dirty="0"/>
              </a:p>
              <a:p>
                <a:pPr marL="0" indent="0">
                  <a:buNone/>
                </a:pPr>
                <a:endParaRPr lang="en-US" altLang="ko-KR" sz="2200" dirty="0"/>
              </a:p>
              <a:p>
                <a:pPr marL="0" indent="0">
                  <a:buNone/>
                </a:pPr>
                <a:endParaRPr lang="en-US" altLang="ko-KR" sz="2200" dirty="0"/>
              </a:p>
              <a:p>
                <a:pPr marL="0" indent="0">
                  <a:buNone/>
                </a:pPr>
                <a:endParaRPr lang="en-US" altLang="ko-KR" sz="2200" dirty="0"/>
              </a:p>
              <a:p>
                <a:pPr marL="0" indent="0">
                  <a:buNone/>
                </a:pPr>
                <a:endParaRPr lang="en-US" altLang="ko-KR" sz="2200" dirty="0"/>
              </a:p>
              <a:p>
                <a:pPr marL="0" indent="0">
                  <a:buNone/>
                </a:pPr>
                <a:endParaRPr lang="en-US" altLang="ko-KR" sz="2200" dirty="0"/>
              </a:p>
              <a:p>
                <a:pPr marL="0" indent="0">
                  <a:buNone/>
                </a:pPr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ko-KR" alt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2200" dirty="0"/>
                  <a:t>  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ko-KR" alt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&lt;</m:t>
                        </m:r>
                        <m:acc>
                          <m:accPr>
                            <m:chr m:val="̅"/>
                            <m:ctrlPr>
                              <a:rPr lang="ko-KR" alt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10515600" cy="4760857"/>
              </a:xfrm>
              <a:blipFill>
                <a:blip r:embed="rId2"/>
                <a:stretch>
                  <a:fillRect l="-638" t="-12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Other levels of confidence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3124160"/>
                  </p:ext>
                </p:extLst>
              </p:nvPr>
            </p:nvGraphicFramePr>
            <p:xfrm>
              <a:off x="1449663" y="3131372"/>
              <a:ext cx="8128000" cy="18737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9221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/>
                            <a:t>100(1-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ko-KR" sz="1600" b="0" dirty="0"/>
                            <a:t>)% 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ko-KR" dirty="0"/>
                            <a:t>/2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ko-KR" alt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80%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0.20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0.10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1.282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90%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0.10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0.05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1.645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95%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0.05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0025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1.960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99%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0.01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0.005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2.576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3124160"/>
                  </p:ext>
                </p:extLst>
              </p:nvPr>
            </p:nvGraphicFramePr>
            <p:xfrm>
              <a:off x="1449663" y="3131372"/>
              <a:ext cx="8128000" cy="18737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" t="-7813" r="-300299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99" t="-7813" r="-200299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901" t="-7813" r="-100901" b="-4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7813" r="-599" b="-40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80%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0.20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0.10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1.282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90%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0.10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0.05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1.645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95%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0.05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0025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1.960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99%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0.01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0.005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2.576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8616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10515600" cy="476085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For a 90% confidence interval we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altLang="ko-KR" sz="22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0.05</m:t>
                        </m:r>
                      </m:sub>
                    </m:sSub>
                  </m:oMath>
                </a14:m>
                <a:r>
                  <a:rPr lang="en-US" altLang="ko-KR" sz="2200" dirty="0"/>
                  <a:t>=1.645.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When the standard normal curve is divided at -1.645 and 1.645, it has 5% of the area in the left tail, 90% in the middle, and 5% in the right tail.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10515600" cy="4760857"/>
              </a:xfrm>
              <a:blipFill>
                <a:blip r:embed="rId2"/>
                <a:stretch>
                  <a:fillRect l="-754" r="-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22792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Graph showing critical values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386" y="3119433"/>
            <a:ext cx="7574538" cy="303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9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10515600" cy="4760857"/>
              </a:xfrm>
            </p:spPr>
            <p:txBody>
              <a:bodyPr>
                <a:normAutofit lnSpcReduction="10000"/>
              </a:bodyPr>
              <a:lstStyle/>
              <a:p>
                <a:pPr marL="809625" indent="-809625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Level </a:t>
                </a:r>
                <a:r>
                  <a:rPr lang="en-US" altLang="ko-KR" sz="2200" dirty="0">
                    <a:ea typeface="Cambria Math" panose="02040503050406030204" pitchFamily="18" charset="0"/>
                  </a:rPr>
                  <a:t>: Increasing the confidence level requires increasing the multiplier</a:t>
                </a:r>
                <a:r>
                  <a:rPr lang="en-US" altLang="ko-K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The only “100%” confidence interval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 ∞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2200" dirty="0">
                  <a:ea typeface="Cambria Math" panose="02040503050406030204" pitchFamily="18" charset="0"/>
                </a:endParaRPr>
              </a:p>
              <a:p>
                <a:pPr marL="809625" indent="-809625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Sample size </a:t>
                </a:r>
                <a:r>
                  <a:rPr lang="en-US" altLang="ko-KR" sz="2200" dirty="0">
                    <a:ea typeface="Cambria Math" panose="02040503050406030204" pitchFamily="18" charset="0"/>
                  </a:rPr>
                  <a:t>: Occasionally we know (or have an estimate of )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and we want to determine the sample size required to get a given width for a confidence interval. </a:t>
                </a:r>
              </a:p>
              <a:p>
                <a:pPr marL="809625" indent="-809625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              For example, if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=25,  </m:t>
                    </m:r>
                  </m:oMath>
                </a14:m>
                <a:r>
                  <a:rPr lang="en-US" altLang="ko-KR" sz="2200" dirty="0"/>
                  <a:t>what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200" dirty="0"/>
                  <a:t> is required to have a 95% CI with width at most 10?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	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0.025</m:t>
                        </m:r>
                      </m:sub>
                    </m:sSub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or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1.96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ko-KR" sz="2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10=2∙</m:t>
                      </m:r>
                      <m:d>
                        <m:dPr>
                          <m:ctrlP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1.96</m:t>
                          </m:r>
                        </m:e>
                      </m:d>
                      <m:d>
                        <m:dPr>
                          <m:ctrlP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25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2∙</m:t>
                              </m:r>
                              <m:d>
                                <m:dPr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1.960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25</m:t>
                                      </m:r>
                                    </m:num>
                                    <m:den>
                                      <m:r>
                                        <a:rPr lang="en-US" altLang="ko-KR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10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=96</m:t>
                      </m:r>
                    </m:oMath>
                  </m:oMathPara>
                </a14:m>
                <a:endParaRPr lang="en-US" altLang="ko-KR" sz="2200" dirty="0">
                  <a:ea typeface="Cambria Math" panose="02040503050406030204" pitchFamily="18" charset="0"/>
                </a:endParaRPr>
              </a:p>
              <a:p>
                <a:pPr marL="0" indent="809625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The general expression for the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200" dirty="0"/>
                  <a:t> to give a width of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sz="2200" dirty="0"/>
                  <a:t> in a 100(1-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200" dirty="0"/>
                  <a:t>)% CI is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00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2∙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2∙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/2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.   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10515600" cy="4760857"/>
              </a:xfrm>
              <a:blipFill>
                <a:blip r:embed="rId2"/>
                <a:stretch>
                  <a:fillRect l="-754" r="-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22792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Confidence Level, Precision, and Sample Size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46161547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3574</TotalTime>
  <Words>302</Words>
  <Application>Microsoft Office PowerPoint</Application>
  <PresentationFormat>와이드스크린</PresentationFormat>
  <Paragraphs>48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Arial</vt:lpstr>
      <vt:lpstr>Cambria Math</vt:lpstr>
      <vt:lpstr>Corbel</vt:lpstr>
      <vt:lpstr>Wingdings</vt:lpstr>
      <vt:lpstr>Wingdings 2</vt:lpstr>
      <vt:lpstr>New_Education03</vt:lpstr>
      <vt:lpstr>Figure 5.5</vt:lpstr>
      <vt:lpstr>Other levels of confidence</vt:lpstr>
      <vt:lpstr>Graph showing critical values</vt:lpstr>
      <vt:lpstr>Confidence Level, Precision, and Sample Size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국광호</cp:lastModifiedBy>
  <cp:revision>267</cp:revision>
  <dcterms:created xsi:type="dcterms:W3CDTF">2017-06-22T04:03:47Z</dcterms:created>
  <dcterms:modified xsi:type="dcterms:W3CDTF">2020-10-13T12:40:53Z</dcterms:modified>
</cp:coreProperties>
</file>