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36" r:id="rId2"/>
    <p:sldId id="451" r:id="rId3"/>
    <p:sldId id="440" r:id="rId4"/>
    <p:sldId id="45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68267" y="1416105"/>
                <a:ext cx="11040909" cy="4760857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ko-KR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 smtClean="0"/>
                  <a:t> is sufficiently large, the standardized variable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	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has approximately a standard normal </a:t>
                </a:r>
                <a:r>
                  <a:rPr lang="en-US" altLang="ko-KR" sz="2200" dirty="0" smtClean="0"/>
                  <a:t>distribution. This implies that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is </a:t>
                </a:r>
                <a:r>
                  <a:rPr lang="en-US" altLang="ko-KR" sz="2200" dirty="0" smtClean="0"/>
                  <a:t>a large-sample confidence interval for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 smtClean="0"/>
                  <a:t> with confidence level approximately 100(1-</a:t>
                </a:r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)%.  </a:t>
                </a:r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This </a:t>
                </a:r>
                <a:r>
                  <a:rPr lang="en-US" altLang="ko-KR" sz="2200" dirty="0" smtClean="0"/>
                  <a:t>formula is valid regardless of the shape of the population distribution</a:t>
                </a:r>
                <a:r>
                  <a:rPr lang="en-US" altLang="ko-KR" sz="2200" dirty="0" smtClean="0"/>
                  <a:t>.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entral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limit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theorem</m:t>
                    </m:r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l-G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r>
                      <m:rPr>
                        <m:nor/>
                      </m:rPr>
                      <a:rPr lang="en-US" altLang="ko-KR" sz="2200" dirty="0"/>
                      <m:t>as</m:t>
                    </m:r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9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ko-KR" alt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19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267" y="1416105"/>
                <a:ext cx="11040909" cy="4760857"/>
              </a:xfrm>
              <a:blipFill>
                <a:blip r:embed="rId2"/>
                <a:stretch>
                  <a:fillRect l="-718" t="-7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668267" y="355160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Large sample confidence </a:t>
                </a:r>
                <a:r>
                  <a:rPr lang="en-US" altLang="ko-KR" sz="2800" dirty="0" smtClean="0"/>
                  <a:t>interval </a:t>
                </a:r>
                <a:r>
                  <a:rPr lang="en-US" altLang="ko-KR" sz="2800" dirty="0"/>
                  <a:t>when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 smtClean="0"/>
                  <a:t>unknown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8267" y="355160"/>
                <a:ext cx="10515600" cy="639427"/>
              </a:xfrm>
              <a:blipFill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9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Example : xmp07.06 data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 err="1"/>
                  <a:t>str</a:t>
                </a:r>
                <a:r>
                  <a:rPr lang="en-US" altLang="ko-KR" sz="2200" dirty="0"/>
                  <a:t>(xmp07.06)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'</a:t>
                </a:r>
                <a:r>
                  <a:rPr lang="en-US" altLang="ko-KR" sz="2200" dirty="0" err="1"/>
                  <a:t>data.frame</a:t>
                </a:r>
                <a:r>
                  <a:rPr lang="en-US" altLang="ko-KR" sz="2200" dirty="0"/>
                  <a:t>':   48 obs. of  1 variable: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$ Voltage: </a:t>
                </a:r>
                <a:r>
                  <a:rPr lang="en-US" altLang="ko-KR" sz="2200" dirty="0" err="1"/>
                  <a:t>int</a:t>
                </a:r>
                <a:r>
                  <a:rPr lang="en-US" altLang="ko-KR" sz="2200" dirty="0"/>
                  <a:t>  62 50 53 57 41 53 55 61 59 64 ...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&gt; with(xmp07.06, summary(Voltage))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</a:t>
                </a:r>
                <a:r>
                  <a:rPr lang="en-US" altLang="ko-KR" sz="2200" dirty="0" smtClean="0"/>
                  <a:t>  </a:t>
                </a:r>
                <a:r>
                  <a:rPr lang="en-US" altLang="ko-KR" sz="2200" dirty="0"/>
                  <a:t>Min. </a:t>
                </a:r>
                <a:r>
                  <a:rPr lang="en-US" altLang="ko-KR" sz="2200" dirty="0" smtClean="0"/>
                  <a:t>  1st </a:t>
                </a:r>
                <a:r>
                  <a:rPr lang="en-US" altLang="ko-KR" sz="2200" dirty="0"/>
                  <a:t>Qu</a:t>
                </a:r>
                <a:r>
                  <a:rPr lang="en-US" altLang="ko-KR" sz="2200" dirty="0" smtClean="0"/>
                  <a:t>.    </a:t>
                </a:r>
                <a:r>
                  <a:rPr lang="en-US" altLang="ko-KR" sz="2200" dirty="0"/>
                  <a:t>Median    Mean </a:t>
                </a:r>
                <a:r>
                  <a:rPr lang="en-US" altLang="ko-KR" sz="2200" dirty="0" smtClean="0"/>
                  <a:t>   3rd </a:t>
                </a:r>
                <a:r>
                  <a:rPr lang="en-US" altLang="ko-KR" sz="2200" dirty="0"/>
                  <a:t>Qu.    Max.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</a:t>
                </a:r>
                <a:r>
                  <a:rPr lang="en-US" altLang="ko-KR" sz="2200" dirty="0"/>
                  <a:t>41.00   </a:t>
                </a:r>
                <a:r>
                  <a:rPr lang="en-US" altLang="ko-KR" sz="2200" dirty="0" smtClean="0"/>
                  <a:t> 51.50       </a:t>
                </a:r>
                <a:r>
                  <a:rPr lang="en-US" altLang="ko-KR" sz="2200" dirty="0"/>
                  <a:t>55.00 </a:t>
                </a:r>
                <a:r>
                  <a:rPr lang="en-US" altLang="ko-KR" sz="2200" dirty="0" smtClean="0"/>
                  <a:t>      </a:t>
                </a:r>
                <a:r>
                  <a:rPr lang="en-US" altLang="ko-KR" sz="2200" dirty="0"/>
                  <a:t>54.71 </a:t>
                </a:r>
                <a:r>
                  <a:rPr lang="en-US" altLang="ko-KR" sz="2200" dirty="0" smtClean="0"/>
                  <a:t>      </a:t>
                </a:r>
                <a:r>
                  <a:rPr lang="en-US" altLang="ko-KR" sz="2200" dirty="0"/>
                  <a:t>57.00   </a:t>
                </a:r>
                <a:r>
                  <a:rPr lang="en-US" altLang="ko-KR" sz="2200" dirty="0" smtClean="0"/>
                  <a:t>  68.00 </a:t>
                </a: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&gt; with(xmp07.06, </a:t>
                </a:r>
                <a:r>
                  <a:rPr lang="en-US" altLang="ko-KR" sz="2200" dirty="0" err="1"/>
                  <a:t>sd</a:t>
                </a:r>
                <a:r>
                  <a:rPr lang="en-US" altLang="ko-KR" sz="2200" dirty="0"/>
                  <a:t>(Voltage))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[1] 5.230672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 err="1" smtClean="0"/>
                  <a:t>qqmath</a:t>
                </a:r>
                <a:r>
                  <a:rPr lang="en-US" altLang="ko-KR" sz="2200" dirty="0"/>
                  <a:t>(~Voltage, xmp07.06</a:t>
                </a:r>
                <a:r>
                  <a:rPr lang="en-US" altLang="ko-KR" sz="2200" dirty="0" smtClean="0"/>
                  <a:t>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54.708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2200" dirty="0" smtClean="0"/>
                  <a:t>1.96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5.2307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48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=(53.228, </m:t>
                    </m:r>
                  </m:oMath>
                </a14:m>
                <a:r>
                  <a:rPr lang="en-US" altLang="ko-KR" sz="2200" dirty="0" smtClean="0"/>
                  <a:t>56.188)</a:t>
                </a:r>
                <a:endParaRPr lang="en-US" altLang="ko-KR" sz="2200" dirty="0"/>
              </a:p>
              <a:p>
                <a:pPr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In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there is </a:t>
                </a:r>
                <a:r>
                  <a:rPr lang="en-US" altLang="ko-KR" sz="2200" dirty="0" smtClean="0"/>
                  <a:t>no “z </a:t>
                </a:r>
                <a:r>
                  <a:rPr lang="en-US" altLang="ko-KR" sz="2200" dirty="0"/>
                  <a:t>interval”. For large samples you can use the </a:t>
                </a:r>
                <a:r>
                  <a:rPr lang="en-US" altLang="ko-KR" sz="2200" dirty="0" err="1"/>
                  <a:t>t.test</a:t>
                </a:r>
                <a:r>
                  <a:rPr lang="en-US" altLang="ko-KR" sz="2200" dirty="0"/>
                  <a:t> function to get the interval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638" t="-640" b="-1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Large sample confidence interval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173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Shared PC\1 POWERPOINT JOBS\Devore 6e\chap07\ch07D_Page_1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41" y="517119"/>
            <a:ext cx="8474037" cy="5926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29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05992"/>
                <a:ext cx="10813143" cy="498192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ko-KR" dirty="0" smtClean="0"/>
                  <a:t>&gt; with(xmp07.06, </a:t>
                </a:r>
                <a:r>
                  <a:rPr lang="en-US" altLang="ko-KR" dirty="0" err="1"/>
                  <a:t>t.test</a:t>
                </a:r>
                <a:r>
                  <a:rPr lang="en-US" altLang="ko-KR" dirty="0"/>
                  <a:t>(Voltage))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One Sample t-test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data</a:t>
                </a:r>
                <a:r>
                  <a:rPr lang="en-US" altLang="ko-KR" dirty="0"/>
                  <a:t>:  Voltage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t = 72.463, </a:t>
                </a:r>
                <a:r>
                  <a:rPr lang="en-US" altLang="ko-KR" dirty="0" err="1"/>
                  <a:t>df</a:t>
                </a:r>
                <a:r>
                  <a:rPr lang="en-US" altLang="ko-KR" dirty="0"/>
                  <a:t> = 47, p-value &lt; 2.2e-16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alternative hypothesis: true mean is not equal to </a:t>
                </a:r>
                <a:r>
                  <a:rPr lang="en-US" altLang="ko-KR" dirty="0" smtClean="0"/>
                  <a:t>0	(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: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>   vs  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 :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)</a:t>
                </a:r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 smtClean="0"/>
                  <a:t>95 </a:t>
                </a:r>
                <a:r>
                  <a:rPr lang="en-US" altLang="ko-KR" dirty="0"/>
                  <a:t>percent confidence interval: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53.18950 56.22716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sample estimates: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mean of x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54.70833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0.025, 47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 smtClean="0"/>
                  <a:t>54.708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 smtClean="0"/>
                  <a:t>2.012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5.2307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48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=(53.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9, </m:t>
                    </m:r>
                  </m:oMath>
                </a14:m>
                <a:r>
                  <a:rPr lang="en-US" altLang="ko-KR" dirty="0" smtClean="0"/>
                  <a:t>56.227)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dirty="0" err="1" smtClean="0"/>
                  <a:t>qt</a:t>
                </a:r>
                <a:r>
                  <a:rPr lang="en-US" altLang="ko-KR" dirty="0" smtClean="0"/>
                  <a:t>(0.975</a:t>
                </a:r>
                <a:r>
                  <a:rPr lang="en-US" altLang="ko-KR" dirty="0" smtClean="0"/>
                  <a:t>, 47) # </a:t>
                </a:r>
                <a:r>
                  <a:rPr lang="en-US" altLang="ko-KR" dirty="0" smtClean="0"/>
                  <a:t>2.012		(when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/>
                  <a:t>)	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computed </a:t>
                </a:r>
                <a:r>
                  <a:rPr lang="en-US" altLang="ko-KR" dirty="0"/>
                  <a:t>by </a:t>
                </a:r>
                <a:r>
                  <a:rPr lang="en-US" altLang="ko-KR" dirty="0" err="1" smtClean="0"/>
                  <a:t>qnorm</a:t>
                </a:r>
                <a:r>
                  <a:rPr lang="en-US" altLang="ko-KR" dirty="0" smtClean="0"/>
                  <a:t>(0.95))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05992"/>
                <a:ext cx="10813143" cy="4981929"/>
              </a:xfrm>
              <a:blipFill>
                <a:blip r:embed="rId2"/>
                <a:stretch>
                  <a:fillRect l="-564" t="-1836" b="-1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43" y="3471106"/>
            <a:ext cx="4516588" cy="12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080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3572</TotalTime>
  <Words>126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Large sample confidence interval when σ unknown</vt:lpstr>
      <vt:lpstr>Large sample confidence interval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264</cp:revision>
  <dcterms:created xsi:type="dcterms:W3CDTF">2017-06-22T04:03:47Z</dcterms:created>
  <dcterms:modified xsi:type="dcterms:W3CDTF">2020-04-26T13:40:13Z</dcterms:modified>
</cp:coreProperties>
</file>