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37" r:id="rId2"/>
    <p:sldId id="410" r:id="rId3"/>
    <p:sldId id="454" r:id="rId4"/>
    <p:sldId id="430" r:id="rId5"/>
    <p:sldId id="45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086"/>
                <a:ext cx="10515600" cy="4412302"/>
              </a:xfrm>
            </p:spPr>
            <p:txBody>
              <a:bodyPr>
                <a:normAutofit/>
              </a:bodyPr>
              <a:lstStyle/>
              <a:p>
                <a:pPr marL="1617663" indent="-1617663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solidFill>
                      <a:srgbClr val="00B0F0"/>
                    </a:solidFill>
                  </a:rPr>
                  <a:t>Distribution</a:t>
                </a:r>
                <a:r>
                  <a:rPr lang="en-US" altLang="ko-KR" sz="2200" dirty="0"/>
                  <a:t> : If we have a random sample of binary data (i.e. yes/no data, success/failure data, etc.), the distribution of the number of successes would be binomial. We 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The 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200" dirty="0"/>
                  <a:t>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Large sample interval </a:t>
                </a:r>
                <a:r>
                  <a:rPr lang="en-US" altLang="ko-KR" sz="2200" dirty="0"/>
                  <a:t>: The large-sample </a:t>
                </a:r>
                <a:r>
                  <a:rPr lang="en-US" altLang="ko-KR" sz="2200" dirty="0" smtClean="0"/>
                  <a:t>confidence interval </a:t>
                </a:r>
                <a:r>
                  <a:rPr lang="en-US" altLang="ko-KR" sz="2200" dirty="0"/>
                  <a:t>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uses </a:t>
                </a:r>
                <a:r>
                  <a:rPr lang="en-US" altLang="ko-KR" sz="2200" dirty="0" smtClean="0"/>
                  <a:t>the standard error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400" dirty="0" smtClean="0">
                    <a:ea typeface="Cambria Math" panose="02040503050406030204" pitchFamily="18" charset="0"/>
                  </a:rPr>
                  <a:t>			(7.11)</a:t>
                </a: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solidFill>
                      <a:srgbClr val="00B0F0"/>
                    </a:solidFill>
                  </a:rPr>
                  <a:t>Adjusted interval </a:t>
                </a:r>
                <a:r>
                  <a:rPr lang="en-US" altLang="ko-KR" sz="2000" dirty="0"/>
                  <a:t>: The adjustment given in the text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		(7.10)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086"/>
                <a:ext cx="10515600" cy="4412302"/>
              </a:xfrm>
              <a:blipFill>
                <a:blip r:embed="rId2"/>
                <a:stretch>
                  <a:fillRect l="-754" t="-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Confidence intervals on proportions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08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 smtClean="0"/>
                  <a:t>The natural estimator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 the sample fraction of successes.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is just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multiplied by the constant 1/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also has approximately a normal distribution</a:t>
                </a:r>
                <a:r>
                  <a:rPr lang="en-US" altLang="ko-KR" sz="2200" dirty="0" smtClean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Central limit theorem : sample mean of Bernoulli </a:t>
                </a:r>
                <a:r>
                  <a:rPr lang="en-US" altLang="ko-KR" sz="2200" dirty="0" err="1" smtClean="0"/>
                  <a:t>r.v</a:t>
                </a:r>
                <a:r>
                  <a:rPr lang="en-US" altLang="ko-KR" sz="2200" dirty="0" smtClean="0"/>
                  <a:t>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 smtClean="0"/>
                  <a:t>As </a:t>
                </a:r>
                <a:r>
                  <a:rPr lang="en-US" altLang="ko-KR" sz="2200" dirty="0"/>
                  <a:t>we </a:t>
                </a:r>
                <a:r>
                  <a:rPr lang="en-US" altLang="ko-KR" sz="2200" dirty="0" smtClean="0"/>
                  <a:t>know,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(unbiasedness)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200" dirty="0"/>
                  <a:t>.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/>
                  <a:t>The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involves the unknown parameter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 algn="just">
                  <a:lnSpc>
                    <a:spcPct val="114000"/>
                  </a:lnSpc>
                  <a:tabLst>
                    <a:tab pos="6461125" algn="l"/>
                  </a:tabLst>
                </a:pPr>
                <a:r>
                  <a:rPr lang="en-US" altLang="ko-KR" sz="2200" dirty="0"/>
                  <a:t>Standardizing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2200" dirty="0"/>
                  <a:t> by subtracting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and dividing </a:t>
                </a:r>
                <a:r>
                  <a:rPr lang="en-US" altLang="ko-KR" sz="2200" dirty="0" smtClean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200" dirty="0" smtClean="0"/>
                  <a:t>  then </a:t>
                </a:r>
                <a:r>
                  <a:rPr lang="en-US" altLang="ko-KR" sz="2200" dirty="0"/>
                  <a:t>implies that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≈1−</m:t>
                      </m:r>
                      <m:r>
                        <a:rPr lang="ko-KR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ko-KR" sz="2200" dirty="0"/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endParaRPr lang="en-US" altLang="ko-KR" sz="19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  <a:blipFill>
                <a:blip r:embed="rId2"/>
                <a:stretch>
                  <a:fillRect l="-236" r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A Confidence interval for a population proportions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45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219"/>
                <a:ext cx="10346267" cy="529804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9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Solve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1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9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9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𝑝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900" dirty="0" smtClean="0"/>
                  <a:t>{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900" dirty="0" smtClean="0"/>
                  <a:t>}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900" dirty="0" smtClean="0"/>
                  <a:t> </a:t>
                </a:r>
                <a:endParaRPr lang="en-US" altLang="ko-KR" sz="1900" dirty="0"/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900" dirty="0" smtClean="0"/>
                  <a:t>     (roots of quadratic </a:t>
                </a:r>
                <a:r>
                  <a:rPr lang="en-US" altLang="ko-KR" sz="1900" dirty="0" smtClean="0"/>
                  <a:t>equation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1900" dirty="0" smtClean="0"/>
                  <a:t>: </a:t>
                </a:r>
                <a:r>
                  <a:rPr lang="en-US" altLang="ko-KR" sz="1900" dirty="0" smtClean="0"/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)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  <m:sup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90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9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n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:r>
                  <a:rPr lang="en-US" altLang="ko-KR" sz="190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  <m:sup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n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  <m:sup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n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</m:t>
                        </m:r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ko-KR" sz="1900">
                                <a:latin typeface="Cambria Math" panose="02040503050406030204" pitchFamily="18" charset="0"/>
                              </a:rPr>
                              <m:t>n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  <m:sup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9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9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/(4</m:t>
                            </m:r>
                            <m:sSup>
                              <m:sSup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900" dirty="0"/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endParaRPr lang="en-US" altLang="ko-KR" sz="19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219"/>
                <a:ext cx="10346267" cy="5298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A Confidence interval for a population proportions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74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5138444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 smtClean="0"/>
              <a:t>An </a:t>
            </a:r>
            <a:r>
              <a:rPr lang="en-US" altLang="ko-KR" sz="1900" dirty="0"/>
              <a:t>article in J. Testing and The </a:t>
            </a:r>
            <a:r>
              <a:rPr lang="en-US" altLang="ko-KR" sz="1900" dirty="0" err="1"/>
              <a:t>Eval</a:t>
            </a:r>
            <a:r>
              <a:rPr lang="en-US" altLang="ko-KR" sz="1900" dirty="0"/>
              <a:t>. </a:t>
            </a:r>
            <a:r>
              <a:rPr lang="en-US" altLang="ko-KR" sz="1900" dirty="0" smtClean="0"/>
              <a:t>had </a:t>
            </a:r>
            <a:r>
              <a:rPr lang="en-US" altLang="ko-KR" sz="1900" dirty="0"/>
              <a:t>16 successes in 48 trials. </a:t>
            </a:r>
            <a:endParaRPr lang="en-US" altLang="ko-KR" sz="1900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 smtClean="0"/>
              <a:t>The </a:t>
            </a:r>
            <a:r>
              <a:rPr lang="en-US" altLang="ko-KR" sz="1900" dirty="0"/>
              <a:t>95% confidence </a:t>
            </a:r>
            <a:r>
              <a:rPr lang="en-US" altLang="ko-KR" sz="1900" dirty="0" smtClean="0"/>
              <a:t>intervals </a:t>
            </a:r>
            <a:r>
              <a:rPr lang="en-US" altLang="ko-KR" sz="1900" dirty="0"/>
              <a:t>from the text are (0.217, 0.474) (with </a:t>
            </a:r>
            <a:r>
              <a:rPr lang="en-US" altLang="ko-KR" sz="1900" dirty="0" smtClean="0"/>
              <a:t>correction  by </a:t>
            </a:r>
            <a:r>
              <a:rPr lang="en-US" altLang="ko-KR" sz="1900" dirty="0" err="1" smtClean="0"/>
              <a:t>eqn</a:t>
            </a:r>
            <a:r>
              <a:rPr lang="en-US" altLang="ko-KR" sz="1900" dirty="0" smtClean="0"/>
              <a:t> (7.10)) and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 smtClean="0"/>
              <a:t>(</a:t>
            </a:r>
            <a:r>
              <a:rPr lang="en-US" altLang="ko-KR" sz="1900" dirty="0"/>
              <a:t>0.200, 0.466) (without </a:t>
            </a:r>
            <a:r>
              <a:rPr lang="en-US" altLang="ko-KR" sz="1900" dirty="0" smtClean="0"/>
              <a:t>correction by </a:t>
            </a:r>
            <a:r>
              <a:rPr lang="en-US" altLang="ko-KR" sz="1900" dirty="0" err="1" smtClean="0"/>
              <a:t>eqn</a:t>
            </a:r>
            <a:r>
              <a:rPr lang="en-US" altLang="ko-KR" sz="1900" dirty="0" smtClean="0"/>
              <a:t> (7.11))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&gt; </a:t>
            </a:r>
            <a:r>
              <a:rPr lang="en-US" altLang="ko-KR" sz="1900" dirty="0" err="1"/>
              <a:t>prop.test</a:t>
            </a:r>
            <a:r>
              <a:rPr lang="en-US" altLang="ko-KR" sz="1900" dirty="0"/>
              <a:t>(16, 48)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 smtClean="0"/>
              <a:t>        </a:t>
            </a:r>
            <a:r>
              <a:rPr lang="en-US" altLang="ko-KR" sz="1900" dirty="0"/>
              <a:t>1-sample proportions test with continuity correction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 smtClean="0"/>
              <a:t>data</a:t>
            </a:r>
            <a:r>
              <a:rPr lang="en-US" altLang="ko-KR" sz="1900" dirty="0"/>
              <a:t>:  16 out of 48, null probability 0.5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X-squared = 4.6875, </a:t>
            </a:r>
            <a:r>
              <a:rPr lang="en-US" altLang="ko-KR" sz="1900" dirty="0" err="1"/>
              <a:t>df</a:t>
            </a:r>
            <a:r>
              <a:rPr lang="en-US" altLang="ko-KR" sz="1900" dirty="0"/>
              <a:t> = 1, p-value = 0.03038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alternative hypothesis: true p is not equal to 0.5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95 percent confidence interval: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 0.2080794 </a:t>
            </a:r>
            <a:r>
              <a:rPr lang="en-US" altLang="ko-KR" sz="1900" dirty="0" smtClean="0"/>
              <a:t>0.4851357	</a:t>
            </a:r>
            <a:r>
              <a:rPr lang="en-US" altLang="ko-KR" sz="1900" dirty="0"/>
              <a:t>	</a:t>
            </a:r>
            <a:r>
              <a:rPr lang="en-US" altLang="ko-KR" sz="1900" dirty="0" smtClean="0"/>
              <a:t>0.2080794 &lt; (0.217 &lt; 0.474) &lt;  </a:t>
            </a:r>
            <a:r>
              <a:rPr lang="en-US" altLang="ko-KR" sz="1900" dirty="0"/>
              <a:t>0.4851357</a:t>
            </a:r>
            <a:endParaRPr lang="en-US" altLang="ko-KR" sz="1900" dirty="0"/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sample estimates</a:t>
            </a:r>
            <a:r>
              <a:rPr lang="en-US" altLang="ko-KR" sz="1900" dirty="0"/>
              <a:t>:			0.2080794 &lt; </a:t>
            </a:r>
            <a:r>
              <a:rPr lang="en-US" altLang="ko-KR" sz="1900" dirty="0" smtClean="0"/>
              <a:t>(0.200 </a:t>
            </a:r>
            <a:r>
              <a:rPr lang="en-US" altLang="ko-KR" sz="1900" dirty="0"/>
              <a:t>&lt; </a:t>
            </a:r>
            <a:r>
              <a:rPr lang="en-US" altLang="ko-KR" sz="1900" dirty="0" smtClean="0"/>
              <a:t>0.466) </a:t>
            </a:r>
            <a:r>
              <a:rPr lang="en-US" altLang="ko-KR" sz="1900" dirty="0"/>
              <a:t>&lt;  0.4851357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 smtClean="0"/>
              <a:t>        </a:t>
            </a:r>
            <a:r>
              <a:rPr lang="en-US" altLang="ko-KR" sz="1900" dirty="0"/>
              <a:t>p </a:t>
            </a:r>
          </a:p>
          <a:p>
            <a:pPr marL="1520825" indent="-1520825">
              <a:lnSpc>
                <a:spcPct val="114000"/>
              </a:lnSpc>
              <a:buNone/>
            </a:pPr>
            <a:r>
              <a:rPr lang="en-US" altLang="ko-KR" sz="1900" dirty="0"/>
              <a:t>0.3333333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Confidence intervals on </a:t>
            </a:r>
            <a:r>
              <a:rPr lang="en-US" altLang="ko-KR" sz="2800" dirty="0" smtClean="0"/>
              <a:t>proportions : </a:t>
            </a:r>
            <a:r>
              <a:rPr lang="en-US" altLang="ko-KR" sz="2800" dirty="0"/>
              <a:t>Example 7.8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9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5138444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&gt; </a:t>
            </a:r>
            <a:r>
              <a:rPr lang="en-US" altLang="ko-KR" sz="1900" dirty="0" err="1"/>
              <a:t>binom.test</a:t>
            </a:r>
            <a:r>
              <a:rPr lang="en-US" altLang="ko-KR" sz="1900" dirty="0"/>
              <a:t>(16, 48)</a:t>
            </a:r>
          </a:p>
          <a:p>
            <a:pPr marL="0" indent="0">
              <a:lnSpc>
                <a:spcPct val="114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        Exact binomial test</a:t>
            </a:r>
          </a:p>
          <a:p>
            <a:pPr marL="0" indent="0">
              <a:lnSpc>
                <a:spcPct val="114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data:  16 and 48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number of successes = 16, number of trials = 48, p-value = 0.0293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alternative hypothesis: true probability of success is not equal to 0.5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95 percent confidence interval: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 0.2039597 </a:t>
            </a:r>
            <a:r>
              <a:rPr lang="en-US" altLang="ko-KR" sz="1900" dirty="0"/>
              <a:t>0.4841083  			</a:t>
            </a:r>
            <a:r>
              <a:rPr lang="en-US" altLang="ko-KR" sz="1900" dirty="0" smtClean="0"/>
              <a:t>0.2039597 </a:t>
            </a:r>
            <a:r>
              <a:rPr lang="en-US" altLang="ko-KR" sz="1900" dirty="0"/>
              <a:t>&lt; (0.217 &lt; 0.474) &lt;  </a:t>
            </a:r>
            <a:r>
              <a:rPr lang="en-US" altLang="ko-KR" sz="1900" dirty="0" smtClean="0"/>
              <a:t>0.4841083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 smtClean="0"/>
              <a:t>sample </a:t>
            </a:r>
            <a:r>
              <a:rPr lang="en-US" altLang="ko-KR" sz="1900" dirty="0"/>
              <a:t>estimates</a:t>
            </a:r>
            <a:r>
              <a:rPr lang="en-US" altLang="ko-KR" sz="1900" dirty="0"/>
              <a:t>:				</a:t>
            </a:r>
            <a:r>
              <a:rPr lang="en-US" altLang="ko-KR" sz="1900" dirty="0" smtClean="0"/>
              <a:t>0.2039597 </a:t>
            </a:r>
            <a:r>
              <a:rPr lang="en-US" altLang="ko-KR" sz="1900" dirty="0"/>
              <a:t>&lt; (0.200 &lt; 0.466) &lt;  </a:t>
            </a:r>
            <a:r>
              <a:rPr lang="en-US" altLang="ko-KR" sz="1900" dirty="0" smtClean="0"/>
              <a:t>0.4841083 </a:t>
            </a:r>
            <a:endParaRPr lang="en-US" altLang="ko-KR" sz="19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probability of success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900" dirty="0"/>
              <a:t>             0.3333333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Confidence intervals on </a:t>
            </a:r>
            <a:r>
              <a:rPr lang="en-US" altLang="ko-KR" sz="2800" dirty="0" smtClean="0"/>
              <a:t>proportions : </a:t>
            </a:r>
            <a:r>
              <a:rPr lang="en-US" altLang="ko-KR" sz="2800" dirty="0"/>
              <a:t>Example 7.8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442229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3558</TotalTime>
  <Words>227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Confidence intervals on proportions</vt:lpstr>
      <vt:lpstr>A Confidence interval for a population proportions</vt:lpstr>
      <vt:lpstr>A Confidence interval for a population proportions</vt:lpstr>
      <vt:lpstr>Confidence intervals on proportions : Example 7.8 </vt:lpstr>
      <vt:lpstr>Confidence intervals on proportions : Example 7.8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266</cp:revision>
  <dcterms:created xsi:type="dcterms:W3CDTF">2017-06-22T04:03:47Z</dcterms:created>
  <dcterms:modified xsi:type="dcterms:W3CDTF">2020-04-27T13:05:22Z</dcterms:modified>
</cp:coreProperties>
</file>