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7" r:id="rId7"/>
    <p:sldId id="258" r:id="rId8"/>
    <p:sldId id="273" r:id="rId9"/>
    <p:sldId id="260" r:id="rId10"/>
    <p:sldId id="274" r:id="rId11"/>
    <p:sldId id="268" r:id="rId12"/>
    <p:sldId id="262" r:id="rId13"/>
    <p:sldId id="272" r:id="rId14"/>
    <p:sldId id="263" r:id="rId15"/>
    <p:sldId id="264" r:id="rId16"/>
    <p:sldId id="261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83674-7461-B590-C399-9A09972B59F2}" v="107" dt="2022-04-12T15:51:04.158"/>
    <p1510:client id="{4EDB19C5-9529-473C-97F3-3BE412091E44}" v="2168" dt="2022-04-13T00:23: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4AE67-84FF-4031-A287-165710279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860C17-81BB-48D3-A556-474D8D3E0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C8C7B-B3A9-4D7B-BE7D-95E99370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E7-FCAA-4335-A032-FED73C7750E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3EFBB-4419-42DB-8CD2-5C653A45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5C1A8-EEFD-49D4-A3CF-6DED6FE6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34FE-1755-4B74-A165-B6856647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3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12A07-5860-457F-8F74-24852661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59278A-6FFA-411D-AA6D-4E89B7E7F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00A54-6E57-4C0C-92F9-BAEE6927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E7-FCAA-4335-A032-FED73C7750E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02507-A25A-4824-AFDF-9768C7E0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50B72-8ABE-4642-9B51-5BD1165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34FE-1755-4B74-A165-B6856647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3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974054-2FDA-4B93-A348-240C6AA06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9B5B1D-F470-4E4E-A5FF-B19498CEB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87939-BB73-4974-963D-3F38FB7F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E7-FCAA-4335-A032-FED73C7750E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4C187-FA8B-4574-BE0E-5BB15982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61755-B94E-41F5-977C-03143C85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34FE-1755-4B74-A165-B6856647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4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E1958-599C-45F0-8F55-F30FEE75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80291-6557-4399-87A0-8FBD7583F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536ED-2D4E-4FDB-AAAA-F5E59631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E7-FCAA-4335-A032-FED73C7750E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CADC0-E6E2-4543-9C9D-17E09D6C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CE29B-7776-469B-8E21-5C50C3BB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34FE-1755-4B74-A165-B6856647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26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FE673-9314-4EEB-8B97-766A56E1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B3CB-8AB0-452C-8A5D-234BE2FC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8E8EE-C43E-4AC2-BF23-E9499062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E7-FCAA-4335-A032-FED73C7750E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5E4E7-EFE5-47CE-A1B4-54D98AC9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2B36C-C14C-43A5-8733-352AA7BA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34FE-1755-4B74-A165-B6856647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0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AC7D9-37E5-487A-8F8F-5D906E57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8BAC7-C961-425E-A11B-20E1DFD73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75CD8D-E87F-4CF2-839A-AF7E9B087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EC149-844A-4565-977E-2EA673A9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E7-FCAA-4335-A032-FED73C7750E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88069-64EE-4638-99E1-F8C8EA6E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EB5729-928D-42EC-AC6E-EE28855C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34FE-1755-4B74-A165-B6856647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26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BE4BA-31EF-4600-97AF-43634F6B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42C2F-661B-4BF2-9317-3991A095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2040E2-C9A3-4C05-A102-A31DB33D0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FBEAA0-BB7C-4629-A446-8C5426B6A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3B814C-C8FA-4A5D-8026-83F1A98E8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314C46-C40B-4D28-B250-2A5556EE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E7-FCAA-4335-A032-FED73C7750E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638EE-9CC5-43AD-8CB6-EDA361E3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C186B1-88BB-42A0-8C10-9DF4BF51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34FE-1755-4B74-A165-B6856647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7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B7DE-1E98-4FC4-9F39-E19DAAF9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1627D0-D083-4538-B7CB-C7229F89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E7-FCAA-4335-A032-FED73C7750E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71197B-6B19-499D-BA1A-E7C7C5EC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2B9469-6506-4C9B-87F4-862C6B43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34FE-1755-4B74-A165-B6856647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2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0D3976-9DE8-4A79-8316-0577188A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E7-FCAA-4335-A032-FED73C7750E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FD40B4-2FE8-4F9D-832D-61B4F36A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9FA4BD-7EDB-49EA-8E82-9BAA041A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34FE-1755-4B74-A165-B6856647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228BA-B780-473F-89FD-42258694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470D2-B3DA-4D4D-B0CA-859CF7E6F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91807B-D748-453D-BCB3-6218309E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A7EE9F-78EF-4834-ACF6-AF75E275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E7-FCAA-4335-A032-FED73C7750E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E72807-F368-4EB5-A322-6615B9BB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C9EA8-DBB5-4193-84D8-588BA6B6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34FE-1755-4B74-A165-B6856647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58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7BEEC-4E0E-486D-B1D8-A7995566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1DBC10-47C0-4980-BC99-33315D08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E903EB-1487-40D4-98EE-A38235648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B6536-63C5-43D8-BE97-76AAF39C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81E7-FCAA-4335-A032-FED73C7750E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82C91-6EFC-4930-AF61-D94A7D06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F973B8-1C93-4EB4-98FA-2F72B314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34FE-1755-4B74-A165-B6856647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F2EF63-DF44-4B37-968A-4A86B664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D6751C-DDE5-4BB3-A2AD-CFFC149B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3088A-4B4C-4008-B6FA-E80F70A73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81E7-FCAA-4335-A032-FED73C7750EE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26236-7B47-4371-9324-AD37EEAFF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29C4E-6547-4C92-A72A-22BB1C174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34FE-1755-4B74-A165-B6856647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9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1000logos.net/java-log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8C%8C%EC%9D%BC:Python-logo-notext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EFD54C-3E35-455D-9B7B-496EA39F7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04" y="3506577"/>
            <a:ext cx="2787586" cy="278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logo and symbol, meaning, history, PNG">
            <a:extLst>
              <a:ext uri="{FF2B5EF4-FFF2-40B4-BE49-F238E27FC236}">
                <a16:creationId xmlns:a16="http://schemas.microsoft.com/office/drawing/2014/main" id="{2A232C16-93A2-4E6B-B344-ECBB34CA56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55"/>
          <a:stretch/>
        </p:blipFill>
        <p:spPr bwMode="auto">
          <a:xfrm>
            <a:off x="544310" y="2916949"/>
            <a:ext cx="2574520" cy="33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2438DE4-62BA-4F37-85FC-7DBF14E68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altLang="ko-KR" b="1">
                <a:solidFill>
                  <a:srgbClr val="FF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Java</a:t>
            </a:r>
            <a:r>
              <a:rPr lang="en-US" altLang="ko-KR" b="1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 vs. </a:t>
            </a:r>
            <a:r>
              <a:rPr lang="en-US" altLang="ko-KR" b="1">
                <a:solidFill>
                  <a:schemeClr val="accent1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Python</a:t>
            </a:r>
            <a:endParaRPr lang="ko-KR" altLang="en-US" b="1">
              <a:solidFill>
                <a:schemeClr val="accent1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0DF053-ACAD-46A3-9845-1F3D45353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574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ko-KR"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19102077 Kang Seok-Jun</a:t>
            </a:r>
          </a:p>
          <a:p>
            <a:r>
              <a:rPr lang="en-US" altLang="ko-KR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21102052 Lee </a:t>
            </a:r>
            <a:r>
              <a:rPr lang="en-US" altLang="ko-KR" err="1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Jeong</a:t>
            </a:r>
            <a:r>
              <a:rPr lang="en-US" altLang="ko-KR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-Yun</a:t>
            </a:r>
          </a:p>
          <a:p>
            <a:endParaRPr lang="en-US" altLang="ko-KR"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  <a:p>
            <a:endParaRPr lang="en-US" altLang="ko-KR"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14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8BE40-2ABF-48BE-8151-9B97F762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Arial"/>
                <a:ea typeface="+mj-lt"/>
                <a:cs typeface="Arial"/>
              </a:rPr>
              <a:t>Features</a:t>
            </a:r>
            <a:endParaRPr lang="ko-KR" altLang="en-US">
              <a:latin typeface="Arial"/>
              <a:ea typeface="맑은 고딕"/>
              <a:cs typeface="Arial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84527-816A-486F-BCEC-23A0BE26C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ko-KR">
              <a:latin typeface="Arial"/>
              <a:ea typeface="맑은 고딕"/>
              <a:cs typeface="Arial"/>
            </a:endParaRPr>
          </a:p>
          <a:p>
            <a:r>
              <a:rPr lang="en-US" altLang="ko-KR">
                <a:latin typeface="Arial"/>
                <a:ea typeface="맑은 고딕"/>
                <a:cs typeface="Arial"/>
              </a:rPr>
              <a:t>Dynamic Programming Language</a:t>
            </a:r>
          </a:p>
          <a:p>
            <a:pPr marL="0" indent="0">
              <a:buNone/>
            </a:pPr>
            <a:endParaRPr lang="en-US" altLang="ko-KR">
              <a:latin typeface="Arial"/>
              <a:ea typeface="맑은 고딕"/>
              <a:cs typeface="Arial"/>
            </a:endParaRPr>
          </a:p>
          <a:p>
            <a:pPr marL="0" indent="0">
              <a:buNone/>
            </a:pPr>
            <a:endParaRPr lang="en-US" altLang="ko-KR">
              <a:latin typeface="Arial"/>
              <a:ea typeface="맑은 고딕"/>
              <a:cs typeface="Arial"/>
            </a:endParaRPr>
          </a:p>
          <a:p>
            <a:pPr marL="0" indent="0">
              <a:buNone/>
            </a:pPr>
            <a:endParaRPr lang="en-US" altLang="ko-KR">
              <a:latin typeface="Arial"/>
              <a:ea typeface="맑은 고딕"/>
              <a:cs typeface="Arial"/>
            </a:endParaRPr>
          </a:p>
          <a:p>
            <a:pPr marL="0" indent="0">
              <a:buNone/>
            </a:pPr>
            <a:endParaRPr lang="en-US" altLang="ko-KR">
              <a:latin typeface="Arial"/>
              <a:ea typeface="맑은 고딕"/>
              <a:cs typeface="Arial"/>
            </a:endParaRPr>
          </a:p>
          <a:p>
            <a:pPr marL="0" indent="0">
              <a:buNone/>
            </a:pPr>
            <a:r>
              <a:rPr lang="en-US" altLang="ko-KR" sz="4400">
                <a:latin typeface="Arial"/>
                <a:ea typeface="맑은 고딕"/>
                <a:cs typeface="Arial"/>
              </a:rPr>
              <a:t>	</a:t>
            </a:r>
            <a:r>
              <a:rPr lang="ko-KR" altLang="en-US" sz="4400">
                <a:latin typeface="Arial"/>
                <a:ea typeface="맑은 고딕"/>
                <a:cs typeface="Arial"/>
              </a:rPr>
              <a:t>→ </a:t>
            </a:r>
            <a:r>
              <a:rPr lang="en-US" altLang="ko-KR" sz="4400" b="1">
                <a:solidFill>
                  <a:schemeClr val="accent1"/>
                </a:solidFill>
                <a:latin typeface="Arial"/>
                <a:ea typeface="맑은 고딕"/>
                <a:cs typeface="Arial"/>
              </a:rPr>
              <a:t>Flexible</a:t>
            </a:r>
            <a:r>
              <a:rPr lang="en-US" altLang="ko-KR" sz="4400">
                <a:latin typeface="Arial"/>
                <a:ea typeface="맑은 고딕"/>
                <a:cs typeface="Arial"/>
              </a:rPr>
              <a:t>, </a:t>
            </a:r>
            <a:r>
              <a:rPr lang="en-US" altLang="ko-KR" sz="4400" b="1">
                <a:solidFill>
                  <a:schemeClr val="accent1"/>
                </a:solidFill>
                <a:latin typeface="Arial"/>
                <a:ea typeface="맑은 고딕"/>
                <a:cs typeface="Arial"/>
              </a:rPr>
              <a:t>Fast Coding</a:t>
            </a:r>
          </a:p>
        </p:txBody>
      </p:sp>
    </p:spTree>
    <p:extLst>
      <p:ext uri="{BB962C8B-B14F-4D97-AF65-F5344CB8AC3E}">
        <p14:creationId xmlns:p14="http://schemas.microsoft.com/office/powerpoint/2010/main" val="302458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3804B-D32C-48CE-9641-099FC6FF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Arial"/>
                <a:ea typeface="+mj-lt"/>
                <a:cs typeface="Arial"/>
              </a:rPr>
              <a:t>Features</a:t>
            </a:r>
            <a:endParaRPr lang="ko-KR" altLang="en-US" b="1">
              <a:latin typeface="Arial"/>
              <a:ea typeface="맑은 고딕"/>
              <a:cs typeface="Arial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4ECE2-7102-41C9-9EA0-D1A6F6A3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2453408"/>
            <a:ext cx="5257800" cy="8415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dist"/>
            <a:r>
              <a:rPr lang="en-US" altLang="ko-KR">
                <a:latin typeface="Arial"/>
                <a:ea typeface="맑은 고딕"/>
                <a:cs typeface="Arial"/>
              </a:rPr>
              <a:t>Simple and Intuitive Codes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E2BDDE7-76E7-43A4-B50E-60F0E7A175D7}"/>
              </a:ext>
            </a:extLst>
          </p:cNvPr>
          <p:cNvGrpSpPr/>
          <p:nvPr/>
        </p:nvGrpSpPr>
        <p:grpSpPr>
          <a:xfrm>
            <a:off x="669625" y="4057703"/>
            <a:ext cx="10852749" cy="1338953"/>
            <a:chOff x="545621" y="3920092"/>
            <a:chExt cx="10852749" cy="1338953"/>
          </a:xfrm>
        </p:grpSpPr>
        <p:pic>
          <p:nvPicPr>
            <p:cNvPr id="4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2A72ADC5-549A-4310-A5EB-9CBF41E45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621" y="3920092"/>
              <a:ext cx="5949351" cy="1338953"/>
            </a:xfrm>
            <a:prstGeom prst="rect">
              <a:avLst/>
            </a:prstGeom>
          </p:spPr>
        </p:pic>
        <p:pic>
          <p:nvPicPr>
            <p:cNvPr id="5" name="그림 9">
              <a:extLst>
                <a:ext uri="{FF2B5EF4-FFF2-40B4-BE49-F238E27FC236}">
                  <a16:creationId xmlns:a16="http://schemas.microsoft.com/office/drawing/2014/main" id="{5F1B8E5C-58B2-43C4-A506-A29043C58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7551" y="4149980"/>
              <a:ext cx="4610819" cy="43958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0342BC3-D2DA-48A9-AEE6-28D3F82EB879}"/>
              </a:ext>
            </a:extLst>
          </p:cNvPr>
          <p:cNvSpPr txBox="1"/>
          <p:nvPr/>
        </p:nvSpPr>
        <p:spPr>
          <a:xfrm>
            <a:off x="2631615" y="549437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ko-KR" altLang="en-US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8C42B-275B-4788-B2EE-9FD32CFB13AD}"/>
              </a:ext>
            </a:extLst>
          </p:cNvPr>
          <p:cNvSpPr txBox="1"/>
          <p:nvPr/>
        </p:nvSpPr>
        <p:spPr>
          <a:xfrm>
            <a:off x="8724900" y="5488954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sz="24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6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4E096-5398-4BCB-B632-80888EE5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ko-KR" sz="4400" b="1">
                <a:latin typeface="Arial"/>
                <a:ea typeface="맑은 고딕"/>
                <a:cs typeface="Arial"/>
              </a:rPr>
              <a:t>Application: Machine Learning	</a:t>
            </a:r>
            <a:endParaRPr lang="ko-KR" altLang="en-US" b="1">
              <a:latin typeface="Arial"/>
              <a:ea typeface="맑은 고딕"/>
              <a:cs typeface="Arial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9A09D-4030-4B63-A224-576BB8DA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2381251"/>
            <a:ext cx="4572000" cy="32384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>
                <a:latin typeface="Arial"/>
                <a:ea typeface="맑은 고딕"/>
                <a:cs typeface="Arial"/>
              </a:rPr>
              <a:t>Libraries and Frameworks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>
                <a:latin typeface="Arial"/>
                <a:ea typeface="맑은 고딕"/>
                <a:cs typeface="Arial"/>
              </a:rPr>
              <a:t>Simplicity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>
                <a:latin typeface="Arial"/>
                <a:ea typeface="맑은 고딕"/>
                <a:cs typeface="Arial"/>
              </a:rPr>
              <a:t>Fast Code Test</a:t>
            </a:r>
          </a:p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5EED4-A0A0-4468-844F-345F74013CED}"/>
              </a:ext>
            </a:extLst>
          </p:cNvPr>
          <p:cNvSpPr txBox="1"/>
          <p:nvPr/>
        </p:nvSpPr>
        <p:spPr>
          <a:xfrm>
            <a:off x="2636692" y="6492875"/>
            <a:ext cx="955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https://www.section.io/engineering-education/why-python-is-good-for-machine-learning/</a:t>
            </a:r>
            <a:endParaRPr lang="ko-KR" altLang="en-US"/>
          </a:p>
        </p:txBody>
      </p:sp>
      <p:pic>
        <p:nvPicPr>
          <p:cNvPr id="1026" name="Picture 2" descr="Section Reviews 2022: Details, Pricing, &amp; Features | G2">
            <a:extLst>
              <a:ext uri="{FF2B5EF4-FFF2-40B4-BE49-F238E27FC236}">
                <a16:creationId xmlns:a16="http://schemas.microsoft.com/office/drawing/2014/main" id="{C1D6C192-F9A4-43EC-864F-12F20C077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30" y="5500620"/>
            <a:ext cx="1885042" cy="98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54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DA49C-412C-4594-8264-B8CED003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Arial"/>
                <a:ea typeface="+mj-lt"/>
                <a:cs typeface="Arial"/>
              </a:rPr>
              <a:t>Conclusion</a:t>
            </a:r>
            <a:endParaRPr lang="ko-KR" altLang="en-US">
              <a:latin typeface="Arial"/>
              <a:ea typeface="맑은 고딕"/>
              <a:cs typeface="Arial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5E011BB-98AA-47A1-943A-B8AA21134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4502"/>
              </p:ext>
            </p:extLst>
          </p:nvPr>
        </p:nvGraphicFramePr>
        <p:xfrm>
          <a:off x="696000" y="2167255"/>
          <a:ext cx="10800000" cy="3627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352437627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188595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96401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i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Java</a:t>
                      </a:r>
                      <a:endParaRPr lang="ko-KR" altLang="en-US" sz="2800" i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Language</a:t>
                      </a:r>
                      <a:endParaRPr lang="ko-KR" altLang="en-US" sz="2000" b="1" i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i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Python</a:t>
                      </a:r>
                      <a:endParaRPr lang="ko-KR" altLang="en-US" sz="2800" i="0">
                        <a:solidFill>
                          <a:schemeClr val="accent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6639613"/>
                  </a:ext>
                </a:extLst>
              </a:tr>
              <a:tr h="39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i="0">
                          <a:latin typeface="Arial"/>
                          <a:cs typeface="Arial"/>
                        </a:rPr>
                        <a:t>Compiler </a:t>
                      </a:r>
                      <a:r>
                        <a:rPr lang="en-US" altLang="ko-KR" sz="2000" i="0">
                          <a:latin typeface="Arial"/>
                          <a:cs typeface="Arial"/>
                        </a:rPr>
                        <a:t>(+</a:t>
                      </a:r>
                      <a:r>
                        <a:rPr lang="en-US" sz="2000" b="0" i="0" u="none" strike="noStrike" noProof="0">
                          <a:latin typeface="Arial"/>
                        </a:rPr>
                        <a:t>Interpreter)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How to Run Code?</a:t>
                      </a:r>
                      <a:endParaRPr lang="ko-KR" altLang="en-US" sz="2000" b="1" i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i="0">
                          <a:latin typeface="Arial"/>
                          <a:cs typeface="Arial"/>
                        </a:rPr>
                        <a:t>Interpreter</a:t>
                      </a:r>
                      <a:endParaRPr lang="ko-KR" altLang="en-US" sz="2800" i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81679346"/>
                  </a:ext>
                </a:extLst>
              </a:tr>
              <a:tr h="39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Performance</a:t>
                      </a:r>
                      <a:endParaRPr lang="ko-KR" altLang="en-US" sz="2800" b="1" i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Productivity</a:t>
                      </a:r>
                      <a:endParaRPr lang="ko-KR" altLang="en-US" sz="2000" b="1" i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Development Speed</a:t>
                      </a:r>
                      <a:endParaRPr lang="ko-KR" altLang="en-US" sz="2800" b="1" i="0">
                        <a:solidFill>
                          <a:schemeClr val="accent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13678985"/>
                  </a:ext>
                </a:extLst>
              </a:tr>
              <a:tr h="39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More</a:t>
                      </a:r>
                      <a:endParaRPr lang="ko-KR" altLang="en-US" sz="2800" i="0"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Amount of Codes</a:t>
                      </a:r>
                      <a:endParaRPr lang="ko-KR" altLang="en-US" sz="2000" b="1" i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u="none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Less</a:t>
                      </a:r>
                      <a:endParaRPr lang="ko-KR" altLang="en-US" sz="2800" i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5397201"/>
                  </a:ext>
                </a:extLst>
              </a:tr>
              <a:tr h="39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More Stable</a:t>
                      </a:r>
                      <a:endParaRPr lang="ko-KR" altLang="en-US" sz="2800" b="1" i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Stability</a:t>
                      </a:r>
                      <a:endParaRPr lang="ko-KR" altLang="en-US" sz="2000" b="1" i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Less Stable</a:t>
                      </a:r>
                      <a:endParaRPr lang="ko-KR" altLang="en-US" sz="2800" b="1" i="0">
                        <a:solidFill>
                          <a:schemeClr val="accent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512220"/>
                  </a:ext>
                </a:extLst>
              </a:tr>
              <a:tr h="39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Hard</a:t>
                      </a:r>
                      <a:r>
                        <a:rPr lang="en-US" altLang="ko-KR" sz="2800" i="0">
                          <a:latin typeface="Arial"/>
                          <a:cs typeface="Arial"/>
                        </a:rPr>
                        <a:t> to learn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Difficulty</a:t>
                      </a:r>
                      <a:endParaRPr lang="ko-KR" altLang="en-US" sz="2000" b="1" i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Easy</a:t>
                      </a:r>
                      <a:r>
                        <a:rPr lang="en-US" altLang="ko-KR" sz="2800" i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sz="2800" i="0">
                          <a:latin typeface="Arial"/>
                          <a:cs typeface="Arial"/>
                        </a:rPr>
                        <a:t>to learn</a:t>
                      </a:r>
                      <a:endParaRPr lang="ko-KR" altLang="en-US" sz="2800" i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04003072"/>
                  </a:ext>
                </a:extLst>
              </a:tr>
              <a:tr h="39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i="0">
                          <a:latin typeface="Arial"/>
                          <a:cs typeface="Arial"/>
                        </a:rPr>
                        <a:t>Web Application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endParaRPr lang="ko-KR" altLang="en-US" sz="2000" b="1" i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i="0">
                          <a:latin typeface="Arial"/>
                          <a:cs typeface="Arial"/>
                        </a:rPr>
                        <a:t>Machine learning</a:t>
                      </a:r>
                      <a:endParaRPr lang="ko-KR" altLang="en-US" sz="2800" i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72406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12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EFD54C-3E35-455D-9B7B-496EA39F7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04" y="3506577"/>
            <a:ext cx="2787586" cy="278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logo and symbol, meaning, history, PNG">
            <a:extLst>
              <a:ext uri="{FF2B5EF4-FFF2-40B4-BE49-F238E27FC236}">
                <a16:creationId xmlns:a16="http://schemas.microsoft.com/office/drawing/2014/main" id="{2A232C16-93A2-4E6B-B344-ECBB34CA56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55"/>
          <a:stretch/>
        </p:blipFill>
        <p:spPr bwMode="auto">
          <a:xfrm>
            <a:off x="544310" y="2916949"/>
            <a:ext cx="2574520" cy="33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2438DE4-62BA-4F37-85FC-7DBF14E68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altLang="ko-KR" b="1">
                <a:solidFill>
                  <a:srgbClr val="FF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Java</a:t>
            </a:r>
            <a:r>
              <a:rPr lang="en-US" altLang="ko-KR" b="1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 vs. </a:t>
            </a:r>
            <a:r>
              <a:rPr lang="en-US" altLang="ko-KR" b="1">
                <a:solidFill>
                  <a:schemeClr val="accent1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Python</a:t>
            </a:r>
            <a:endParaRPr lang="ko-KR" altLang="en-US" b="1">
              <a:solidFill>
                <a:schemeClr val="accent1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0DF053-ACAD-46A3-9845-1F3D45353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574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ko-KR"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19102077 Kang Seok-Jun</a:t>
            </a:r>
          </a:p>
          <a:p>
            <a:r>
              <a:rPr lang="en-US" altLang="ko-KR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21102052 Lee </a:t>
            </a:r>
            <a:r>
              <a:rPr lang="en-US" altLang="ko-KR" err="1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Jeong</a:t>
            </a:r>
            <a:r>
              <a:rPr lang="en-US" altLang="ko-KR"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-Yun</a:t>
            </a:r>
          </a:p>
          <a:p>
            <a:endParaRPr lang="en-US" altLang="ko-KR"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  <a:p>
            <a:endParaRPr lang="en-US" altLang="ko-KR"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372FF6-A7CF-4A58-AA3F-900CD7D0C92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1B2978-1AF3-4F9A-8B86-8680E64431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C1ADC6-E73E-4337-8A29-621211E1713E}"/>
                </a:ext>
              </a:extLst>
            </p:cNvPr>
            <p:cNvSpPr txBox="1"/>
            <p:nvPr/>
          </p:nvSpPr>
          <p:spPr>
            <a:xfrm>
              <a:off x="4080865" y="2586375"/>
              <a:ext cx="40302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6233E8-FA2C-47E1-B099-6716EBCDCC33}"/>
                </a:ext>
              </a:extLst>
            </p:cNvPr>
            <p:cNvSpPr txBox="1"/>
            <p:nvPr/>
          </p:nvSpPr>
          <p:spPr>
            <a:xfrm>
              <a:off x="3418824" y="3848781"/>
              <a:ext cx="53543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>
                  <a:latin typeface="Arial"/>
                  <a:ea typeface="맑은 고딕"/>
                  <a:cs typeface="Arial"/>
                </a:rPr>
                <a:t>Do you have any questions?</a:t>
              </a:r>
              <a:endParaRPr lang="ko-KR" altLang="en-US" sz="3200">
                <a:latin typeface="Arial"/>
                <a:ea typeface="맑은 고딕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35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75CC93-9D19-4455-8136-D1298E5B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Arial"/>
                <a:ea typeface="맑은 고딕"/>
                <a:cs typeface="Arial"/>
              </a:rPr>
              <a:t>Which one is Better, </a:t>
            </a:r>
            <a:r>
              <a:rPr lang="en-US" altLang="ko-KR" b="1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Java</a:t>
            </a:r>
            <a:r>
              <a:rPr lang="en-US" altLang="ko-KR" b="1">
                <a:latin typeface="Arial"/>
                <a:ea typeface="맑은 고딕"/>
                <a:cs typeface="Arial"/>
              </a:rPr>
              <a:t> or </a:t>
            </a:r>
            <a:r>
              <a:rPr lang="en-US" altLang="ko-KR" b="1">
                <a:solidFill>
                  <a:schemeClr val="accent1"/>
                </a:solidFill>
                <a:latin typeface="Arial"/>
                <a:ea typeface="맑은 고딕"/>
                <a:cs typeface="Arial"/>
              </a:rPr>
              <a:t>Python</a:t>
            </a:r>
            <a:r>
              <a:rPr lang="en-US" altLang="ko-KR" b="1">
                <a:latin typeface="Arial"/>
                <a:ea typeface="맑은 고딕"/>
                <a:cs typeface="Arial"/>
              </a:rPr>
              <a:t>?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3B0ECF5-9B6B-4FDF-BF51-3C1806C5A86E}"/>
              </a:ext>
            </a:extLst>
          </p:cNvPr>
          <p:cNvGrpSpPr/>
          <p:nvPr/>
        </p:nvGrpSpPr>
        <p:grpSpPr>
          <a:xfrm>
            <a:off x="4496845" y="2865220"/>
            <a:ext cx="3198311" cy="2590304"/>
            <a:chOff x="5127272" y="2865220"/>
            <a:chExt cx="3198311" cy="259030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D00679-C1BA-4D9D-BDFC-1FD63FDB6753}"/>
                </a:ext>
              </a:extLst>
            </p:cNvPr>
            <p:cNvSpPr txBox="1"/>
            <p:nvPr/>
          </p:nvSpPr>
          <p:spPr>
            <a:xfrm>
              <a:off x="5127272" y="2865220"/>
              <a:ext cx="2618024" cy="83099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4800">
                  <a:latin typeface="Arial"/>
                  <a:ea typeface="맑은 고딕"/>
                  <a:cs typeface="Arial"/>
                </a:rPr>
                <a:t>Features</a:t>
              </a:r>
              <a:endParaRPr lang="ko-KR" altLang="en-US" sz="4800"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12B6FD-8204-4269-A487-F82D0D14D901}"/>
                </a:ext>
              </a:extLst>
            </p:cNvPr>
            <p:cNvSpPr txBox="1"/>
            <p:nvPr/>
          </p:nvSpPr>
          <p:spPr>
            <a:xfrm>
              <a:off x="5127272" y="4624527"/>
              <a:ext cx="3198311" cy="83099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4800">
                  <a:latin typeface="Arial"/>
                  <a:ea typeface="맑은 고딕"/>
                  <a:cs typeface="Arial"/>
                </a:rPr>
                <a:t>Application</a:t>
              </a:r>
              <a:endParaRPr lang="ko-KR" altLang="en-US" sz="4800">
                <a:latin typeface="Arial"/>
                <a:ea typeface="맑은 고딕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92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Java logo and symbol, meaning, history, PNG">
            <a:extLst>
              <a:ext uri="{FF2B5EF4-FFF2-40B4-BE49-F238E27FC236}">
                <a16:creationId xmlns:a16="http://schemas.microsoft.com/office/drawing/2014/main" id="{AFCDEC4F-C403-45FE-B692-F7729F35A1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55"/>
          <a:stretch/>
        </p:blipFill>
        <p:spPr bwMode="auto">
          <a:xfrm>
            <a:off x="4808740" y="1740393"/>
            <a:ext cx="2574520" cy="33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503C6-01E6-4876-92C3-949A73E2DC68}"/>
              </a:ext>
            </a:extLst>
          </p:cNvPr>
          <p:cNvSpPr txBox="1"/>
          <p:nvPr/>
        </p:nvSpPr>
        <p:spPr>
          <a:xfrm>
            <a:off x="-1604" y="6611779"/>
            <a:ext cx="6097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latin typeface="Arial"/>
                <a:ea typeface="맑은 고딕"/>
                <a:cs typeface="Arial"/>
                <a:hlinkClick r:id="rId3"/>
              </a:rPr>
              <a:t>https://1000logos.net/java-logo/</a:t>
            </a:r>
            <a:endParaRPr lang="en-US" altLang="ko-KR" sz="1000">
              <a:latin typeface="Arial"/>
              <a:ea typeface="맑은 고딕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3BFAB-666C-42B5-B3E2-19E02BABA4C1}"/>
              </a:ext>
            </a:extLst>
          </p:cNvPr>
          <p:cNvSpPr txBox="1"/>
          <p:nvPr/>
        </p:nvSpPr>
        <p:spPr>
          <a:xfrm>
            <a:off x="5375290" y="609600"/>
            <a:ext cx="1441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ko-KR" altLang="en-US" sz="4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5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84527-816A-486F-BCEC-23A0BE26C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6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latin typeface="Arial"/>
                <a:ea typeface="맑은 고딕"/>
                <a:cs typeface="Arial"/>
              </a:rPr>
              <a:t>JVM(Java Virtual Machine): </a:t>
            </a:r>
            <a:r>
              <a:rPr lang="en-US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Compiler </a:t>
            </a:r>
            <a:r>
              <a:rPr lang="en-US">
                <a:latin typeface="Arial"/>
                <a:ea typeface="맑은 고딕"/>
                <a:cs typeface="Arial"/>
              </a:rPr>
              <a:t>+</a:t>
            </a:r>
            <a:r>
              <a:rPr lang="en-US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en-US">
                <a:solidFill>
                  <a:schemeClr val="accent1"/>
                </a:solidFill>
                <a:latin typeface="Arial"/>
                <a:ea typeface="맑은 고딕"/>
                <a:cs typeface="Arial"/>
              </a:rPr>
              <a:t>Interpreter</a:t>
            </a:r>
            <a:endParaRPr lang="en-US" altLang="ko-KR">
              <a:solidFill>
                <a:schemeClr val="accent1"/>
              </a:solidFill>
              <a:latin typeface="Arial"/>
              <a:ea typeface="맑은 고딕"/>
              <a:cs typeface="Arial"/>
            </a:endParaRPr>
          </a:p>
          <a:p>
            <a:endParaRPr lang="en-US" altLang="ko-KR">
              <a:latin typeface="Arial"/>
              <a:ea typeface="맑은 고딕"/>
              <a:cs typeface="Arial"/>
            </a:endParaRPr>
          </a:p>
          <a:p>
            <a:endParaRPr lang="en-US" altLang="ko-KR">
              <a:latin typeface="Arial"/>
              <a:ea typeface="맑은 고딕"/>
              <a:cs typeface="Arial"/>
            </a:endParaRPr>
          </a:p>
          <a:p>
            <a:endParaRPr lang="en-US" altLang="ko-KR">
              <a:latin typeface="Arial"/>
              <a:ea typeface="맑은 고딕"/>
              <a:cs typeface="Arial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77098A3-69D5-FDB9-4AC7-316B54FF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>
                <a:latin typeface="Arial"/>
                <a:ea typeface="+mj-lt"/>
                <a:cs typeface="Arial"/>
              </a:rPr>
              <a:t>Features</a:t>
            </a:r>
            <a:endParaRPr lang="ko-KR" altLang="en-US">
              <a:latin typeface="Arial"/>
              <a:ea typeface="맑은 고딕"/>
              <a:cs typeface="Arial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8C036324-DF9C-B3EE-3164-2FBD9A44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735" y="4943246"/>
            <a:ext cx="5590698" cy="1238213"/>
          </a:xfrm>
          <a:prstGeom prst="rect">
            <a:avLst/>
          </a:prstGeom>
        </p:spPr>
      </p:pic>
      <p:pic>
        <p:nvPicPr>
          <p:cNvPr id="5" name="그림 4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0437FC6B-67E1-81FB-30C6-1B6FB9AE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1" y="5039836"/>
            <a:ext cx="5903299" cy="1175175"/>
          </a:xfrm>
          <a:prstGeom prst="rect">
            <a:avLst/>
          </a:prstGeom>
        </p:spPr>
      </p:pic>
      <p:pic>
        <p:nvPicPr>
          <p:cNvPr id="6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E421719-BF6C-9285-6BC3-2793366F8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0" y="3085398"/>
            <a:ext cx="11765280" cy="1591445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FF478E-27EF-CD89-41D0-08608514AEB7}"/>
              </a:ext>
            </a:extLst>
          </p:cNvPr>
          <p:cNvSpPr txBox="1">
            <a:spLocks/>
          </p:cNvSpPr>
          <p:nvPr/>
        </p:nvSpPr>
        <p:spPr>
          <a:xfrm>
            <a:off x="1143000" y="2303145"/>
            <a:ext cx="10515600" cy="1059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>
                <a:ea typeface="+mn-lt"/>
                <a:cs typeface="+mn-lt"/>
              </a:rPr>
              <a:t>→</a:t>
            </a:r>
            <a:r>
              <a:rPr lang="ko-KR" altLang="en-US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en-US" altLang="en-US" b="1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F</a:t>
            </a:r>
            <a:r>
              <a:rPr lang="en-US" altLang="ko-KR" b="1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ast</a:t>
            </a:r>
            <a:r>
              <a:rPr lang="ko-KR" b="1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b="1" err="1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r</a:t>
            </a:r>
            <a:r>
              <a:rPr lang="ko-KR" altLang="en-US" b="1" err="1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un</a:t>
            </a:r>
            <a:r>
              <a:rPr lang="ko-KR" altLang="en-US" b="1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  </a:t>
            </a:r>
            <a:r>
              <a:rPr lang="ko-KR" altLang="en-US" b="1">
                <a:latin typeface="Arial"/>
                <a:ea typeface="맑은 고딕"/>
                <a:cs typeface="Arial"/>
              </a:rPr>
              <a:t>+</a:t>
            </a:r>
            <a:r>
              <a:rPr lang="ko-KR" altLang="en-US" b="1">
                <a:solidFill>
                  <a:schemeClr val="accent1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altLang="en-US" b="1" err="1">
                <a:solidFill>
                  <a:schemeClr val="accent1"/>
                </a:solidFill>
                <a:latin typeface="Arial"/>
                <a:ea typeface="맑은 고딕"/>
                <a:cs typeface="Arial"/>
              </a:rPr>
              <a:t>Cross-platform</a:t>
            </a:r>
            <a:endParaRPr lang="ko-KR" altLang="en-US" b="1">
              <a:solidFill>
                <a:schemeClr val="accent1"/>
              </a:solidFill>
              <a:latin typeface="Arial"/>
              <a:ea typeface="맑은 고딕"/>
              <a:cs typeface="Arial"/>
            </a:endParaRPr>
          </a:p>
          <a:p>
            <a:endParaRPr lang="en-US" altLang="ko-KR">
              <a:latin typeface="Arial"/>
              <a:ea typeface="맑은 고딕"/>
              <a:cs typeface="Arial"/>
            </a:endParaRPr>
          </a:p>
          <a:p>
            <a:endParaRPr lang="en-US" altLang="ko-KR">
              <a:latin typeface="Arial"/>
              <a:ea typeface="맑은 고딕"/>
              <a:cs typeface="Arial"/>
            </a:endParaRPr>
          </a:p>
          <a:p>
            <a:endParaRPr lang="en-US" altLang="ko-KR"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678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84527-816A-486F-BCEC-23A0BE26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>
                <a:latin typeface="Arial"/>
                <a:ea typeface="맑은 고딕"/>
                <a:cs typeface="Arial"/>
              </a:rPr>
              <a:t>• </a:t>
            </a:r>
            <a:r>
              <a:rPr lang="en-US" altLang="ko-KR">
                <a:latin typeface="Arial"/>
                <a:ea typeface="+mn-lt"/>
                <a:cs typeface="Arial"/>
              </a:rPr>
              <a:t>Static type &amp; Hard syntax</a:t>
            </a:r>
            <a:endParaRPr lang="ko-KR" altLang="en-US"/>
          </a:p>
          <a:p>
            <a:pPr marL="0" indent="0">
              <a:buNone/>
            </a:pPr>
            <a:r>
              <a:rPr lang="ko-KR" altLang="en-US">
                <a:latin typeface="Malgun Gothic"/>
                <a:ea typeface="Malgun Gothic"/>
                <a:cs typeface="Arial"/>
              </a:rPr>
              <a:t> </a:t>
            </a:r>
            <a:r>
              <a:rPr lang="ko-KR">
                <a:latin typeface="Arial"/>
                <a:ea typeface="Malgun Gothic"/>
                <a:cs typeface="Arial"/>
              </a:rPr>
              <a:t>→ </a:t>
            </a:r>
            <a:r>
              <a:rPr lang="en-US" altLang="ko-KR" b="1">
                <a:latin typeface="Arial"/>
                <a:ea typeface="Malgun Gothic"/>
                <a:cs typeface="Arial"/>
              </a:rPr>
              <a:t>reduce errors</a:t>
            </a:r>
            <a:endParaRPr lang="ko-KR" altLang="en-US" b="1">
              <a:latin typeface="Arial"/>
              <a:ea typeface="Malgun Gothic"/>
              <a:cs typeface="Arial"/>
            </a:endParaRPr>
          </a:p>
          <a:p>
            <a:endParaRPr lang="en-US" altLang="ko-KR">
              <a:latin typeface="Arial"/>
              <a:ea typeface="맑은 고딕"/>
              <a:cs typeface="Arial"/>
            </a:endParaRPr>
          </a:p>
          <a:p>
            <a:endParaRPr lang="en-US" altLang="ko-KR">
              <a:latin typeface="Arial"/>
              <a:ea typeface="맑은 고딕"/>
              <a:cs typeface="Arial"/>
            </a:endParaRPr>
          </a:p>
          <a:p>
            <a:pPr marL="0" indent="0">
              <a:buNone/>
            </a:pPr>
            <a:endParaRPr lang="en-US" altLang="ko-KR">
              <a:latin typeface="Arial"/>
              <a:ea typeface="맑은 고딕"/>
              <a:cs typeface="Arial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77098A3-69D5-FDB9-4AC7-316B54FF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>
                <a:latin typeface="Arial"/>
                <a:ea typeface="+mj-lt"/>
                <a:cs typeface="Arial"/>
              </a:rPr>
              <a:t>Features</a:t>
            </a:r>
            <a:endParaRPr lang="ko-KR" altLang="en-US">
              <a:latin typeface="Arial"/>
              <a:ea typeface="맑은 고딕"/>
              <a:cs typeface="Arial"/>
            </a:endParaRPr>
          </a:p>
        </p:txBody>
      </p:sp>
      <p:pic>
        <p:nvPicPr>
          <p:cNvPr id="2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B61AD1F-D42A-5A59-8802-D9E1FFB2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78" y="3856137"/>
            <a:ext cx="5949351" cy="13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4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4E096-5398-4BCB-B632-80888EE5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>
                <a:latin typeface="Arial"/>
                <a:ea typeface="맑은 고딕"/>
                <a:cs typeface="Arial"/>
              </a:rPr>
              <a:t>Application</a:t>
            </a:r>
            <a:endParaRPr lang="ko-KR" altLang="en-US" b="1">
              <a:latin typeface="Arial"/>
              <a:ea typeface="맑은 고딕"/>
              <a:cs typeface="Arial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9A09D-4030-4B63-A224-576BB8D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latin typeface="Arial"/>
                <a:ea typeface="+mn-lt"/>
                <a:cs typeface="Arial"/>
              </a:rPr>
              <a:t>designed for networking in mind</a:t>
            </a:r>
            <a:endParaRPr lang="en-US" altLang="ko-KR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ko-KR" altLang="en-US">
                <a:latin typeface="Arial"/>
                <a:ea typeface="+mn-lt"/>
                <a:cs typeface="Arial"/>
              </a:rPr>
              <a:t> → </a:t>
            </a:r>
            <a:r>
              <a:rPr lang="en-US" b="1">
                <a:latin typeface="Arial"/>
                <a:ea typeface="+mn-lt"/>
                <a:cs typeface="Arial"/>
              </a:rPr>
              <a:t>Web Application (Business App)</a:t>
            </a:r>
            <a:endParaRPr lang="en-US">
              <a:latin typeface="Arial"/>
              <a:ea typeface="+mn-lt"/>
              <a:cs typeface="Arial"/>
            </a:endParaRPr>
          </a:p>
          <a:p>
            <a:endParaRPr lang="en-US" altLang="ko-KR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ea typeface="맑은 고딕" panose="020F0502020204030204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ea typeface="+mn-lt"/>
              <a:cs typeface="Arial"/>
            </a:endParaRPr>
          </a:p>
          <a:p>
            <a:endParaRPr lang="en-US">
              <a:latin typeface="맑은 고딕" panose="020F0502020204030204"/>
              <a:ea typeface="맑은 고딕" panose="020F0502020204030204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1ED208C-5455-B6A0-A00E-22E80C07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53" y="3425002"/>
            <a:ext cx="7499332" cy="2058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A6401-A6E4-9A0D-4CB0-17AB3EFC862C}"/>
              </a:ext>
            </a:extLst>
          </p:cNvPr>
          <p:cNvSpPr txBox="1"/>
          <p:nvPr/>
        </p:nvSpPr>
        <p:spPr>
          <a:xfrm>
            <a:off x="5776132" y="6472555"/>
            <a:ext cx="641085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https://www.codemotion.com/magazine/backend-dev/reasons-to-learn-java/</a:t>
            </a:r>
            <a:endParaRPr lang="ko-KR">
              <a:ea typeface="+mn-lt"/>
              <a:cs typeface="+mn-lt"/>
            </a:endParaRPr>
          </a:p>
        </p:txBody>
      </p:sp>
      <p:pic>
        <p:nvPicPr>
          <p:cNvPr id="7" name="그림 7" descr="텍스트, 오렌지이(가) 표시된 사진&#10;&#10;자동 생성된 설명">
            <a:extLst>
              <a:ext uri="{FF2B5EF4-FFF2-40B4-BE49-F238E27FC236}">
                <a16:creationId xmlns:a16="http://schemas.microsoft.com/office/drawing/2014/main" id="{6C56A6E6-7921-ADDA-43E6-88CE463E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242" y="5867400"/>
            <a:ext cx="19716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3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4E096-5398-4BCB-B632-80888EE5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>
                <a:latin typeface="Arial"/>
                <a:ea typeface="맑은 고딕"/>
                <a:cs typeface="Arial"/>
              </a:rPr>
              <a:t>Application</a:t>
            </a:r>
            <a:endParaRPr lang="ko-KR" altLang="en-US" b="1">
              <a:latin typeface="Arial"/>
              <a:ea typeface="맑은 고딕"/>
              <a:cs typeface="Arial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9A09D-4030-4B63-A224-576BB8D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ea typeface="+mn-lt"/>
                <a:cs typeface="+mn-lt"/>
              </a:rPr>
              <a:t>released in 1995</a:t>
            </a:r>
            <a:endParaRPr lang="en-US"/>
          </a:p>
          <a:p>
            <a:pPr marL="0" indent="0">
              <a:buNone/>
            </a:pPr>
            <a:r>
              <a:rPr lang="en-US">
                <a:latin typeface="Arial"/>
                <a:ea typeface="+mn-lt"/>
                <a:cs typeface="+mn-lt"/>
              </a:rPr>
              <a:t>  </a:t>
            </a:r>
            <a:r>
              <a:rPr lang="ko-KR">
                <a:latin typeface="Arial"/>
                <a:ea typeface="+mn-lt"/>
                <a:cs typeface="Arial"/>
              </a:rPr>
              <a:t>→</a:t>
            </a:r>
            <a:r>
              <a:rPr lang="ko-KR" altLang="en-US">
                <a:latin typeface="Arial"/>
                <a:ea typeface="+mn-lt"/>
                <a:cs typeface="Arial"/>
              </a:rPr>
              <a:t> </a:t>
            </a:r>
            <a:r>
              <a:rPr lang="en-US">
                <a:latin typeface="Arial"/>
                <a:ea typeface="+mn-lt"/>
                <a:cs typeface="+mn-lt"/>
              </a:rPr>
              <a:t>community support, still high usage </a:t>
            </a:r>
            <a:r>
              <a:rPr lang="en-US" sz="1600">
                <a:latin typeface="Arial"/>
                <a:ea typeface="+mn-lt"/>
                <a:cs typeface="+mn-lt"/>
              </a:rPr>
              <a:t>(</a:t>
            </a:r>
            <a:r>
              <a:rPr lang="en-US" sz="1600" i="1">
                <a:latin typeface="Arial"/>
                <a:cs typeface="Arial"/>
              </a:rPr>
              <a:t>TIOBE</a:t>
            </a:r>
            <a:r>
              <a:rPr lang="en-US" sz="1600">
                <a:latin typeface="Arial"/>
                <a:cs typeface="Arial"/>
              </a:rPr>
              <a:t> Index for March 2022</a:t>
            </a:r>
            <a:r>
              <a:rPr lang="en-US" sz="1600">
                <a:latin typeface="Arial"/>
                <a:ea typeface="맑은 고딕" panose="020F0502020204030204"/>
                <a:cs typeface="Arial"/>
              </a:rPr>
              <a:t>)</a:t>
            </a:r>
          </a:p>
          <a:p>
            <a:pPr marL="0" indent="0">
              <a:buNone/>
            </a:pPr>
            <a:endParaRPr lang="en-US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ea typeface="+mn-lt"/>
              <a:cs typeface="Arial"/>
            </a:endParaRPr>
          </a:p>
          <a:p>
            <a:endParaRPr lang="en-US">
              <a:latin typeface="맑은 고딕" panose="020F0502020204030204"/>
              <a:ea typeface="맑은 고딕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69813-4FE9-8F55-6A69-39D656C96E93}"/>
              </a:ext>
            </a:extLst>
          </p:cNvPr>
          <p:cNvSpPr txBox="1"/>
          <p:nvPr/>
        </p:nvSpPr>
        <p:spPr>
          <a:xfrm>
            <a:off x="8946052" y="6431915"/>
            <a:ext cx="3084499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https://www.tiobe.com/tiobe-index/</a:t>
            </a:r>
            <a:endParaRPr lang="ko-KR" altLang="en-US" sz="1400">
              <a:ea typeface="+mn-lt"/>
              <a:cs typeface="+mn-lt"/>
            </a:endParaRPr>
          </a:p>
        </p:txBody>
      </p:sp>
      <p:pic>
        <p:nvPicPr>
          <p:cNvPr id="7" name="그림 7" descr="텍스트, 클립아트, 명함이(가) 표시된 사진&#10;&#10;자동 생성된 설명">
            <a:extLst>
              <a:ext uri="{FF2B5EF4-FFF2-40B4-BE49-F238E27FC236}">
                <a16:creationId xmlns:a16="http://schemas.microsoft.com/office/drawing/2014/main" id="{52155EAB-29D8-EEFA-2E06-1E7C80D91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060" y="5270500"/>
            <a:ext cx="1122680" cy="1102360"/>
          </a:xfrm>
          <a:prstGeom prst="rect">
            <a:avLst/>
          </a:prstGeom>
        </p:spPr>
      </p:pic>
      <p:pic>
        <p:nvPicPr>
          <p:cNvPr id="8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5274CBB5-9559-383F-5609-EAE035BAFD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" r="18594" b="-1402"/>
          <a:stretch/>
        </p:blipFill>
        <p:spPr>
          <a:xfrm>
            <a:off x="2326640" y="3275617"/>
            <a:ext cx="6947522" cy="219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2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493C41-E811-4E71-A7CE-7079F268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07" y="2035207"/>
            <a:ext cx="2787586" cy="278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B00956-FEA2-4F87-B497-11828A5834E9}"/>
              </a:ext>
            </a:extLst>
          </p:cNvPr>
          <p:cNvSpPr txBox="1"/>
          <p:nvPr/>
        </p:nvSpPr>
        <p:spPr>
          <a:xfrm>
            <a:off x="0" y="6611779"/>
            <a:ext cx="85263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latin typeface="Arial"/>
                <a:ea typeface="맑은 고딕"/>
                <a:cs typeface="Arial"/>
                <a:hlinkClick r:id="rId3"/>
              </a:rPr>
              <a:t>https://ko.wikipedia.org/wiki/%ED%8C%8C%EC%9D%BC:Python-logo-notext.svg</a:t>
            </a:r>
            <a:endParaRPr lang="en-US" altLang="ko-KR" sz="1000">
              <a:latin typeface="Arial"/>
              <a:ea typeface="맑은 고딕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FE9E0-9B7F-4662-BA8F-8A7655B41996}"/>
              </a:ext>
            </a:extLst>
          </p:cNvPr>
          <p:cNvSpPr txBox="1"/>
          <p:nvPr/>
        </p:nvSpPr>
        <p:spPr>
          <a:xfrm>
            <a:off x="5047477" y="609600"/>
            <a:ext cx="20970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sz="44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0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8BE40-2ABF-48BE-8151-9B97F762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ko-KR" b="1">
                <a:latin typeface="Arial"/>
                <a:ea typeface="+mj-lt"/>
                <a:cs typeface="Arial"/>
              </a:rPr>
              <a:t>Features</a:t>
            </a:r>
            <a:endParaRPr lang="ko-KR" altLang="en-US">
              <a:latin typeface="Arial"/>
              <a:ea typeface="맑은 고딕"/>
              <a:cs typeface="Arial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84527-816A-486F-BCEC-23A0BE26C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>
                <a:latin typeface="Arial"/>
                <a:ea typeface="맑은 고딕"/>
                <a:cs typeface="Arial"/>
              </a:rPr>
              <a:t>Python: Interpreted Language </a:t>
            </a:r>
            <a:r>
              <a:rPr lang="ko-KR" altLang="en-US" sz="4400">
                <a:latin typeface="Arial"/>
                <a:ea typeface="맑은 고딕"/>
                <a:cs typeface="Arial"/>
              </a:rPr>
              <a:t>→</a:t>
            </a:r>
            <a:r>
              <a:rPr lang="en-US" altLang="ko-KR" sz="4400">
                <a:latin typeface="Arial"/>
                <a:ea typeface="맑은 고딕"/>
                <a:cs typeface="Arial"/>
              </a:rPr>
              <a:t> </a:t>
            </a:r>
            <a:r>
              <a:rPr lang="en-US" altLang="ko-KR" sz="4400" b="1">
                <a:solidFill>
                  <a:schemeClr val="accent1"/>
                </a:solidFill>
                <a:latin typeface="Arial"/>
                <a:ea typeface="맑은 고딕"/>
                <a:cs typeface="Arial"/>
              </a:rPr>
              <a:t>Cross-platform</a:t>
            </a:r>
            <a:r>
              <a:rPr lang="en-US" altLang="ko-KR" sz="4400">
                <a:latin typeface="Arial"/>
                <a:ea typeface="맑은 고딕"/>
                <a:cs typeface="Arial"/>
              </a:rPr>
              <a:t> </a:t>
            </a:r>
          </a:p>
          <a:p>
            <a:pPr marL="0" indent="0">
              <a:buNone/>
            </a:pPr>
            <a:endParaRPr lang="en-US" altLang="ko-KR">
              <a:latin typeface="Arial"/>
              <a:ea typeface="맑은 고딕"/>
              <a:cs typeface="Arial"/>
            </a:endParaRPr>
          </a:p>
          <a:p>
            <a:pPr marL="0" indent="0">
              <a:buNone/>
            </a:pPr>
            <a:endParaRPr lang="en-US" altLang="ko-KR">
              <a:latin typeface="Arial"/>
              <a:ea typeface="맑은 고딕"/>
              <a:cs typeface="Arial"/>
            </a:endParaRPr>
          </a:p>
          <a:p>
            <a:pPr marL="0" indent="0">
              <a:buNone/>
            </a:pPr>
            <a:endParaRPr lang="en-US" altLang="ko-KR">
              <a:latin typeface="Arial"/>
              <a:ea typeface="맑은 고딕"/>
              <a:cs typeface="Arial"/>
            </a:endParaRPr>
          </a:p>
          <a:p>
            <a:pPr marL="0" indent="0">
              <a:buNone/>
            </a:pPr>
            <a:endParaRPr lang="en-US" altLang="ko-KR">
              <a:latin typeface="Arial"/>
              <a:ea typeface="맑은 고딕"/>
              <a:cs typeface="Arial"/>
            </a:endParaRPr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CC95807F-671E-4813-BE58-6550C52EE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17" y="2817876"/>
            <a:ext cx="6955766" cy="1541561"/>
          </a:xfrm>
          <a:prstGeom prst="rect">
            <a:avLst/>
          </a:prstGeom>
        </p:spPr>
      </p:pic>
      <p:sp>
        <p:nvSpPr>
          <p:cNvPr id="6" name="AutoShape 4" descr="Logo">
            <a:extLst>
              <a:ext uri="{FF2B5EF4-FFF2-40B4-BE49-F238E27FC236}">
                <a16:creationId xmlns:a16="http://schemas.microsoft.com/office/drawing/2014/main" id="{84B81158-CE6D-4D42-A17A-CA02F40494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IBM - Futurum Research">
            <a:extLst>
              <a:ext uri="{FF2B5EF4-FFF2-40B4-BE49-F238E27FC236}">
                <a16:creationId xmlns:a16="http://schemas.microsoft.com/office/drawing/2014/main" id="{DF357104-269E-42CC-B15E-979AB6C6A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995" y="5652309"/>
            <a:ext cx="1769608" cy="83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ED2A2BA9-B8A4-4966-9622-6C895FDBA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237" y="4579255"/>
            <a:ext cx="7629525" cy="1343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26615-0539-44BA-B6D3-3F9694AE1B23}"/>
              </a:ext>
            </a:extLst>
          </p:cNvPr>
          <p:cNvSpPr txBox="1"/>
          <p:nvPr/>
        </p:nvSpPr>
        <p:spPr>
          <a:xfrm>
            <a:off x="1900849" y="6487633"/>
            <a:ext cx="1029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https://www.ibm.com/docs/en/zos-basic-skills?topic=zos-compiled-versus-interpreted-languages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7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E256BEB78F6584D8B033952FB097B93" ma:contentTypeVersion="4" ma:contentTypeDescription="새 문서를 만듭니다." ma:contentTypeScope="" ma:versionID="2a1f38791ee9893c68ba13ef73306290">
  <xsd:schema xmlns:xsd="http://www.w3.org/2001/XMLSchema" xmlns:xs="http://www.w3.org/2001/XMLSchema" xmlns:p="http://schemas.microsoft.com/office/2006/metadata/properties" xmlns:ns3="e3bc1c95-a36c-4f77-866b-ceeb4db466f9" targetNamespace="http://schemas.microsoft.com/office/2006/metadata/properties" ma:root="true" ma:fieldsID="d3233a56cafab3fe9ae88a353ac037ee" ns3:_="">
    <xsd:import namespace="e3bc1c95-a36c-4f77-866b-ceeb4db466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c1c95-a36c-4f77-866b-ceeb4db46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578DD2-6319-40A7-AEAD-BEE2F4E267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02E850-D141-4F18-95E1-CB8058AB2D35}">
  <ds:schemaRefs>
    <ds:schemaRef ds:uri="e3bc1c95-a36c-4f77-866b-ceeb4db466f9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D857216-8143-4B8B-8237-B3EDC06D0E76}">
  <ds:schemaRefs>
    <ds:schemaRef ds:uri="e3bc1c95-a36c-4f77-866b-ceeb4db466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262</Words>
  <Application>Microsoft Office PowerPoint</Application>
  <PresentationFormat>와이드스크린</PresentationFormat>
  <Paragraphs>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Malgun Gothic</vt:lpstr>
      <vt:lpstr>Malgun Gothic</vt:lpstr>
      <vt:lpstr>Arial</vt:lpstr>
      <vt:lpstr>Office 테마</vt:lpstr>
      <vt:lpstr>Java vs. Python</vt:lpstr>
      <vt:lpstr>Which one is Better, Java or Python?</vt:lpstr>
      <vt:lpstr>PowerPoint 프레젠테이션</vt:lpstr>
      <vt:lpstr>Features</vt:lpstr>
      <vt:lpstr>Features</vt:lpstr>
      <vt:lpstr>Application</vt:lpstr>
      <vt:lpstr>Application</vt:lpstr>
      <vt:lpstr>PowerPoint 프레젠테이션</vt:lpstr>
      <vt:lpstr>Features</vt:lpstr>
      <vt:lpstr>Features</vt:lpstr>
      <vt:lpstr>Features</vt:lpstr>
      <vt:lpstr>Application: Machine Learning </vt:lpstr>
      <vt:lpstr>Conclusion</vt:lpstr>
      <vt:lpstr>Java vs.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vs Java</dc:title>
  <dc:creator>이정윤</dc:creator>
  <cp:lastModifiedBy>이정윤</cp:lastModifiedBy>
  <cp:revision>1</cp:revision>
  <dcterms:created xsi:type="dcterms:W3CDTF">2022-04-05T14:19:22Z</dcterms:created>
  <dcterms:modified xsi:type="dcterms:W3CDTF">2022-04-13T01:17:33Z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0x010100CE256BEB78F6584D8B033952FB097B93</vt:lpwstr>
  </property>
</Properties>
</file>