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1"/>
  </p:notesMasterIdLst>
  <p:sldIdLst>
    <p:sldId id="256" r:id="rId2"/>
    <p:sldId id="257" r:id="rId3"/>
    <p:sldId id="273" r:id="rId4"/>
    <p:sldId id="275" r:id="rId5"/>
    <p:sldId id="276" r:id="rId6"/>
    <p:sldId id="277" r:id="rId7"/>
    <p:sldId id="278" r:id="rId8"/>
    <p:sldId id="279" r:id="rId9"/>
    <p:sldId id="280" r:id="rId10"/>
    <p:sldId id="281" r:id="rId11"/>
    <p:sldId id="283" r:id="rId12"/>
    <p:sldId id="285" r:id="rId13"/>
    <p:sldId id="282" r:id="rId14"/>
    <p:sldId id="287" r:id="rId15"/>
    <p:sldId id="290" r:id="rId16"/>
    <p:sldId id="288" r:id="rId17"/>
    <p:sldId id="289" r:id="rId18"/>
    <p:sldId id="284" r:id="rId19"/>
    <p:sldId id="261" r:id="rId20"/>
  </p:sldIdLst>
  <p:sldSz cx="9144000" cy="5143500" type="screen16x9"/>
  <p:notesSz cx="6858000" cy="9144000"/>
  <p:embeddedFontLst>
    <p:embeddedFont>
      <p:font typeface="Nanum Gothic Coding" panose="020B0600000101010101" charset="-127"/>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9CB9C"/>
    <a:srgbClr val="B6D7A8"/>
    <a:srgbClr val="92D050"/>
    <a:srgbClr val="EFEFEF"/>
    <a:srgbClr val="DFE8F9"/>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35" autoAdjust="0"/>
  </p:normalViewPr>
  <p:slideViewPr>
    <p:cSldViewPr snapToGrid="0">
      <p:cViewPr varScale="1">
        <p:scale>
          <a:sx n="132" d="100"/>
          <a:sy n="132" d="100"/>
        </p:scale>
        <p:origin x="93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y020\Download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y020\Downloads\runtim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Nanum Gothic Coding" panose="020B0600000101010101" charset="-127"/>
                <a:ea typeface="Nanum Gothic Coding" panose="020B0600000101010101" charset="-127"/>
                <a:cs typeface="+mn-cs"/>
              </a:defRPr>
            </a:pPr>
            <a:r>
              <a:rPr lang="en-US"/>
              <a:t>Runtime for IN &amp; EXISTS Operator</a:t>
            </a:r>
            <a:endParaRPr lang="ko-K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Nanum Gothic Coding" panose="020B0600000101010101" charset="-127"/>
              <a:ea typeface="Nanum Gothic Coding" panose="020B0600000101010101" charset="-127"/>
              <a:cs typeface="+mn-cs"/>
            </a:defRPr>
          </a:pPr>
          <a:endParaRPr lang="ko-KR"/>
        </a:p>
      </c:txPr>
    </c:title>
    <c:autoTitleDeleted val="0"/>
    <c:plotArea>
      <c:layout/>
      <c:lineChart>
        <c:grouping val="standard"/>
        <c:varyColors val="0"/>
        <c:ser>
          <c:idx val="0"/>
          <c:order val="0"/>
          <c:tx>
            <c:strRef>
              <c:f>Sheet1!$B$1</c:f>
              <c:strCache>
                <c:ptCount val="1"/>
                <c:pt idx="0">
                  <c:v>IN</c:v>
                </c:pt>
              </c:strCache>
            </c:strRef>
          </c:tx>
          <c:spPr>
            <a:ln w="28575" cap="rnd">
              <a:solidFill>
                <a:schemeClr val="accent1"/>
              </a:solidFill>
              <a:round/>
            </a:ln>
            <a:effectLst/>
          </c:spPr>
          <c:marker>
            <c:symbol val="none"/>
          </c:marker>
          <c:cat>
            <c:strRef>
              <c:f>Sheet1!$A$2:$A$21</c:f>
              <c:strCache>
                <c:ptCount val="20"/>
                <c:pt idx="0">
                  <c:v>1st</c:v>
                </c:pt>
                <c:pt idx="1">
                  <c:v>2nd</c:v>
                </c:pt>
                <c:pt idx="2">
                  <c:v>3rd</c:v>
                </c:pt>
                <c:pt idx="3">
                  <c:v>4th</c:v>
                </c:pt>
                <c:pt idx="4">
                  <c:v>5th</c:v>
                </c:pt>
                <c:pt idx="5">
                  <c:v>6th</c:v>
                </c:pt>
                <c:pt idx="6">
                  <c:v>7th</c:v>
                </c:pt>
                <c:pt idx="7">
                  <c:v>8th</c:v>
                </c:pt>
                <c:pt idx="8">
                  <c:v>9th</c:v>
                </c:pt>
                <c:pt idx="9">
                  <c:v>10th</c:v>
                </c:pt>
                <c:pt idx="10">
                  <c:v>11st</c:v>
                </c:pt>
                <c:pt idx="11">
                  <c:v>12nd</c:v>
                </c:pt>
                <c:pt idx="12">
                  <c:v>13rd</c:v>
                </c:pt>
                <c:pt idx="13">
                  <c:v>14th</c:v>
                </c:pt>
                <c:pt idx="14">
                  <c:v>15th</c:v>
                </c:pt>
                <c:pt idx="15">
                  <c:v>16th</c:v>
                </c:pt>
                <c:pt idx="16">
                  <c:v>17th</c:v>
                </c:pt>
                <c:pt idx="17">
                  <c:v>18th</c:v>
                </c:pt>
                <c:pt idx="18">
                  <c:v>19th</c:v>
                </c:pt>
                <c:pt idx="19">
                  <c:v>20th</c:v>
                </c:pt>
              </c:strCache>
            </c:strRef>
          </c:cat>
          <c:val>
            <c:numRef>
              <c:f>Sheet1!$B$2:$B$21</c:f>
              <c:numCache>
                <c:formatCode>General</c:formatCode>
                <c:ptCount val="20"/>
                <c:pt idx="0">
                  <c:v>0.16200000000000001</c:v>
                </c:pt>
                <c:pt idx="1">
                  <c:v>0.05</c:v>
                </c:pt>
                <c:pt idx="2">
                  <c:v>4.1000000000000002E-2</c:v>
                </c:pt>
                <c:pt idx="3">
                  <c:v>2.9000000000000001E-2</c:v>
                </c:pt>
                <c:pt idx="4">
                  <c:v>3.6999999999999998E-2</c:v>
                </c:pt>
                <c:pt idx="5">
                  <c:v>3.4000000000000002E-2</c:v>
                </c:pt>
                <c:pt idx="6">
                  <c:v>3.1E-2</c:v>
                </c:pt>
                <c:pt idx="7">
                  <c:v>0.04</c:v>
                </c:pt>
                <c:pt idx="8">
                  <c:v>3.5000000000000003E-2</c:v>
                </c:pt>
                <c:pt idx="9">
                  <c:v>3.2000000000000001E-2</c:v>
                </c:pt>
                <c:pt idx="10">
                  <c:v>2.5000000000000001E-2</c:v>
                </c:pt>
                <c:pt idx="11">
                  <c:v>2.8000000000000001E-2</c:v>
                </c:pt>
                <c:pt idx="12">
                  <c:v>2.5999999999999999E-2</c:v>
                </c:pt>
                <c:pt idx="13">
                  <c:v>2.9000000000000001E-2</c:v>
                </c:pt>
                <c:pt idx="14">
                  <c:v>3.5000000000000003E-2</c:v>
                </c:pt>
                <c:pt idx="15">
                  <c:v>0.03</c:v>
                </c:pt>
                <c:pt idx="16">
                  <c:v>3.3000000000000002E-2</c:v>
                </c:pt>
                <c:pt idx="17">
                  <c:v>3.6999999999999998E-2</c:v>
                </c:pt>
                <c:pt idx="18">
                  <c:v>2.9000000000000001E-2</c:v>
                </c:pt>
                <c:pt idx="19">
                  <c:v>2.9000000000000001E-2</c:v>
                </c:pt>
              </c:numCache>
            </c:numRef>
          </c:val>
          <c:smooth val="0"/>
          <c:extLst>
            <c:ext xmlns:c16="http://schemas.microsoft.com/office/drawing/2014/chart" uri="{C3380CC4-5D6E-409C-BE32-E72D297353CC}">
              <c16:uniqueId val="{00000000-F382-4F36-B6B0-19D00A1FE8A3}"/>
            </c:ext>
          </c:extLst>
        </c:ser>
        <c:ser>
          <c:idx val="1"/>
          <c:order val="1"/>
          <c:tx>
            <c:strRef>
              <c:f>Sheet1!$C$1</c:f>
              <c:strCache>
                <c:ptCount val="1"/>
                <c:pt idx="0">
                  <c:v>EXISTS</c:v>
                </c:pt>
              </c:strCache>
            </c:strRef>
          </c:tx>
          <c:spPr>
            <a:ln w="28575" cap="rnd">
              <a:solidFill>
                <a:srgbClr val="92D050"/>
              </a:solidFill>
              <a:round/>
            </a:ln>
            <a:effectLst/>
          </c:spPr>
          <c:marker>
            <c:symbol val="none"/>
          </c:marker>
          <c:cat>
            <c:strRef>
              <c:f>Sheet1!$A$2:$A$21</c:f>
              <c:strCache>
                <c:ptCount val="20"/>
                <c:pt idx="0">
                  <c:v>1st</c:v>
                </c:pt>
                <c:pt idx="1">
                  <c:v>2nd</c:v>
                </c:pt>
                <c:pt idx="2">
                  <c:v>3rd</c:v>
                </c:pt>
                <c:pt idx="3">
                  <c:v>4th</c:v>
                </c:pt>
                <c:pt idx="4">
                  <c:v>5th</c:v>
                </c:pt>
                <c:pt idx="5">
                  <c:v>6th</c:v>
                </c:pt>
                <c:pt idx="6">
                  <c:v>7th</c:v>
                </c:pt>
                <c:pt idx="7">
                  <c:v>8th</c:v>
                </c:pt>
                <c:pt idx="8">
                  <c:v>9th</c:v>
                </c:pt>
                <c:pt idx="9">
                  <c:v>10th</c:v>
                </c:pt>
                <c:pt idx="10">
                  <c:v>11st</c:v>
                </c:pt>
                <c:pt idx="11">
                  <c:v>12nd</c:v>
                </c:pt>
                <c:pt idx="12">
                  <c:v>13rd</c:v>
                </c:pt>
                <c:pt idx="13">
                  <c:v>14th</c:v>
                </c:pt>
                <c:pt idx="14">
                  <c:v>15th</c:v>
                </c:pt>
                <c:pt idx="15">
                  <c:v>16th</c:v>
                </c:pt>
                <c:pt idx="16">
                  <c:v>17th</c:v>
                </c:pt>
                <c:pt idx="17">
                  <c:v>18th</c:v>
                </c:pt>
                <c:pt idx="18">
                  <c:v>19th</c:v>
                </c:pt>
                <c:pt idx="19">
                  <c:v>20th</c:v>
                </c:pt>
              </c:strCache>
            </c:strRef>
          </c:cat>
          <c:val>
            <c:numRef>
              <c:f>Sheet1!$C$2:$C$21</c:f>
              <c:numCache>
                <c:formatCode>General</c:formatCode>
                <c:ptCount val="20"/>
                <c:pt idx="0">
                  <c:v>0.153</c:v>
                </c:pt>
                <c:pt idx="1">
                  <c:v>5.6000000000000001E-2</c:v>
                </c:pt>
                <c:pt idx="2">
                  <c:v>3.5000000000000003E-2</c:v>
                </c:pt>
                <c:pt idx="3">
                  <c:v>4.1000000000000002E-2</c:v>
                </c:pt>
                <c:pt idx="4">
                  <c:v>3.5999999999999997E-2</c:v>
                </c:pt>
                <c:pt idx="5">
                  <c:v>0.04</c:v>
                </c:pt>
                <c:pt idx="6">
                  <c:v>3.2000000000000001E-2</c:v>
                </c:pt>
                <c:pt idx="7">
                  <c:v>3.4000000000000002E-2</c:v>
                </c:pt>
                <c:pt idx="8">
                  <c:v>2.5999999999999999E-2</c:v>
                </c:pt>
                <c:pt idx="9">
                  <c:v>3.4000000000000002E-2</c:v>
                </c:pt>
                <c:pt idx="10">
                  <c:v>2.7E-2</c:v>
                </c:pt>
                <c:pt idx="11">
                  <c:v>2.4E-2</c:v>
                </c:pt>
                <c:pt idx="12">
                  <c:v>2.8000000000000001E-2</c:v>
                </c:pt>
                <c:pt idx="13">
                  <c:v>3.3000000000000002E-2</c:v>
                </c:pt>
                <c:pt idx="14">
                  <c:v>2.7E-2</c:v>
                </c:pt>
                <c:pt idx="15">
                  <c:v>0.03</c:v>
                </c:pt>
                <c:pt idx="16">
                  <c:v>3.3000000000000002E-2</c:v>
                </c:pt>
                <c:pt idx="17">
                  <c:v>3.3000000000000002E-2</c:v>
                </c:pt>
                <c:pt idx="18">
                  <c:v>2.5999999999999999E-2</c:v>
                </c:pt>
                <c:pt idx="19">
                  <c:v>3.2000000000000001E-2</c:v>
                </c:pt>
              </c:numCache>
            </c:numRef>
          </c:val>
          <c:smooth val="0"/>
          <c:extLst>
            <c:ext xmlns:c16="http://schemas.microsoft.com/office/drawing/2014/chart" uri="{C3380CC4-5D6E-409C-BE32-E72D297353CC}">
              <c16:uniqueId val="{00000001-F382-4F36-B6B0-19D00A1FE8A3}"/>
            </c:ext>
          </c:extLst>
        </c:ser>
        <c:dLbls>
          <c:showLegendKey val="0"/>
          <c:showVal val="0"/>
          <c:showCatName val="0"/>
          <c:showSerName val="0"/>
          <c:showPercent val="0"/>
          <c:showBubbleSize val="0"/>
        </c:dLbls>
        <c:smooth val="0"/>
        <c:axId val="1109087248"/>
        <c:axId val="1109075600"/>
      </c:lineChart>
      <c:catAx>
        <c:axId val="110908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crossAx val="1109075600"/>
        <c:crosses val="autoZero"/>
        <c:auto val="1"/>
        <c:lblAlgn val="ctr"/>
        <c:lblOffset val="100"/>
        <c:noMultiLvlLbl val="0"/>
      </c:catAx>
      <c:valAx>
        <c:axId val="110907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Nanum Gothic Coding" panose="020B0600000101010101" charset="-127"/>
                    <a:ea typeface="Nanum Gothic Coding" panose="020B0600000101010101" charset="-127"/>
                    <a:cs typeface="+mn-cs"/>
                  </a:defRPr>
                </a:pPr>
                <a:r>
                  <a:rPr lang="en-US"/>
                  <a:t>Runtime (Sec)</a:t>
                </a:r>
                <a:endParaRPr lang="ko-K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crossAx val="110908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legend>
    <c:plotVisOnly val="1"/>
    <c:dispBlanksAs val="gap"/>
    <c:showDLblsOverMax val="0"/>
  </c:chart>
  <c:spPr>
    <a:noFill/>
    <a:ln>
      <a:noFill/>
    </a:ln>
    <a:effectLst/>
  </c:spPr>
  <c:txPr>
    <a:bodyPr/>
    <a:lstStyle/>
    <a:p>
      <a:pPr>
        <a:defRPr>
          <a:solidFill>
            <a:schemeClr val="bg1"/>
          </a:solidFill>
          <a:latin typeface="Nanum Gothic Coding" panose="020B0600000101010101" charset="-127"/>
          <a:ea typeface="Nanum Gothic Coding" panose="020B0600000101010101"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bg1"/>
                </a:solidFill>
                <a:latin typeface="Nanum Gothic Coding" panose="020B0600000101010101" charset="-127"/>
                <a:ea typeface="Nanum Gothic Coding" panose="020B0600000101010101" charset="-127"/>
                <a:cs typeface="+mn-cs"/>
              </a:defRPr>
            </a:pPr>
            <a:r>
              <a:rPr lang="en-US"/>
              <a:t>Average Rubtime for 20 trial</a:t>
            </a:r>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bg1"/>
              </a:solidFill>
              <a:latin typeface="Nanum Gothic Coding" panose="020B0600000101010101" charset="-127"/>
              <a:ea typeface="Nanum Gothic Coding" panose="020B0600000101010101" charset="-127"/>
              <a:cs typeface="+mn-cs"/>
            </a:defRPr>
          </a:pPr>
          <a:endParaRPr lang="ko-KR"/>
        </a:p>
      </c:txPr>
    </c:title>
    <c:autoTitleDeleted val="0"/>
    <c:plotArea>
      <c:layout/>
      <c:barChart>
        <c:barDir val="col"/>
        <c:grouping val="clustered"/>
        <c:varyColors val="0"/>
        <c:ser>
          <c:idx val="0"/>
          <c:order val="0"/>
          <c:tx>
            <c:strRef>
              <c:f>Sheet1!$A$22</c:f>
              <c:strCache>
                <c:ptCount val="1"/>
                <c:pt idx="0">
                  <c:v>Average</c:v>
                </c:pt>
              </c:strCache>
            </c:strRef>
          </c:tx>
          <c:spPr>
            <a:solidFill>
              <a:schemeClr val="accent1"/>
            </a:solidFill>
            <a:ln>
              <a:noFill/>
            </a:ln>
            <a:effectLst/>
          </c:spPr>
          <c:invertIfNegative val="0"/>
          <c:dLbls>
            <c:dLbl>
              <c:idx val="0"/>
              <c:layout>
                <c:manualLayout>
                  <c:x val="0"/>
                  <c:y val="1.1865022753750329E-2"/>
                </c:manualLayout>
              </c:layout>
              <c:tx>
                <c:rich>
                  <a:bodyPr/>
                  <a:lstStyle/>
                  <a:p>
                    <a:fld id="{5A9B60F2-2386-4929-9E0B-D24779CCA61D}" type="VALUE">
                      <a:rPr lang="en-US" altLang="ko-KR" smtClean="0"/>
                      <a:pPr/>
                      <a:t>[값]</a:t>
                    </a:fld>
                    <a:r>
                      <a:rPr lang="en-US" altLang="ko-KR" dirty="0"/>
                      <a:t> sec</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271-4BA3-B700-97F5B52AA75E}"/>
                </c:ext>
              </c:extLst>
            </c:dLbl>
            <c:dLbl>
              <c:idx val="1"/>
              <c:tx>
                <c:rich>
                  <a:bodyPr/>
                  <a:lstStyle/>
                  <a:p>
                    <a:fld id="{207C3F00-6D88-44EB-A547-2B6E3E491168}" type="VALUE">
                      <a:rPr lang="en-US" altLang="ko-KR" smtClean="0"/>
                      <a:pPr/>
                      <a:t>[값]</a:t>
                    </a:fld>
                    <a:r>
                      <a:rPr lang="en-US" altLang="ko-KR"/>
                      <a:t> sec</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271-4BA3-B700-97F5B52AA75E}"/>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IN</c:v>
                </c:pt>
                <c:pt idx="1">
                  <c:v>EXISTS</c:v>
                </c:pt>
              </c:strCache>
            </c:strRef>
          </c:cat>
          <c:val>
            <c:numRef>
              <c:f>Sheet1!$B$22:$C$22</c:f>
              <c:numCache>
                <c:formatCode>General</c:formatCode>
                <c:ptCount val="2"/>
                <c:pt idx="0">
                  <c:v>3.960000000000001E-2</c:v>
                </c:pt>
                <c:pt idx="1">
                  <c:v>3.9000000000000014E-2</c:v>
                </c:pt>
              </c:numCache>
            </c:numRef>
          </c:val>
          <c:extLst>
            <c:ext xmlns:c16="http://schemas.microsoft.com/office/drawing/2014/chart" uri="{C3380CC4-5D6E-409C-BE32-E72D297353CC}">
              <c16:uniqueId val="{00000000-A271-4BA3-B700-97F5B52AA75E}"/>
            </c:ext>
          </c:extLst>
        </c:ser>
        <c:dLbls>
          <c:showLegendKey val="0"/>
          <c:showVal val="0"/>
          <c:showCatName val="0"/>
          <c:showSerName val="0"/>
          <c:showPercent val="0"/>
          <c:showBubbleSize val="0"/>
        </c:dLbls>
        <c:gapWidth val="219"/>
        <c:overlap val="-27"/>
        <c:axId val="1109072272"/>
        <c:axId val="1109065616"/>
      </c:barChart>
      <c:catAx>
        <c:axId val="110907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crossAx val="1109065616"/>
        <c:crosses val="autoZero"/>
        <c:auto val="1"/>
        <c:lblAlgn val="ctr"/>
        <c:lblOffset val="100"/>
        <c:noMultiLvlLbl val="0"/>
      </c:catAx>
      <c:valAx>
        <c:axId val="110906561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50" b="0" i="0" u="none" strike="noStrike" kern="1200" baseline="0">
                    <a:solidFill>
                      <a:schemeClr val="bg1"/>
                    </a:solidFill>
                    <a:latin typeface="Nanum Gothic Coding" panose="020B0600000101010101" charset="-127"/>
                    <a:ea typeface="Nanum Gothic Coding" panose="020B0600000101010101" charset="-127"/>
                    <a:cs typeface="+mn-cs"/>
                  </a:defRPr>
                </a:pPr>
                <a:r>
                  <a:rPr lang="en-US"/>
                  <a:t>Runtime (Sec)</a:t>
                </a:r>
                <a:endParaRPr lang="ko-K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Nanum Gothic Coding" panose="020B0600000101010101" charset="-127"/>
                <a:ea typeface="Nanum Gothic Coding" panose="020B0600000101010101" charset="-127"/>
                <a:cs typeface="+mn-cs"/>
              </a:defRPr>
            </a:pPr>
            <a:endParaRPr lang="ko-KR"/>
          </a:p>
        </c:txPr>
        <c:crossAx val="1109072272"/>
        <c:crosses val="autoZero"/>
        <c:crossBetween val="between"/>
        <c:majorUnit val="5.000000000000001E-3"/>
        <c:minorUnit val="1.0000000000000002E-3"/>
      </c:valAx>
      <c:spPr>
        <a:noFill/>
        <a:ln>
          <a:noFill/>
        </a:ln>
        <a:effectLst/>
      </c:spPr>
    </c:plotArea>
    <c:plotVisOnly val="1"/>
    <c:dispBlanksAs val="gap"/>
    <c:showDLblsOverMax val="0"/>
  </c:chart>
  <c:spPr>
    <a:noFill/>
    <a:ln>
      <a:noFill/>
    </a:ln>
    <a:effectLst/>
  </c:spPr>
  <c:txPr>
    <a:bodyPr/>
    <a:lstStyle/>
    <a:p>
      <a:pPr>
        <a:defRPr sz="1050">
          <a:solidFill>
            <a:schemeClr val="bg1"/>
          </a:solidFill>
          <a:latin typeface="Nanum Gothic Coding" panose="020B0600000101010101" charset="-127"/>
          <a:ea typeface="Nanum Gothic Coding" panose="020B0600000101010101"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Hi, </a:t>
            </a:r>
            <a:r>
              <a:rPr lang="en-US" altLang="ko-KR" sz="1800" b="0" i="0" u="none" strike="noStrike" dirty="0" err="1">
                <a:solidFill>
                  <a:srgbClr val="000000"/>
                </a:solidFill>
                <a:effectLst/>
                <a:latin typeface="Arial" panose="020B0604020202020204" pitchFamily="34" charset="0"/>
              </a:rPr>
              <a:t>everyon</a:t>
            </a:r>
            <a:r>
              <a:rPr lang="en-US" altLang="ko-KR" sz="1800" b="0" i="0" u="none" strike="noStrike" dirty="0">
                <a:solidFill>
                  <a:srgbClr val="000000"/>
                </a:solidFill>
                <a:effectLst/>
                <a:latin typeface="Arial" panose="020B0604020202020204" pitchFamily="34" charset="0"/>
              </a:rPr>
              <a:t>. Nice to meet you.</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 am Lee Jung Yoon of ITM major who will present the individual project under the theme of the IN operator and the EXISTS operator.</a:t>
            </a:r>
            <a:endParaRPr lang="en-US" altLang="ko-KR" sz="3200" b="0"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To sum up, what is the difference between the two operators?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There are mainly two different parts.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method of determining the values that match the conditions, and the types of values that the two operators return.</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First, in terms of the method of verifying the values meet the conditions, the IN operator compares all the values of the main query and the subquery one by one.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more values you need to compare, the more run-time of queries.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In contrast, the EXISTS operator stops searching the first time the result value of the main query matches the result value of the subquery.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It is relatively efficient compared to the IN operator because it stops the search when it finds a value that fits the condition.</a:t>
            </a:r>
            <a:endParaRPr lang="en-US" altLang="ko-KR" sz="3200" b="0" dirty="0">
              <a:effectLst/>
            </a:endParaRPr>
          </a:p>
        </p:txBody>
      </p:sp>
    </p:spTree>
    <p:extLst>
      <p:ext uri="{BB962C8B-B14F-4D97-AF65-F5344CB8AC3E}">
        <p14:creationId xmlns:p14="http://schemas.microsoft.com/office/powerpoint/2010/main" val="414163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IN operator returns the actual values that match the condition.</a:t>
            </a: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Otherwise, EXISTS operator returns true or false, Boolean type value, depending on whether there are values that satisfy the conditions of the subquery.</a:t>
            </a:r>
            <a:endParaRPr lang="en-US" altLang="ko-KR" sz="3200" b="0" dirty="0">
              <a:effectLst/>
            </a:endParaRPr>
          </a:p>
        </p:txBody>
      </p:sp>
    </p:spTree>
    <p:extLst>
      <p:ext uri="{BB962C8B-B14F-4D97-AF65-F5344CB8AC3E}">
        <p14:creationId xmlns:p14="http://schemas.microsoft.com/office/powerpoint/2010/main" val="310621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So far, we have taken a brief look at the IN and EXISTS operators.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So, what is the conclusion? When should we use the IN operator and the EXISTS operator?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ko-KR" sz="3200" b="0" i="0" u="none" strike="noStrike" dirty="0">
                <a:solidFill>
                  <a:srgbClr val="000000"/>
                </a:solidFill>
                <a:effectLst/>
                <a:latin typeface="Arial" panose="020B0604020202020204" pitchFamily="34" charset="0"/>
              </a:rPr>
              <a:t>If most of the filtering criteria are in the main query, then you can use IN operator.</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IN for big outer query and small inner query.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As mentioned earlier, it is appropriate to use when the result value of the IN operator can be expected to be small, because as the result value of the subquery in the IN operator increases, the time required for the query operation increases.</a:t>
            </a:r>
            <a:endParaRPr lang="en-US" altLang="ko-KR" sz="3200" b="0" dirty="0">
              <a:effectLs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ko-KR" sz="1800" b="0" i="0" u="none" strike="noStrike" dirty="0">
                <a:solidFill>
                  <a:srgbClr val="000000"/>
                </a:solidFill>
                <a:effectLst/>
                <a:latin typeface="Arial" panose="020B0604020202020204" pitchFamily="34" charset="0"/>
              </a:rPr>
              <a:t>If most of the filtering criteria are in the subquery, then you can use EXISTS operator.</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EXISTS for small outer query and big inner query.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If each operation has the same result as the main query and subqueries, it immediately moves on to the next operation, so you can output values relatively quickly, even if the result values of the subqueries and main queries are large.</a:t>
            </a:r>
            <a:endParaRPr lang="en-US" altLang="ko-KR" sz="3200" b="0" dirty="0">
              <a:effectLst/>
            </a:endParaRPr>
          </a:p>
        </p:txBody>
      </p:sp>
    </p:spTree>
    <p:extLst>
      <p:ext uri="{BB962C8B-B14F-4D97-AF65-F5344CB8AC3E}">
        <p14:creationId xmlns:p14="http://schemas.microsoft.com/office/powerpoint/2010/main" val="322473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Now let's look at a simple example to see how the IN operator and the EXISTS operator differ in actual queries. Let's think of a new electric scooter company around SEOULTECH to serve 100 scooters. And let's say that the service has 100 users.</a:t>
            </a: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 arbitrarily wrote the tables about the electric scooters and their user.</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kickboard relation has attributes consisting of kickboard id, mileage, battery, status, and </a:t>
            </a:r>
            <a:r>
              <a:rPr lang="en-US" altLang="ko-KR" sz="1800" b="0" i="0" u="none" strike="noStrike" dirty="0" err="1">
                <a:solidFill>
                  <a:srgbClr val="000000"/>
                </a:solidFill>
                <a:effectLst/>
                <a:latin typeface="Arial" panose="020B0604020202020204" pitchFamily="34" charset="0"/>
              </a:rPr>
              <a:t>recent_user</a:t>
            </a:r>
            <a:r>
              <a:rPr lang="en-US" altLang="ko-KR" sz="1800" b="0" i="0" u="none" strike="noStrike" dirty="0">
                <a:solidFill>
                  <a:srgbClr val="000000"/>
                </a:solidFill>
                <a:effectLst/>
                <a:latin typeface="Arial" panose="020B0604020202020204" pitchFamily="34" charset="0"/>
              </a:rPr>
              <a:t>.</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a:t>
            </a:r>
            <a:r>
              <a:rPr lang="en-US" altLang="ko-KR" sz="1800" b="0" i="0" u="none" strike="noStrike" dirty="0" err="1">
                <a:solidFill>
                  <a:srgbClr val="000000"/>
                </a:solidFill>
                <a:effectLst/>
                <a:latin typeface="Arial" panose="020B0604020202020204" pitchFamily="34" charset="0"/>
              </a:rPr>
              <a:t>user_info</a:t>
            </a:r>
            <a:r>
              <a:rPr lang="en-US" altLang="ko-KR" sz="1800" b="0" i="0" u="none" strike="noStrike" dirty="0">
                <a:solidFill>
                  <a:srgbClr val="000000"/>
                </a:solidFill>
                <a:effectLst/>
                <a:latin typeface="Arial" panose="020B0604020202020204" pitchFamily="34" charset="0"/>
              </a:rPr>
              <a:t> relation has columns consisting of </a:t>
            </a:r>
            <a:r>
              <a:rPr lang="en-US" altLang="ko-KR" sz="1800" b="0" i="0" u="none" strike="noStrike" dirty="0" err="1">
                <a:solidFill>
                  <a:srgbClr val="000000"/>
                </a:solidFill>
                <a:effectLst/>
                <a:latin typeface="Arial" panose="020B0604020202020204" pitchFamily="34" charset="0"/>
              </a:rPr>
              <a:t>user_id</a:t>
            </a:r>
            <a:r>
              <a:rPr lang="en-US" altLang="ko-KR" sz="1800" b="0" i="0" u="none" strike="noStrike" dirty="0">
                <a:solidFill>
                  <a:srgbClr val="000000"/>
                </a:solidFill>
                <a:effectLst/>
                <a:latin typeface="Arial" panose="020B0604020202020204" pitchFamily="34" charset="0"/>
              </a:rPr>
              <a:t>, </a:t>
            </a:r>
            <a:r>
              <a:rPr lang="en-US" altLang="ko-KR" sz="1800" b="0" i="0" u="none" strike="noStrike" dirty="0" err="1">
                <a:solidFill>
                  <a:srgbClr val="000000"/>
                </a:solidFill>
                <a:effectLst/>
                <a:latin typeface="Arial" panose="020B0604020202020204" pitchFamily="34" charset="0"/>
              </a:rPr>
              <a:t>average_distance</a:t>
            </a:r>
            <a:r>
              <a:rPr lang="en-US" altLang="ko-KR" sz="1800" b="0" i="0" u="none" strike="noStrike" dirty="0">
                <a:solidFill>
                  <a:srgbClr val="000000"/>
                </a:solidFill>
                <a:effectLst/>
                <a:latin typeface="Arial" panose="020B0604020202020204" pitchFamily="34" charset="0"/>
              </a:rPr>
              <a:t>, </a:t>
            </a:r>
            <a:r>
              <a:rPr lang="en-US" altLang="ko-KR" sz="1800" b="0" i="0" u="none" strike="noStrike" dirty="0" err="1">
                <a:solidFill>
                  <a:srgbClr val="000000"/>
                </a:solidFill>
                <a:effectLst/>
                <a:latin typeface="Arial" panose="020B0604020202020204" pitchFamily="34" charset="0"/>
              </a:rPr>
              <a:t>average_time</a:t>
            </a:r>
            <a:r>
              <a:rPr lang="en-US" altLang="ko-KR" sz="1800" b="0" i="0" u="none" strike="noStrike" dirty="0">
                <a:solidFill>
                  <a:srgbClr val="000000"/>
                </a:solidFill>
                <a:effectLst/>
                <a:latin typeface="Arial" panose="020B0604020202020204" pitchFamily="34" charset="0"/>
              </a:rPr>
              <a:t>, </a:t>
            </a:r>
            <a:r>
              <a:rPr lang="en-US" altLang="ko-KR" sz="1800" b="0" i="0" u="none" strike="noStrike" dirty="0" err="1">
                <a:solidFill>
                  <a:srgbClr val="000000"/>
                </a:solidFill>
                <a:effectLst/>
                <a:latin typeface="Arial" panose="020B0604020202020204" pitchFamily="34" charset="0"/>
              </a:rPr>
              <a:t>average_speed</a:t>
            </a:r>
            <a:r>
              <a:rPr lang="en-US" altLang="ko-KR" sz="1800" b="0" i="0" u="none" strike="noStrike" dirty="0">
                <a:solidFill>
                  <a:srgbClr val="000000"/>
                </a:solidFill>
                <a:effectLst/>
                <a:latin typeface="Arial" panose="020B0604020202020204" pitchFamily="34" charset="0"/>
              </a:rPr>
              <a:t>, and license.</a:t>
            </a:r>
          </a:p>
          <a:p>
            <a:pPr rtl="0">
              <a:spcBef>
                <a:spcPts val="0"/>
              </a:spcBef>
              <a:spcAft>
                <a:spcPts val="0"/>
              </a:spcAft>
            </a:pPr>
            <a:r>
              <a:rPr lang="en-US" altLang="ko-KR" sz="3200" b="0" dirty="0">
                <a:effectLst/>
              </a:rPr>
              <a:t>Let's use these tables to examine the difference.</a:t>
            </a:r>
          </a:p>
        </p:txBody>
      </p:sp>
    </p:spTree>
    <p:extLst>
      <p:ext uri="{BB962C8B-B14F-4D97-AF65-F5344CB8AC3E}">
        <p14:creationId xmlns:p14="http://schemas.microsoft.com/office/powerpoint/2010/main" val="60746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These two codes are the same except for the operator in the WHERE clause.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Similarly, their results are the same.</a:t>
            </a:r>
            <a:endParaRPr lang="en-US" altLang="ko-KR" sz="3200" b="0" dirty="0">
              <a:effectLst/>
            </a:endParaRPr>
          </a:p>
        </p:txBody>
      </p:sp>
    </p:spTree>
    <p:extLst>
      <p:ext uri="{BB962C8B-B14F-4D97-AF65-F5344CB8AC3E}">
        <p14:creationId xmlns:p14="http://schemas.microsoft.com/office/powerpoint/2010/main" val="408266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If we execute these codes, SQL will output the following results.</a:t>
            </a:r>
            <a:endParaRPr lang="en-US" altLang="ko-KR" sz="3200" b="0" dirty="0">
              <a:effectLst/>
            </a:endParaRPr>
          </a:p>
        </p:txBody>
      </p:sp>
    </p:spTree>
    <p:extLst>
      <p:ext uri="{BB962C8B-B14F-4D97-AF65-F5344CB8AC3E}">
        <p14:creationId xmlns:p14="http://schemas.microsoft.com/office/powerpoint/2010/main" val="234640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I executed each query 20 times.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 drew the following graph by recording the time taken in each execution.</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As can be seen from the line graph, it can be seen that the runtime of queries using EXISTS operators is slightly less than that of queries using IN operators.</a:t>
            </a:r>
            <a:endParaRPr lang="en-US" altLang="ko-KR" sz="3200" b="0" dirty="0">
              <a:effectLst/>
            </a:endParaRPr>
          </a:p>
        </p:txBody>
      </p:sp>
    </p:spTree>
    <p:extLst>
      <p:ext uri="{BB962C8B-B14F-4D97-AF65-F5344CB8AC3E}">
        <p14:creationId xmlns:p14="http://schemas.microsoft.com/office/powerpoint/2010/main" val="1709810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As a result, EXISTS had a slight advantage even in average runtime.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 think there was such a slight difference in the dataset used this time because the number of rows was not large and the conditions were simple.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As mentioned in the concept part, I think that the runtime difference between IN and EXISTS will become more severe as the conditions of the subquery become more complex and the size of the data becomes bigger.</a:t>
            </a:r>
            <a:endParaRPr lang="en-US" altLang="ko-KR" sz="3200" b="0" dirty="0">
              <a:effectLst/>
            </a:endParaRPr>
          </a:p>
        </p:txBody>
      </p:sp>
    </p:spTree>
    <p:extLst>
      <p:ext uri="{BB962C8B-B14F-4D97-AF65-F5344CB8AC3E}">
        <p14:creationId xmlns:p14="http://schemas.microsoft.com/office/powerpoint/2010/main" val="1955611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I prepared this presentation by referring to these books and sites.</a:t>
            </a:r>
            <a:endParaRPr lang="en-US" altLang="ko-KR" sz="3200" b="0" dirty="0">
              <a:effectLst/>
            </a:endParaRPr>
          </a:p>
        </p:txBody>
      </p:sp>
    </p:spTree>
    <p:extLst>
      <p:ext uri="{BB962C8B-B14F-4D97-AF65-F5344CB8AC3E}">
        <p14:creationId xmlns:p14="http://schemas.microsoft.com/office/powerpoint/2010/main" val="2360664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5a258088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5a258088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This is the end of the presentation of the individual project for database management. Thank you for listening.</a:t>
            </a:r>
            <a:endParaRPr lang="en-US" altLang="ko-KR" sz="3200" b="0" dirty="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As you can see on the screen, I will explain why I chose this topic, the concept of IN operator and EXISTS operator, and the difference.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After that, let us look at an example of how the difference between IN operator and EXISTS operator applies.</a:t>
            </a:r>
            <a:endParaRPr lang="en-US" altLang="ko-KR" sz="3200" b="0" dirty="0">
              <a:effectLst/>
            </a:endParaRPr>
          </a:p>
          <a:p>
            <a:pPr marL="158750" indent="0">
              <a:buNone/>
            </a:pPr>
            <a:endParaRPr lang="en-US" altLang="ko-KR" sz="3200" b="0" dirty="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First, let me tell you why I chose this topic.</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Is there anyone who has completed our second assignment?</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Those who have solved the task will know, but there was the following problem.</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"Transform the following query into another query so as to use EXISTS or NOT EXISTS operator."</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problem requires changing the query with IN operator into the SQL code with exists operator.</a:t>
            </a:r>
            <a:endParaRPr lang="en-US" altLang="ko-KR" b="0" dirty="0">
              <a:effectLst/>
            </a:endParaRPr>
          </a:p>
        </p:txBody>
      </p:sp>
    </p:spTree>
    <p:extLst>
      <p:ext uri="{BB962C8B-B14F-4D97-AF65-F5344CB8AC3E}">
        <p14:creationId xmlns:p14="http://schemas.microsoft.com/office/powerpoint/2010/main" val="71663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I got a question while solving this problem.</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Same Result, Different Code.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What is the Difference between IN and EXISTS in SQL?</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Eventually, both codes are for the same result, so why do they use IN and EXISTS separately?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When should I use the IN, and when should I use the EXISTS?</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Those were my questions, and they became the topic of this presentation.</a:t>
            </a:r>
            <a:endParaRPr lang="en-US" altLang="ko-KR" sz="3200" b="0" dirty="0">
              <a:effectLst/>
            </a:endParaRPr>
          </a:p>
        </p:txBody>
      </p:sp>
    </p:spTree>
    <p:extLst>
      <p:ext uri="{BB962C8B-B14F-4D97-AF65-F5344CB8AC3E}">
        <p14:creationId xmlns:p14="http://schemas.microsoft.com/office/powerpoint/2010/main" val="2417641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What is an IN operator?</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IN operator finds the rows that meet the conditions in the given table.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How do I use the code?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Use the values in parentheses of the IN operator.</a:t>
            </a:r>
            <a:endParaRPr lang="en-US" altLang="ko-KR" sz="3200" b="0" dirty="0">
              <a:effectLst/>
            </a:endParaRPr>
          </a:p>
        </p:txBody>
      </p:sp>
    </p:spTree>
    <p:extLst>
      <p:ext uri="{BB962C8B-B14F-4D97-AF65-F5344CB8AC3E}">
        <p14:creationId xmlns:p14="http://schemas.microsoft.com/office/powerpoint/2010/main" val="329648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Or you can put a subquery in parentheses.</a:t>
            </a:r>
            <a:endParaRPr lang="en-US" altLang="ko-KR" b="0" dirty="0">
              <a:effectLst/>
            </a:endParaRPr>
          </a:p>
        </p:txBody>
      </p:sp>
    </p:spTree>
    <p:extLst>
      <p:ext uri="{BB962C8B-B14F-4D97-AF65-F5344CB8AC3E}">
        <p14:creationId xmlns:p14="http://schemas.microsoft.com/office/powerpoint/2010/main" val="400564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IN operator can be replaced with multiple OR operators.</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IN operator runs only once. Scan every record in the IN block.</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IN operator returns the list of values that meet the condition.</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Compare outer query’s results &amp; inner query’s results, one by one.</a:t>
            </a:r>
            <a:endParaRPr lang="en-US" altLang="ko-KR" b="0" dirty="0">
              <a:effectLst/>
            </a:endParaRPr>
          </a:p>
        </p:txBody>
      </p:sp>
    </p:spTree>
    <p:extLst>
      <p:ext uri="{BB962C8B-B14F-4D97-AF65-F5344CB8AC3E}">
        <p14:creationId xmlns:p14="http://schemas.microsoft.com/office/powerpoint/2010/main" val="398227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What is an EXISTS operation?</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EXISTS operator checks for the presence of values that meet the conditions of the sub-query.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EXISTS does not require any attribute keywords in the WHERE statement of the main query. We uses it by writing sub-query in parentheses. However, you cannot put values in parentheses like IN operator.</a:t>
            </a:r>
            <a:endParaRPr lang="en-US" altLang="ko-KR" sz="3200" b="0" dirty="0">
              <a:effectLst/>
            </a:endParaRPr>
          </a:p>
        </p:txBody>
      </p:sp>
    </p:spTree>
    <p:extLst>
      <p:ext uri="{BB962C8B-B14F-4D97-AF65-F5344CB8AC3E}">
        <p14:creationId xmlns:p14="http://schemas.microsoft.com/office/powerpoint/2010/main" val="193426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68cb9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68cb9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The EXISTS operator compares the first result of the outer query with the execution result of the inner query. It then checks whether the two result values are the same.</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In this way, verify that each result value in the outer query also exists in the return value in the inner query. Therefore, the inner query is executed as many as the number of result values in the outer query.</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If the result of the outer query is the same as the result of the inner query, EXISTS operator returns True. In the opposite case, return False. In other words, EXISTS operator returns a </a:t>
            </a:r>
            <a:r>
              <a:rPr lang="en-US" altLang="ko-KR" sz="1800" b="0" i="0" u="none" strike="noStrike" dirty="0" err="1">
                <a:solidFill>
                  <a:srgbClr val="000000"/>
                </a:solidFill>
                <a:effectLst/>
                <a:latin typeface="Arial" panose="020B0604020202020204" pitchFamily="34" charset="0"/>
              </a:rPr>
              <a:t>boolean</a:t>
            </a:r>
            <a:r>
              <a:rPr lang="en-US" altLang="ko-KR" sz="1800" b="0" i="0" u="none" strike="noStrike" dirty="0">
                <a:solidFill>
                  <a:srgbClr val="000000"/>
                </a:solidFill>
                <a:effectLst/>
                <a:latin typeface="Arial" panose="020B0604020202020204" pitchFamily="34" charset="0"/>
              </a:rPr>
              <a:t>-type value, unlike IN operator.</a:t>
            </a:r>
            <a:endParaRPr lang="en-US" altLang="ko-KR" sz="3200"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Finally, the EXISTS operator stops the search and moves on to the next step as soon as it finds a value in the inner query which is equal to the result value of each outer query. This allows query execution to be faster than with IN operator. Again, EXISTS operator would stop the comparison when the first matching occurs.</a:t>
            </a:r>
            <a:endParaRPr lang="en-US" altLang="ko-KR" sz="3200" b="0" dirty="0">
              <a:effectLst/>
            </a:endParaRPr>
          </a:p>
        </p:txBody>
      </p:sp>
    </p:spTree>
    <p:extLst>
      <p:ext uri="{BB962C8B-B14F-4D97-AF65-F5344CB8AC3E}">
        <p14:creationId xmlns:p14="http://schemas.microsoft.com/office/powerpoint/2010/main" val="292997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geeksforgeeks.org/in-vs-exists-in-sql/" TargetMode="External"/><Relationship Id="rId5" Type="http://schemas.openxmlformats.org/officeDocument/2006/relationships/hyperlink" Target="http://www.dba-oracle.com/t_exists_clause_vs_in_clause.htm" TargetMode="External"/><Relationship Id="rId4" Type="http://schemas.openxmlformats.org/officeDocument/2006/relationships/hyperlink" Target="https://www.youtube.com/watch?v=ZhNVrC6lvBs&amp;t=361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1950" y="23800"/>
            <a:ext cx="719150" cy="719150"/>
          </a:xfrm>
          <a:prstGeom prst="rect">
            <a:avLst/>
          </a:prstGeom>
          <a:noFill/>
          <a:ln>
            <a:noFill/>
          </a:ln>
        </p:spPr>
      </p:pic>
      <p:pic>
        <p:nvPicPr>
          <p:cNvPr id="55" name="Google Shape;55;p13"/>
          <p:cNvPicPr preferRelativeResize="0"/>
          <p:nvPr/>
        </p:nvPicPr>
        <p:blipFill>
          <a:blip r:embed="rId3">
            <a:alphaModFix/>
          </a:blip>
          <a:stretch>
            <a:fillRect/>
          </a:stretch>
        </p:blipFill>
        <p:spPr>
          <a:xfrm>
            <a:off x="1514475" y="1526375"/>
            <a:ext cx="719150" cy="719150"/>
          </a:xfrm>
          <a:prstGeom prst="rect">
            <a:avLst/>
          </a:prstGeom>
          <a:noFill/>
          <a:ln>
            <a:noFill/>
          </a:ln>
        </p:spPr>
      </p:pic>
      <p:pic>
        <p:nvPicPr>
          <p:cNvPr id="56" name="Google Shape;56;p13"/>
          <p:cNvPicPr preferRelativeResize="0"/>
          <p:nvPr/>
        </p:nvPicPr>
        <p:blipFill>
          <a:blip r:embed="rId3">
            <a:alphaModFix/>
          </a:blip>
          <a:stretch>
            <a:fillRect/>
          </a:stretch>
        </p:blipFill>
        <p:spPr>
          <a:xfrm>
            <a:off x="361950" y="3038475"/>
            <a:ext cx="719150" cy="719150"/>
          </a:xfrm>
          <a:prstGeom prst="rect">
            <a:avLst/>
          </a:prstGeom>
          <a:noFill/>
          <a:ln>
            <a:noFill/>
          </a:ln>
        </p:spPr>
      </p:pic>
      <p:pic>
        <p:nvPicPr>
          <p:cNvPr id="57" name="Google Shape;57;p13"/>
          <p:cNvPicPr preferRelativeResize="0"/>
          <p:nvPr/>
        </p:nvPicPr>
        <p:blipFill>
          <a:blip r:embed="rId3">
            <a:alphaModFix/>
          </a:blip>
          <a:stretch>
            <a:fillRect/>
          </a:stretch>
        </p:blipFill>
        <p:spPr>
          <a:xfrm>
            <a:off x="2871775" y="23800"/>
            <a:ext cx="719150" cy="719150"/>
          </a:xfrm>
          <a:prstGeom prst="rect">
            <a:avLst/>
          </a:prstGeom>
          <a:noFill/>
          <a:ln>
            <a:noFill/>
          </a:ln>
        </p:spPr>
      </p:pic>
      <p:pic>
        <p:nvPicPr>
          <p:cNvPr id="58" name="Google Shape;58;p13"/>
          <p:cNvPicPr preferRelativeResize="0"/>
          <p:nvPr/>
        </p:nvPicPr>
        <p:blipFill>
          <a:blip r:embed="rId3">
            <a:alphaModFix/>
          </a:blip>
          <a:stretch>
            <a:fillRect/>
          </a:stretch>
        </p:blipFill>
        <p:spPr>
          <a:xfrm>
            <a:off x="4229088" y="1526375"/>
            <a:ext cx="719150" cy="719150"/>
          </a:xfrm>
          <a:prstGeom prst="rect">
            <a:avLst/>
          </a:prstGeom>
          <a:noFill/>
          <a:ln>
            <a:noFill/>
          </a:ln>
        </p:spPr>
      </p:pic>
      <p:pic>
        <p:nvPicPr>
          <p:cNvPr id="59" name="Google Shape;59;p13"/>
          <p:cNvPicPr preferRelativeResize="0"/>
          <p:nvPr/>
        </p:nvPicPr>
        <p:blipFill>
          <a:blip r:embed="rId3">
            <a:alphaModFix/>
          </a:blip>
          <a:stretch>
            <a:fillRect/>
          </a:stretch>
        </p:blipFill>
        <p:spPr>
          <a:xfrm>
            <a:off x="2871775" y="3088475"/>
            <a:ext cx="719150" cy="719150"/>
          </a:xfrm>
          <a:prstGeom prst="rect">
            <a:avLst/>
          </a:prstGeom>
          <a:noFill/>
          <a:ln>
            <a:noFill/>
          </a:ln>
        </p:spPr>
      </p:pic>
      <p:pic>
        <p:nvPicPr>
          <p:cNvPr id="60" name="Google Shape;60;p13"/>
          <p:cNvPicPr preferRelativeResize="0"/>
          <p:nvPr/>
        </p:nvPicPr>
        <p:blipFill>
          <a:blip r:embed="rId3">
            <a:alphaModFix/>
          </a:blip>
          <a:stretch>
            <a:fillRect/>
          </a:stretch>
        </p:blipFill>
        <p:spPr>
          <a:xfrm>
            <a:off x="5381600" y="23800"/>
            <a:ext cx="719150" cy="719150"/>
          </a:xfrm>
          <a:prstGeom prst="rect">
            <a:avLst/>
          </a:prstGeom>
          <a:noFill/>
          <a:ln>
            <a:noFill/>
          </a:ln>
        </p:spPr>
      </p:pic>
      <p:pic>
        <p:nvPicPr>
          <p:cNvPr id="61" name="Google Shape;61;p13"/>
          <p:cNvPicPr preferRelativeResize="0"/>
          <p:nvPr/>
        </p:nvPicPr>
        <p:blipFill>
          <a:blip r:embed="rId3">
            <a:alphaModFix/>
          </a:blip>
          <a:stretch>
            <a:fillRect/>
          </a:stretch>
        </p:blipFill>
        <p:spPr>
          <a:xfrm>
            <a:off x="6943725" y="1526375"/>
            <a:ext cx="719150" cy="719150"/>
          </a:xfrm>
          <a:prstGeom prst="rect">
            <a:avLst/>
          </a:prstGeom>
          <a:noFill/>
          <a:ln>
            <a:noFill/>
          </a:ln>
        </p:spPr>
      </p:pic>
      <p:pic>
        <p:nvPicPr>
          <p:cNvPr id="62" name="Google Shape;62;p13"/>
          <p:cNvPicPr preferRelativeResize="0"/>
          <p:nvPr/>
        </p:nvPicPr>
        <p:blipFill>
          <a:blip r:embed="rId3">
            <a:alphaModFix/>
          </a:blip>
          <a:stretch>
            <a:fillRect/>
          </a:stretch>
        </p:blipFill>
        <p:spPr>
          <a:xfrm>
            <a:off x="5381600" y="3038475"/>
            <a:ext cx="719150" cy="719150"/>
          </a:xfrm>
          <a:prstGeom prst="rect">
            <a:avLst/>
          </a:prstGeom>
          <a:noFill/>
          <a:ln>
            <a:noFill/>
          </a:ln>
        </p:spPr>
      </p:pic>
      <p:pic>
        <p:nvPicPr>
          <p:cNvPr id="63" name="Google Shape;63;p13"/>
          <p:cNvPicPr preferRelativeResize="0"/>
          <p:nvPr/>
        </p:nvPicPr>
        <p:blipFill>
          <a:blip r:embed="rId3">
            <a:alphaModFix/>
          </a:blip>
          <a:stretch>
            <a:fillRect/>
          </a:stretch>
        </p:blipFill>
        <p:spPr>
          <a:xfrm>
            <a:off x="1514475" y="4471975"/>
            <a:ext cx="719150" cy="719150"/>
          </a:xfrm>
          <a:prstGeom prst="rect">
            <a:avLst/>
          </a:prstGeom>
          <a:noFill/>
          <a:ln>
            <a:noFill/>
          </a:ln>
        </p:spPr>
      </p:pic>
      <p:pic>
        <p:nvPicPr>
          <p:cNvPr id="64" name="Google Shape;64;p13"/>
          <p:cNvPicPr preferRelativeResize="0"/>
          <p:nvPr/>
        </p:nvPicPr>
        <p:blipFill>
          <a:blip r:embed="rId3">
            <a:alphaModFix/>
          </a:blip>
          <a:stretch>
            <a:fillRect/>
          </a:stretch>
        </p:blipFill>
        <p:spPr>
          <a:xfrm>
            <a:off x="4229088" y="4471975"/>
            <a:ext cx="719150" cy="719150"/>
          </a:xfrm>
          <a:prstGeom prst="rect">
            <a:avLst/>
          </a:prstGeom>
          <a:noFill/>
          <a:ln>
            <a:noFill/>
          </a:ln>
        </p:spPr>
      </p:pic>
      <p:pic>
        <p:nvPicPr>
          <p:cNvPr id="65" name="Google Shape;65;p13"/>
          <p:cNvPicPr preferRelativeResize="0"/>
          <p:nvPr/>
        </p:nvPicPr>
        <p:blipFill>
          <a:blip r:embed="rId3">
            <a:alphaModFix/>
          </a:blip>
          <a:stretch>
            <a:fillRect/>
          </a:stretch>
        </p:blipFill>
        <p:spPr>
          <a:xfrm>
            <a:off x="6943725" y="4471975"/>
            <a:ext cx="719150" cy="719150"/>
          </a:xfrm>
          <a:prstGeom prst="rect">
            <a:avLst/>
          </a:prstGeom>
          <a:noFill/>
          <a:ln>
            <a:noFill/>
          </a:ln>
        </p:spPr>
      </p:pic>
      <p:pic>
        <p:nvPicPr>
          <p:cNvPr id="66" name="Google Shape;66;p13"/>
          <p:cNvPicPr preferRelativeResize="0"/>
          <p:nvPr/>
        </p:nvPicPr>
        <p:blipFill>
          <a:blip r:embed="rId3">
            <a:alphaModFix/>
          </a:blip>
          <a:stretch>
            <a:fillRect/>
          </a:stretch>
        </p:blipFill>
        <p:spPr>
          <a:xfrm>
            <a:off x="7891425" y="3038475"/>
            <a:ext cx="719150" cy="719150"/>
          </a:xfrm>
          <a:prstGeom prst="rect">
            <a:avLst/>
          </a:prstGeom>
          <a:noFill/>
          <a:ln>
            <a:noFill/>
          </a:ln>
        </p:spPr>
      </p:pic>
      <p:pic>
        <p:nvPicPr>
          <p:cNvPr id="67" name="Google Shape;67;p13"/>
          <p:cNvPicPr preferRelativeResize="0"/>
          <p:nvPr/>
        </p:nvPicPr>
        <p:blipFill>
          <a:blip r:embed="rId3">
            <a:alphaModFix/>
          </a:blip>
          <a:stretch>
            <a:fillRect/>
          </a:stretch>
        </p:blipFill>
        <p:spPr>
          <a:xfrm>
            <a:off x="7891425" y="23800"/>
            <a:ext cx="719150" cy="719150"/>
          </a:xfrm>
          <a:prstGeom prst="rect">
            <a:avLst/>
          </a:prstGeom>
          <a:noFill/>
          <a:ln>
            <a:noFill/>
          </a:ln>
        </p:spPr>
      </p:pic>
      <p:sp>
        <p:nvSpPr>
          <p:cNvPr id="69" name="Google Shape;69;p13"/>
          <p:cNvSpPr txBox="1"/>
          <p:nvPr/>
        </p:nvSpPr>
        <p:spPr>
          <a:xfrm>
            <a:off x="1710813" y="405625"/>
            <a:ext cx="6953863" cy="3370123"/>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EXIST </a:t>
            </a:r>
            <a:r>
              <a:rPr lang="en-US"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or IN</a:t>
            </a:r>
          </a:p>
          <a:p>
            <a:pPr marL="0" lvl="0" indent="0" algn="r" rtl="0">
              <a:spcBef>
                <a:spcPts val="0"/>
              </a:spcBef>
              <a:spcAft>
                <a:spcPts val="0"/>
              </a:spcAft>
              <a:buNone/>
            </a:pPr>
            <a:r>
              <a:rPr lang="en-US"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What is</a:t>
            </a:r>
          </a:p>
          <a:p>
            <a:pPr marL="0" lvl="0" indent="0" algn="r" rtl="0">
              <a:spcBef>
                <a:spcPts val="0"/>
              </a:spcBef>
              <a:spcAft>
                <a:spcPts val="0"/>
              </a:spcAft>
              <a:buNone/>
            </a:pPr>
            <a:r>
              <a:rPr lang="en-US"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The Difference?</a:t>
            </a:r>
          </a:p>
        </p:txBody>
      </p:sp>
      <p:sp>
        <p:nvSpPr>
          <p:cNvPr id="70" name="Google Shape;70;p13"/>
          <p:cNvSpPr txBox="1"/>
          <p:nvPr/>
        </p:nvSpPr>
        <p:spPr>
          <a:xfrm>
            <a:off x="286901" y="3756250"/>
            <a:ext cx="3893400" cy="784800"/>
          </a:xfrm>
          <a:prstGeom prst="rect">
            <a:avLst/>
          </a:prstGeom>
          <a:noFill/>
          <a:ln>
            <a:noFill/>
          </a:ln>
        </p:spPr>
        <p:txBody>
          <a:bodyPr spcFirstLastPara="1" wrap="square" lIns="91425" tIns="91425" rIns="91425" bIns="91425" anchor="t" anchorCtr="0">
            <a:spAutoFit/>
          </a:bodyPr>
          <a:lstStyle/>
          <a:p>
            <a:r>
              <a:rPr lang="en-US" altLang="ko-KR" sz="1300" b="1" dirty="0">
                <a:solidFill>
                  <a:srgbClr val="B6D7A8"/>
                </a:solidFill>
                <a:highlight>
                  <a:srgbClr val="434343"/>
                </a:highlight>
                <a:latin typeface="Nanum Gothic Coding"/>
                <a:ea typeface="Nanum Gothic Coding"/>
                <a:cs typeface="Nanum Gothic Coding"/>
                <a:sym typeface="Nanum Gothic Coding"/>
              </a:rPr>
              <a:t>19</a:t>
            </a:r>
            <a:r>
              <a:rPr lang="en-US" altLang="ko-KR" sz="1300" b="1" baseline="30000" dirty="0">
                <a:solidFill>
                  <a:srgbClr val="B6D7A8"/>
                </a:solidFill>
                <a:highlight>
                  <a:srgbClr val="434343"/>
                </a:highlight>
                <a:latin typeface="Nanum Gothic Coding"/>
                <a:ea typeface="Nanum Gothic Coding"/>
                <a:cs typeface="Nanum Gothic Coding"/>
                <a:sym typeface="Nanum Gothic Coding"/>
              </a:rPr>
              <a:t>th</a:t>
            </a:r>
            <a:r>
              <a:rPr lang="en-US" altLang="ko-KR" sz="1300" b="1" dirty="0">
                <a:solidFill>
                  <a:srgbClr val="B6D7A8"/>
                </a:solidFill>
                <a:highlight>
                  <a:srgbClr val="434343"/>
                </a:highlight>
                <a:latin typeface="Nanum Gothic Coding"/>
                <a:ea typeface="Nanum Gothic Coding"/>
                <a:cs typeface="Nanum Gothic Coding"/>
                <a:sym typeface="Nanum Gothic Coding"/>
              </a:rPr>
              <a:t> April 2022</a:t>
            </a:r>
            <a:endParaRPr lang="en" sz="1300" b="1" dirty="0">
              <a:solidFill>
                <a:srgbClr val="F3F3F3"/>
              </a:solidFill>
              <a:highlight>
                <a:srgbClr val="434343"/>
              </a:highlight>
              <a:latin typeface="Nanum Gothic Coding"/>
              <a:ea typeface="Nanum Gothic Coding"/>
              <a:cs typeface="Nanum Gothic Coding"/>
              <a:sym typeface="Nanum Gothic Coding"/>
            </a:endParaRPr>
          </a:p>
          <a:p>
            <a:pPr marL="0" lvl="0" indent="0" algn="l" rtl="0">
              <a:spcBef>
                <a:spcPts val="0"/>
              </a:spcBef>
              <a:spcAft>
                <a:spcPts val="0"/>
              </a:spcAft>
              <a:buNone/>
            </a:pPr>
            <a:r>
              <a:rPr lang="en" sz="1300" b="1" dirty="0">
                <a:solidFill>
                  <a:srgbClr val="F3F3F3"/>
                </a:solidFill>
                <a:highlight>
                  <a:srgbClr val="434343"/>
                </a:highlight>
                <a:latin typeface="Nanum Gothic Coding"/>
                <a:ea typeface="Nanum Gothic Coding"/>
                <a:cs typeface="Nanum Gothic Coding"/>
                <a:sym typeface="Nanum Gothic Coding"/>
              </a:rPr>
              <a:t>Database Management, Individual Project</a:t>
            </a:r>
          </a:p>
          <a:p>
            <a:pPr marL="0" lvl="0" indent="0" algn="l" rtl="0">
              <a:spcBef>
                <a:spcPts val="0"/>
              </a:spcBef>
              <a:spcAft>
                <a:spcPts val="0"/>
              </a:spcAft>
              <a:buNone/>
            </a:pPr>
            <a:r>
              <a:rPr lang="en" sz="1300" b="1" dirty="0">
                <a:solidFill>
                  <a:srgbClr val="F3F3F3"/>
                </a:solidFill>
                <a:highlight>
                  <a:srgbClr val="434343"/>
                </a:highlight>
                <a:latin typeface="Nanum Gothic Coding"/>
                <a:ea typeface="Nanum Gothic Coding"/>
                <a:cs typeface="Nanum Gothic Coding"/>
                <a:sym typeface="Nanum Gothic Coding"/>
              </a:rPr>
              <a:t>21102052 Lee Jeong-Yun, ITM</a:t>
            </a:r>
            <a:endParaRPr sz="100" b="1" dirty="0">
              <a:solidFill>
                <a:srgbClr val="F3F3F3"/>
              </a:solidFill>
              <a:highlight>
                <a:srgbClr val="434343"/>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878702"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the Difference?</a:t>
            </a:r>
          </a:p>
          <a:p>
            <a:pPr marL="127000" lvl="0" algn="l" rtl="0">
              <a:lnSpc>
                <a:spcPct val="115000"/>
              </a:lnSpc>
              <a:spcBef>
                <a:spcPts val="1200"/>
              </a:spcBef>
              <a:spcAft>
                <a:spcPts val="0"/>
              </a:spcAft>
              <a:buClr>
                <a:srgbClr val="EFEFEF"/>
              </a:buClr>
              <a:buSzPts val="1600"/>
            </a:pPr>
            <a:endParaRPr lang="en-US" altLang="ko-KR" sz="1800" dirty="0">
              <a:solidFill>
                <a:srgbClr val="EFEFEF"/>
              </a:solidFill>
              <a:latin typeface="Nanum Gothic Coding"/>
              <a:ea typeface="Nanum Gothic Coding"/>
              <a:cs typeface="Nanum Gothic Coding"/>
              <a:sym typeface="Nanum Gothic Coding"/>
            </a:endParaRPr>
          </a:p>
          <a:p>
            <a:pPr marL="127000" lvl="0" algn="l" rtl="0">
              <a:lnSpc>
                <a:spcPct val="115000"/>
              </a:lnSpc>
              <a:spcBef>
                <a:spcPts val="1200"/>
              </a:spcBef>
              <a:spcAft>
                <a:spcPts val="0"/>
              </a:spcAft>
              <a:buClr>
                <a:srgbClr val="EFEFEF"/>
              </a:buClr>
              <a:buSzPts val="1600"/>
            </a:pPr>
            <a:r>
              <a:rPr lang="en-US" altLang="ko-KR" sz="1800" dirty="0">
                <a:solidFill>
                  <a:srgbClr val="92D050"/>
                </a:solidFill>
                <a:latin typeface="Nanum Gothic Coding"/>
                <a:ea typeface="Nanum Gothic Coding"/>
                <a:cs typeface="Nanum Gothic Coding"/>
                <a:sym typeface="Nanum Gothic Coding"/>
              </a:rPr>
              <a:t>The method of verifying the values meet the conditions.</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00B0F0"/>
                </a:solidFill>
                <a:latin typeface="Nanum Gothic Coding"/>
                <a:ea typeface="Nanum Gothic Coding"/>
                <a:cs typeface="Nanum Gothic Coding"/>
                <a:sym typeface="Nanum Gothic Coding"/>
              </a:rPr>
              <a:t>IN</a:t>
            </a:r>
            <a:r>
              <a:rPr lang="en-US" altLang="ko-KR" sz="1800" dirty="0">
                <a:solidFill>
                  <a:srgbClr val="EFEFEF"/>
                </a:solidFill>
                <a:latin typeface="Nanum Gothic Coding"/>
                <a:ea typeface="Nanum Gothic Coding"/>
                <a:cs typeface="Nanum Gothic Coding"/>
                <a:sym typeface="Nanum Gothic Coding"/>
              </a:rPr>
              <a:t>: Compare </a:t>
            </a:r>
            <a:r>
              <a:rPr lang="en-US" altLang="ko-KR" sz="1800" dirty="0">
                <a:solidFill>
                  <a:srgbClr val="F9CB9C"/>
                </a:solidFill>
                <a:latin typeface="Nanum Gothic Coding"/>
                <a:ea typeface="Nanum Gothic Coding"/>
                <a:cs typeface="Nanum Gothic Coding"/>
                <a:sym typeface="Nanum Gothic Coding"/>
              </a:rPr>
              <a:t>ALL the values</a:t>
            </a:r>
            <a:r>
              <a:rPr lang="en-US" altLang="ko-KR" sz="1800" dirty="0">
                <a:solidFill>
                  <a:srgbClr val="EFEFEF"/>
                </a:solidFill>
                <a:latin typeface="Nanum Gothic Coding"/>
                <a:ea typeface="Nanum Gothic Coding"/>
                <a:cs typeface="Nanum Gothic Coding"/>
                <a:sym typeface="Nanum Gothic Coding"/>
              </a:rPr>
              <a:t> of Outer &amp; Inner Query</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00B0F0"/>
                </a:solidFill>
                <a:latin typeface="Nanum Gothic Coding"/>
                <a:ea typeface="Nanum Gothic Coding"/>
                <a:cs typeface="Nanum Gothic Coding"/>
                <a:sym typeface="Nanum Gothic Coding"/>
              </a:rPr>
              <a:t>EXISTS</a:t>
            </a:r>
            <a:r>
              <a:rPr lang="en-US" altLang="ko-KR" sz="1800" dirty="0">
                <a:solidFill>
                  <a:srgbClr val="EFEFEF"/>
                </a:solidFill>
                <a:latin typeface="Nanum Gothic Coding"/>
                <a:ea typeface="Nanum Gothic Coding"/>
                <a:cs typeface="Nanum Gothic Coding"/>
                <a:sym typeface="Nanum Gothic Coding"/>
              </a:rPr>
              <a:t>: Compare </a:t>
            </a:r>
            <a:r>
              <a:rPr lang="en-US" altLang="ko-KR" sz="1800" dirty="0">
                <a:solidFill>
                  <a:srgbClr val="F9CB9C"/>
                </a:solidFill>
                <a:latin typeface="Nanum Gothic Coding"/>
                <a:ea typeface="Nanum Gothic Coding"/>
                <a:cs typeface="Nanum Gothic Coding"/>
                <a:sym typeface="Nanum Gothic Coding"/>
              </a:rPr>
              <a:t>until the same value occur</a:t>
            </a:r>
          </a:p>
        </p:txBody>
      </p:sp>
    </p:spTree>
    <p:extLst>
      <p:ext uri="{BB962C8B-B14F-4D97-AF65-F5344CB8AC3E}">
        <p14:creationId xmlns:p14="http://schemas.microsoft.com/office/powerpoint/2010/main" val="83357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878702" cy="3293619"/>
          </a:xfrm>
          <a:prstGeom prst="rect">
            <a:avLst/>
          </a:prstGeom>
          <a:noFill/>
          <a:ln>
            <a:noFill/>
          </a:ln>
        </p:spPr>
        <p:txBody>
          <a:bodyPr spcFirstLastPara="1" wrap="square" lIns="91425" tIns="91425" rIns="91425" bIns="91425" anchor="t" anchorCtr="0">
            <a:noAutofit/>
          </a:bodyPr>
          <a:lstStyle/>
          <a:p>
            <a:pPr marL="127000">
              <a:lnSpc>
                <a:spcPct val="115000"/>
              </a:lnSpc>
              <a:spcBef>
                <a:spcPts val="1200"/>
              </a:spcBef>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the Difference?</a:t>
            </a:r>
          </a:p>
          <a:p>
            <a:pPr marL="127000">
              <a:lnSpc>
                <a:spcPct val="115000"/>
              </a:lnSpc>
              <a:spcBef>
                <a:spcPts val="1200"/>
              </a:spcBef>
              <a:buClr>
                <a:srgbClr val="EFEFEF"/>
              </a:buClr>
              <a:buSzPts val="1600"/>
            </a:pPr>
            <a:endParaRPr lang="en-US" altLang="ko-KR" sz="1800" dirty="0">
              <a:solidFill>
                <a:srgbClr val="EFEFEF"/>
              </a:solidFill>
              <a:latin typeface="Nanum Gothic Coding"/>
              <a:ea typeface="Nanum Gothic Coding"/>
              <a:cs typeface="Nanum Gothic Coding"/>
              <a:sym typeface="Nanum Gothic Coding"/>
            </a:endParaRPr>
          </a:p>
          <a:p>
            <a:pPr marL="127000" lvl="0" algn="l" rtl="0">
              <a:lnSpc>
                <a:spcPct val="115000"/>
              </a:lnSpc>
              <a:spcBef>
                <a:spcPts val="1200"/>
              </a:spcBef>
              <a:spcAft>
                <a:spcPts val="0"/>
              </a:spcAft>
              <a:buClr>
                <a:srgbClr val="EFEFEF"/>
              </a:buClr>
              <a:buSzPts val="1600"/>
            </a:pPr>
            <a:r>
              <a:rPr lang="en-US" altLang="ko-KR" sz="1800" dirty="0">
                <a:solidFill>
                  <a:srgbClr val="92D050"/>
                </a:solidFill>
                <a:latin typeface="Nanum Gothic Coding"/>
                <a:ea typeface="Nanum Gothic Coding"/>
                <a:cs typeface="Nanum Gothic Coding"/>
                <a:sym typeface="Nanum Gothic Coding"/>
              </a:rPr>
              <a:t>Returning type of values</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00B0F0"/>
                </a:solidFill>
                <a:latin typeface="Nanum Gothic Coding"/>
                <a:ea typeface="Nanum Gothic Coding"/>
                <a:cs typeface="Nanum Gothic Coding"/>
                <a:sym typeface="Nanum Gothic Coding"/>
              </a:rPr>
              <a:t>IN</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F9CB9C"/>
                </a:solidFill>
                <a:latin typeface="Nanum Gothic Coding"/>
                <a:ea typeface="Nanum Gothic Coding"/>
                <a:cs typeface="Nanum Gothic Coding"/>
                <a:sym typeface="Nanum Gothic Coding"/>
              </a:rPr>
              <a:t>Actual Values</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00B0F0"/>
                </a:solidFill>
                <a:latin typeface="Nanum Gothic Coding"/>
                <a:ea typeface="Nanum Gothic Coding"/>
                <a:cs typeface="Nanum Gothic Coding"/>
                <a:sym typeface="Nanum Gothic Coding"/>
              </a:rPr>
              <a:t>EXISTS</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F9CB9C"/>
                </a:solidFill>
                <a:latin typeface="Nanum Gothic Coding"/>
                <a:ea typeface="Nanum Gothic Coding"/>
                <a:cs typeface="Nanum Gothic Coding"/>
                <a:sym typeface="Nanum Gothic Coding"/>
              </a:rPr>
              <a:t>Boolean</a:t>
            </a:r>
            <a:r>
              <a:rPr lang="en-US" altLang="ko-KR" sz="1800" dirty="0">
                <a:solidFill>
                  <a:srgbClr val="EFEFEF"/>
                </a:solidFill>
                <a:latin typeface="Nanum Gothic Coding"/>
                <a:ea typeface="Nanum Gothic Coding"/>
                <a:cs typeface="Nanum Gothic Coding"/>
                <a:sym typeface="Nanum Gothic Coding"/>
              </a:rPr>
              <a:t> (depending on existence of value)</a:t>
            </a:r>
          </a:p>
        </p:txBody>
      </p:sp>
    </p:spTree>
    <p:extLst>
      <p:ext uri="{BB962C8B-B14F-4D97-AF65-F5344CB8AC3E}">
        <p14:creationId xmlns:p14="http://schemas.microsoft.com/office/powerpoint/2010/main" val="13629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878702" cy="3293619"/>
          </a:xfrm>
          <a:prstGeom prst="rect">
            <a:avLst/>
          </a:prstGeom>
          <a:noFill/>
          <a:ln>
            <a:noFill/>
          </a:ln>
        </p:spPr>
        <p:txBody>
          <a:bodyPr spcFirstLastPara="1" wrap="square" lIns="91425" tIns="91425" rIns="91425" bIns="91425" anchor="t" anchorCtr="0">
            <a:noAutofit/>
          </a:bodyPr>
          <a:lstStyle/>
          <a:p>
            <a:pPr marL="127000">
              <a:lnSpc>
                <a:spcPct val="115000"/>
              </a:lnSpc>
              <a:spcBef>
                <a:spcPts val="1200"/>
              </a:spcBef>
              <a:buClr>
                <a:srgbClr val="EFEFEF"/>
              </a:buClr>
              <a:buSzPts val="1600"/>
            </a:pPr>
            <a:r>
              <a:rPr lang="en-US" altLang="ko-KR" sz="1800" b="1" i="1" dirty="0">
                <a:solidFill>
                  <a:srgbClr val="EFEFEF"/>
                </a:solidFill>
                <a:latin typeface="Nanum Gothic Coding" panose="020B0600000101010101" charset="-127"/>
                <a:ea typeface="Nanum Gothic Coding" panose="020B0600000101010101" charset="-127"/>
                <a:cs typeface="Nanum Gothic Coding"/>
                <a:sym typeface="Nanum Gothic Coding"/>
              </a:rPr>
              <a:t>	# What should be used in what situation?</a:t>
            </a:r>
            <a:endParaRPr lang="en-US" altLang="ko-KR" sz="1800" b="1" i="1" dirty="0">
              <a:solidFill>
                <a:srgbClr val="92D050"/>
              </a:solidFill>
              <a:latin typeface="Nanum Gothic Coding" panose="020B0600000101010101" charset="-127"/>
              <a:ea typeface="Nanum Gothic Coding" panose="020B0600000101010101" charset="-127"/>
              <a:cs typeface="Nanum Gothic Coding"/>
              <a:sym typeface="Nanum Gothic Coding"/>
            </a:endParaRPr>
          </a:p>
          <a:p>
            <a:pPr marL="412750" lvl="0" indent="-285750" algn="l" rtl="0">
              <a:lnSpc>
                <a:spcPct val="115000"/>
              </a:lnSpc>
              <a:spcBef>
                <a:spcPts val="1200"/>
              </a:spcBef>
              <a:spcAft>
                <a:spcPts val="0"/>
              </a:spcAft>
              <a:buClr>
                <a:srgbClr val="EFEFEF"/>
              </a:buClr>
              <a:buSzPts val="1600"/>
              <a:buFont typeface="Wingdings" panose="05000000000000000000" pitchFamily="2" charset="2"/>
              <a:buChar char="§"/>
            </a:pPr>
            <a:r>
              <a:rPr lang="en-US" altLang="ko-KR" sz="1800" dirty="0">
                <a:solidFill>
                  <a:srgbClr val="00B0F0"/>
                </a:solidFill>
                <a:latin typeface="Nanum Gothic Coding" panose="020B0600000101010101" charset="-127"/>
                <a:ea typeface="Nanum Gothic Coding" panose="020B0600000101010101" charset="-127"/>
                <a:cs typeface="Nanum Gothic Coding"/>
                <a:sym typeface="Nanum Gothic Coding"/>
              </a:rPr>
              <a:t>IN</a:t>
            </a:r>
            <a:r>
              <a:rPr lang="en-US" altLang="ko-KR" sz="1800" dirty="0">
                <a:solidFill>
                  <a:srgbClr val="EFEFEF"/>
                </a:solidFill>
                <a:latin typeface="Nanum Gothic Coding" panose="020B0600000101010101" charset="-127"/>
                <a:ea typeface="Nanum Gothic Coding" panose="020B0600000101010101" charset="-127"/>
                <a:cs typeface="Nanum Gothic Coding"/>
                <a:sym typeface="Nanum Gothic Coding"/>
              </a:rPr>
              <a:t>: </a:t>
            </a:r>
            <a:r>
              <a:rPr lang="en-US" altLang="ko-KR" sz="1800" kern="100" dirty="0">
                <a:solidFill>
                  <a:schemeClr val="bg1"/>
                </a:solidFill>
                <a:effectLst/>
                <a:latin typeface="Nanum Gothic Coding" panose="020B0600000101010101" charset="-127"/>
                <a:ea typeface="Nanum Gothic Coding" panose="020B0600000101010101" charset="-127"/>
                <a:cs typeface="Times New Roman" panose="02020603050405020304" pitchFamily="18" charset="0"/>
              </a:rPr>
              <a:t>When most of the filtering criteria is in the </a:t>
            </a:r>
            <a:r>
              <a:rPr lang="en-US" altLang="ko-KR" sz="1800" kern="100" dirty="0">
                <a:solidFill>
                  <a:schemeClr val="bg1"/>
                </a:solidFill>
                <a:latin typeface="Nanum Gothic Coding" panose="020B0600000101010101" charset="-127"/>
                <a:ea typeface="Nanum Gothic Coding" panose="020B0600000101010101" charset="-127"/>
                <a:cs typeface="Times New Roman" panose="02020603050405020304" pitchFamily="18" charset="0"/>
              </a:rPr>
              <a:t>main </a:t>
            </a:r>
            <a:r>
              <a:rPr lang="en-US" altLang="ko-KR" sz="1800" kern="100" dirty="0">
                <a:solidFill>
                  <a:schemeClr val="bg1"/>
                </a:solidFill>
                <a:effectLst/>
                <a:latin typeface="Nanum Gothic Coding" panose="020B0600000101010101" charset="-127"/>
                <a:ea typeface="Nanum Gothic Coding" panose="020B0600000101010101" charset="-127"/>
                <a:cs typeface="Times New Roman" panose="02020603050405020304" pitchFamily="18" charset="0"/>
              </a:rPr>
              <a:t>query.</a:t>
            </a:r>
          </a:p>
          <a:p>
            <a:pPr marL="127000" lvl="7">
              <a:lnSpc>
                <a:spcPct val="115000"/>
              </a:lnSpc>
              <a:spcBef>
                <a:spcPts val="1200"/>
              </a:spcBef>
              <a:buClr>
                <a:srgbClr val="EFEFEF"/>
              </a:buClr>
              <a:buSzPts val="1600"/>
            </a:pPr>
            <a:r>
              <a:rPr lang="en-US" altLang="ko-KR" sz="1800" kern="100" dirty="0">
                <a:solidFill>
                  <a:srgbClr val="F9CB9C"/>
                </a:solidFill>
                <a:effectLst/>
                <a:latin typeface="Nanum Gothic Coding" panose="020B0600000101010101" charset="-127"/>
                <a:ea typeface="Nanum Gothic Coding" panose="020B0600000101010101" charset="-127"/>
                <a:cs typeface="Times New Roman" panose="02020603050405020304" pitchFamily="18" charset="0"/>
              </a:rPr>
              <a:t>	IN for big outer query and small inner query.</a:t>
            </a:r>
          </a:p>
          <a:p>
            <a:pPr marL="412750" lvl="0" indent="-285750" algn="l" rtl="0">
              <a:lnSpc>
                <a:spcPct val="115000"/>
              </a:lnSpc>
              <a:spcBef>
                <a:spcPts val="1200"/>
              </a:spcBef>
              <a:spcAft>
                <a:spcPts val="0"/>
              </a:spcAft>
              <a:buClr>
                <a:srgbClr val="EFEFEF"/>
              </a:buClr>
              <a:buSzPts val="1600"/>
              <a:buFont typeface="Wingdings" panose="05000000000000000000" pitchFamily="2" charset="2"/>
              <a:buChar char="§"/>
            </a:pPr>
            <a:r>
              <a:rPr lang="en-US" altLang="ko-KR" sz="1800" dirty="0">
                <a:solidFill>
                  <a:srgbClr val="00B0F0"/>
                </a:solidFill>
                <a:latin typeface="Nanum Gothic Coding" panose="020B0600000101010101" charset="-127"/>
                <a:ea typeface="Nanum Gothic Coding" panose="020B0600000101010101" charset="-127"/>
                <a:cs typeface="Nanum Gothic Coding"/>
                <a:sym typeface="Nanum Gothic Coding"/>
              </a:rPr>
              <a:t>EXISTS</a:t>
            </a:r>
            <a:r>
              <a:rPr lang="en-US" altLang="ko-KR" sz="1800" dirty="0">
                <a:solidFill>
                  <a:srgbClr val="EFEFEF"/>
                </a:solidFill>
                <a:latin typeface="Nanum Gothic Coding" panose="020B0600000101010101" charset="-127"/>
                <a:ea typeface="Nanum Gothic Coding" panose="020B0600000101010101" charset="-127"/>
                <a:cs typeface="Nanum Gothic Coding"/>
                <a:sym typeface="Nanum Gothic Coding"/>
              </a:rPr>
              <a:t>: </a:t>
            </a:r>
            <a:r>
              <a:rPr lang="en-US" altLang="ko-KR" sz="1800" kern="100" dirty="0">
                <a:solidFill>
                  <a:schemeClr val="bg1"/>
                </a:solidFill>
                <a:effectLst/>
                <a:latin typeface="Nanum Gothic Coding" panose="020B0600000101010101" charset="-127"/>
                <a:ea typeface="Nanum Gothic Coding" panose="020B0600000101010101" charset="-127"/>
                <a:cs typeface="Times New Roman" panose="02020603050405020304" pitchFamily="18" charset="0"/>
              </a:rPr>
              <a:t>When most of the filtering criteria is in the sub query.</a:t>
            </a:r>
          </a:p>
          <a:p>
            <a:pPr marL="127000" lvl="2">
              <a:lnSpc>
                <a:spcPct val="115000"/>
              </a:lnSpc>
              <a:spcBef>
                <a:spcPts val="1200"/>
              </a:spcBef>
              <a:buClr>
                <a:srgbClr val="EFEFEF"/>
              </a:buClr>
              <a:buSzPts val="1600"/>
            </a:pPr>
            <a:r>
              <a:rPr lang="en-US" altLang="ko-KR" sz="1800" kern="100" dirty="0">
                <a:solidFill>
                  <a:srgbClr val="F9CB9C"/>
                </a:solidFill>
                <a:latin typeface="Nanum Gothic Coding" panose="020B0600000101010101" charset="-127"/>
                <a:ea typeface="Nanum Gothic Coding" panose="020B0600000101010101" charset="-127"/>
                <a:cs typeface="Times New Roman" panose="02020603050405020304" pitchFamily="18" charset="0"/>
              </a:rPr>
              <a:t>	</a:t>
            </a:r>
            <a:r>
              <a:rPr lang="en-US" altLang="ko-KR" sz="1800" kern="100" dirty="0">
                <a:solidFill>
                  <a:srgbClr val="F9CB9C"/>
                </a:solidFill>
                <a:effectLst/>
                <a:latin typeface="Nanum Gothic Coding" panose="020B0600000101010101" charset="-127"/>
                <a:ea typeface="Nanum Gothic Coding" panose="020B0600000101010101" charset="-127"/>
                <a:cs typeface="Times New Roman" panose="02020603050405020304" pitchFamily="18" charset="0"/>
              </a:rPr>
              <a:t>EXISTS for small outer query and big inner query.</a:t>
            </a:r>
            <a:endParaRPr lang="ko-KR" altLang="ko-KR" sz="1800" kern="100" dirty="0">
              <a:solidFill>
                <a:srgbClr val="F9CB9C"/>
              </a:solidFill>
              <a:effectLst/>
              <a:latin typeface="Nanum Gothic Coding" panose="020B0600000101010101" charset="-127"/>
              <a:ea typeface="Nanum Gothic Coding" panose="020B0600000101010101" charset="-127"/>
              <a:cs typeface="Times New Roman" panose="02020603050405020304" pitchFamily="18" charset="0"/>
            </a:endParaRPr>
          </a:p>
          <a:p>
            <a:pPr marL="127000" lvl="0" algn="l" rtl="0">
              <a:lnSpc>
                <a:spcPct val="115000"/>
              </a:lnSpc>
              <a:spcBef>
                <a:spcPts val="1200"/>
              </a:spcBef>
              <a:spcAft>
                <a:spcPts val="0"/>
              </a:spcAft>
              <a:buClr>
                <a:srgbClr val="EFEFEF"/>
              </a:buClr>
              <a:buSzPts val="1600"/>
            </a:pPr>
            <a:endParaRPr lang="en-US" altLang="ko-KR" sz="1800" dirty="0">
              <a:solidFill>
                <a:srgbClr val="EFEFEF"/>
              </a:solidFill>
              <a:latin typeface="Nanum Gothic Coding" panose="020B0600000101010101" charset="-127"/>
              <a:ea typeface="Nanum Gothic Coding" panose="020B0600000101010101" charset="-127"/>
              <a:cs typeface="Nanum Gothic Coding"/>
              <a:sym typeface="Nanum Gothic Coding"/>
            </a:endParaRPr>
          </a:p>
        </p:txBody>
      </p:sp>
    </p:spTree>
    <p:extLst>
      <p:ext uri="{BB962C8B-B14F-4D97-AF65-F5344CB8AC3E}">
        <p14:creationId xmlns:p14="http://schemas.microsoft.com/office/powerpoint/2010/main" val="89143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Application for Real World</a:t>
            </a: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878702" cy="3293619"/>
          </a:xfrm>
          <a:prstGeom prst="rect">
            <a:avLst/>
          </a:prstGeom>
          <a:noFill/>
          <a:ln>
            <a:noFill/>
          </a:ln>
        </p:spPr>
        <p:txBody>
          <a:bodyPr spcFirstLastPara="1" wrap="square" lIns="91425" tIns="91425" rIns="91425" bIns="91425" anchor="t" anchorCtr="0">
            <a:noAutofit/>
          </a:bodyPr>
          <a:lstStyle/>
          <a:p>
            <a:pPr marL="412750" lvl="0" indent="-285750" algn="l" rtl="0">
              <a:lnSpc>
                <a:spcPct val="115000"/>
              </a:lnSpc>
              <a:spcBef>
                <a:spcPts val="1200"/>
              </a:spcBef>
              <a:spcAft>
                <a:spcPts val="0"/>
              </a:spcAft>
              <a:buClr>
                <a:srgbClr val="EFEFEF"/>
              </a:buClr>
              <a:buSzPts val="1600"/>
              <a:buFontTx/>
              <a:buChar char="-"/>
            </a:pPr>
            <a:r>
              <a:rPr lang="en-US" altLang="ko-KR" sz="1800" dirty="0">
                <a:solidFill>
                  <a:srgbClr val="EFEFEF"/>
                </a:solidFill>
                <a:latin typeface="Nanum Gothic Coding"/>
                <a:ea typeface="Nanum Gothic Coding"/>
                <a:cs typeface="Nanum Gothic Coding"/>
                <a:sym typeface="Nanum Gothic Coding"/>
              </a:rPr>
              <a:t>Electric Scooter Data</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KICKBOARD(</a:t>
            </a:r>
            <a:r>
              <a:rPr lang="en-US" altLang="ko-KR" sz="1800" dirty="0" err="1">
                <a:solidFill>
                  <a:srgbClr val="EFEFEF"/>
                </a:solidFill>
                <a:latin typeface="Nanum Gothic Coding"/>
                <a:ea typeface="Nanum Gothic Coding"/>
                <a:cs typeface="Nanum Gothic Coding"/>
                <a:sym typeface="Nanum Gothic Coding"/>
              </a:rPr>
              <a:t>kickboard_id</a:t>
            </a:r>
            <a:r>
              <a:rPr lang="en-US" altLang="ko-KR" sz="1800" dirty="0">
                <a:solidFill>
                  <a:srgbClr val="EFEFEF"/>
                </a:solidFill>
                <a:latin typeface="Nanum Gothic Coding"/>
                <a:ea typeface="Nanum Gothic Coding"/>
                <a:cs typeface="Nanum Gothic Coding"/>
                <a:sym typeface="Nanum Gothic Coding"/>
              </a:rPr>
              <a:t>, mileage, battery, status, </a:t>
            </a:r>
            <a:r>
              <a:rPr lang="en-US" altLang="ko-KR" sz="1800" dirty="0" err="1">
                <a:solidFill>
                  <a:srgbClr val="EFEFEF"/>
                </a:solidFill>
                <a:latin typeface="Nanum Gothic Coding"/>
                <a:ea typeface="Nanum Gothic Coding"/>
                <a:cs typeface="Nanum Gothic Coding"/>
                <a:sym typeface="Nanum Gothic Coding"/>
              </a:rPr>
              <a:t>recent_user</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endParaRPr lang="en-US" altLang="ko-KR" sz="1800" dirty="0">
              <a:solidFill>
                <a:srgbClr val="EFEFEF"/>
              </a:solidFill>
              <a:latin typeface="Nanum Gothic Coding"/>
              <a:ea typeface="Nanum Gothic Coding"/>
              <a:cs typeface="Nanum Gothic Coding"/>
              <a:sym typeface="Nanum Gothic Coding"/>
            </a:endParaRP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USER_INFO(</a:t>
            </a:r>
            <a:r>
              <a:rPr lang="en-US" altLang="ko-KR" sz="1800" dirty="0" err="1">
                <a:solidFill>
                  <a:srgbClr val="EFEFEF"/>
                </a:solidFill>
                <a:latin typeface="Nanum Gothic Coding"/>
                <a:ea typeface="Nanum Gothic Coding"/>
                <a:cs typeface="Nanum Gothic Coding"/>
                <a:sym typeface="Nanum Gothic Coding"/>
              </a:rPr>
              <a:t>user_id</a:t>
            </a:r>
            <a:r>
              <a:rPr lang="en-US" altLang="ko-KR" sz="1800" dirty="0">
                <a:solidFill>
                  <a:srgbClr val="EFEFEF"/>
                </a:solidFill>
                <a:latin typeface="Nanum Gothic Coding"/>
                <a:ea typeface="Nanum Gothic Coding"/>
                <a:cs typeface="Nanum Gothic Coding"/>
                <a:sym typeface="Nanum Gothic Coding"/>
              </a:rPr>
              <a:t>, </a:t>
            </a:r>
            <a:r>
              <a:rPr lang="en-US" altLang="ko-KR" sz="1800" dirty="0" err="1">
                <a:solidFill>
                  <a:srgbClr val="EFEFEF"/>
                </a:solidFill>
                <a:latin typeface="Nanum Gothic Coding"/>
                <a:ea typeface="Nanum Gothic Coding"/>
                <a:cs typeface="Nanum Gothic Coding"/>
                <a:sym typeface="Nanum Gothic Coding"/>
              </a:rPr>
              <a:t>average_distance</a:t>
            </a:r>
            <a:r>
              <a:rPr lang="en-US" altLang="ko-KR" sz="1800" dirty="0">
                <a:solidFill>
                  <a:srgbClr val="EFEFEF"/>
                </a:solidFill>
                <a:latin typeface="Nanum Gothic Coding"/>
                <a:ea typeface="Nanum Gothic Coding"/>
                <a:cs typeface="Nanum Gothic Coding"/>
                <a:sym typeface="Nanum Gothic Coding"/>
              </a:rPr>
              <a:t>, </a:t>
            </a:r>
            <a:r>
              <a:rPr lang="en-US" altLang="ko-KR" sz="1800" dirty="0" err="1">
                <a:solidFill>
                  <a:srgbClr val="EFEFEF"/>
                </a:solidFill>
                <a:latin typeface="Nanum Gothic Coding"/>
                <a:ea typeface="Nanum Gothic Coding"/>
                <a:cs typeface="Nanum Gothic Coding"/>
                <a:sym typeface="Nanum Gothic Coding"/>
              </a:rPr>
              <a:t>average_time</a:t>
            </a:r>
            <a:r>
              <a:rPr lang="en-US" altLang="ko-KR" sz="1800" dirty="0">
                <a:solidFill>
                  <a:srgbClr val="EFEFEF"/>
                </a:solidFill>
                <a:latin typeface="Nanum Gothic Coding"/>
                <a:ea typeface="Nanum Gothic Coding"/>
                <a:cs typeface="Nanum Gothic Coding"/>
                <a:sym typeface="Nanum Gothic Coding"/>
              </a:rPr>
              <a:t>, </a:t>
            </a:r>
            <a:r>
              <a:rPr lang="en-US" altLang="ko-KR" sz="1800" dirty="0" err="1">
                <a:solidFill>
                  <a:srgbClr val="EFEFEF"/>
                </a:solidFill>
                <a:latin typeface="Nanum Gothic Coding"/>
                <a:ea typeface="Nanum Gothic Coding"/>
                <a:cs typeface="Nanum Gothic Coding"/>
                <a:sym typeface="Nanum Gothic Coding"/>
              </a:rPr>
              <a:t>average_speed</a:t>
            </a:r>
            <a:r>
              <a:rPr lang="en-US" altLang="ko-KR" sz="1800" dirty="0">
                <a:solidFill>
                  <a:srgbClr val="EFEFEF"/>
                </a:solidFill>
                <a:latin typeface="Nanum Gothic Coding"/>
                <a:ea typeface="Nanum Gothic Coding"/>
                <a:cs typeface="Nanum Gothic Coding"/>
                <a:sym typeface="Nanum Gothic Coding"/>
              </a:rPr>
              <a:t>, license)</a:t>
            </a:r>
          </a:p>
        </p:txBody>
      </p:sp>
    </p:spTree>
    <p:extLst>
      <p:ext uri="{BB962C8B-B14F-4D97-AF65-F5344CB8AC3E}">
        <p14:creationId xmlns:p14="http://schemas.microsoft.com/office/powerpoint/2010/main" val="211506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Application for Real World</a:t>
            </a:r>
          </a:p>
        </p:txBody>
      </p:sp>
      <p:pic>
        <p:nvPicPr>
          <p:cNvPr id="78" name="Google Shape;78;p14"/>
          <p:cNvPicPr preferRelativeResize="0"/>
          <p:nvPr/>
        </p:nvPicPr>
        <p:blipFill>
          <a:blip r:embed="rId4">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119068"/>
            <a:ext cx="6878702" cy="621918"/>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Compare runtime of each code for same result.</a:t>
            </a:r>
          </a:p>
        </p:txBody>
      </p:sp>
      <p:sp>
        <p:nvSpPr>
          <p:cNvPr id="6" name="직사각형 5">
            <a:extLst>
              <a:ext uri="{FF2B5EF4-FFF2-40B4-BE49-F238E27FC236}">
                <a16:creationId xmlns:a16="http://schemas.microsoft.com/office/drawing/2014/main" id="{940574B4-772F-4FB6-958E-28F23AD5DC9C}"/>
              </a:ext>
            </a:extLst>
          </p:cNvPr>
          <p:cNvSpPr/>
          <p:nvPr/>
        </p:nvSpPr>
        <p:spPr>
          <a:xfrm>
            <a:off x="1899386" y="1836961"/>
            <a:ext cx="3506400" cy="2930040"/>
          </a:xfrm>
          <a:prstGeom prst="rect">
            <a:avLst/>
          </a:prstGeom>
          <a:noFill/>
          <a:ln w="19050">
            <a:solidFill>
              <a:srgbClr val="B6D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latin typeface="Nanum Gothic Coding" panose="020B0600000101010101" charset="-127"/>
                <a:ea typeface="Nanum Gothic Coding" panose="020B0600000101010101" charset="-127"/>
              </a:rPr>
              <a:t>SELECT</a:t>
            </a:r>
          </a:p>
          <a:p>
            <a:r>
              <a:rPr lang="en-US" altLang="ko-KR" sz="1000" dirty="0">
                <a:latin typeface="Nanum Gothic Coding" panose="020B0600000101010101" charset="-127"/>
                <a:ea typeface="Nanum Gothic Coding" panose="020B0600000101010101" charset="-127"/>
              </a:rPr>
              <a:t>    K.KICKBOARD_ID,</a:t>
            </a:r>
          </a:p>
          <a:p>
            <a:r>
              <a:rPr lang="en-US" altLang="ko-KR" sz="1000" dirty="0">
                <a:latin typeface="Nanum Gothic Coding" panose="020B0600000101010101" charset="-127"/>
                <a:ea typeface="Nanum Gothic Coding" panose="020B0600000101010101" charset="-127"/>
              </a:rPr>
              <a:t>    K.STATUS,</a:t>
            </a:r>
          </a:p>
          <a:p>
            <a:r>
              <a:rPr lang="en-US" altLang="ko-KR" sz="1000" dirty="0">
                <a:latin typeface="Nanum Gothic Coding" panose="020B0600000101010101" charset="-127"/>
                <a:ea typeface="Nanum Gothic Coding" panose="020B0600000101010101" charset="-127"/>
              </a:rPr>
              <a:t>    U.USER_ID,</a:t>
            </a:r>
          </a:p>
          <a:p>
            <a:r>
              <a:rPr lang="en-US" altLang="ko-KR" sz="1000" dirty="0">
                <a:latin typeface="Nanum Gothic Coding" panose="020B0600000101010101" charset="-127"/>
                <a:ea typeface="Nanum Gothic Coding" panose="020B0600000101010101" charset="-127"/>
              </a:rPr>
              <a:t>    U.LICENSE</a:t>
            </a:r>
          </a:p>
          <a:p>
            <a:r>
              <a:rPr lang="en-US" altLang="ko-KR" sz="1000" dirty="0">
                <a:latin typeface="Nanum Gothic Coding" panose="020B0600000101010101" charset="-127"/>
                <a:ea typeface="Nanum Gothic Coding" panose="020B0600000101010101" charset="-127"/>
              </a:rPr>
              <a:t>FROM</a:t>
            </a:r>
          </a:p>
          <a:p>
            <a:r>
              <a:rPr lang="en-US" altLang="ko-KR" sz="1000" dirty="0">
                <a:latin typeface="Nanum Gothic Coding" panose="020B0600000101010101" charset="-127"/>
                <a:ea typeface="Nanum Gothic Coding" panose="020B0600000101010101" charset="-127"/>
              </a:rPr>
              <a:t>    KICKBOARD K</a:t>
            </a:r>
          </a:p>
          <a:p>
            <a:r>
              <a:rPr lang="en-US" altLang="ko-KR" sz="1000" dirty="0">
                <a:latin typeface="Nanum Gothic Coding" panose="020B0600000101010101" charset="-127"/>
                <a:ea typeface="Nanum Gothic Coding" panose="020B0600000101010101" charset="-127"/>
              </a:rPr>
              <a:t>    JOIN USER_INFO U ON K.RECENT_USER = U.USER_ID</a:t>
            </a:r>
          </a:p>
          <a:p>
            <a:r>
              <a:rPr lang="en-US" altLang="ko-KR" sz="1000" dirty="0">
                <a:latin typeface="Nanum Gothic Coding" panose="020B0600000101010101" charset="-127"/>
                <a:ea typeface="Nanum Gothic Coding" panose="020B0600000101010101" charset="-127"/>
              </a:rPr>
              <a:t>WHERE</a:t>
            </a:r>
          </a:p>
          <a:p>
            <a:r>
              <a:rPr lang="en-US" altLang="ko-KR" sz="1000" dirty="0">
                <a:latin typeface="Nanum Gothic Coding" panose="020B0600000101010101" charset="-127"/>
                <a:ea typeface="Nanum Gothic Coding" panose="020B0600000101010101" charset="-127"/>
              </a:rPr>
              <a:t>    K.STATUS </a:t>
            </a:r>
            <a:r>
              <a:rPr lang="en-US" altLang="ko-KR" sz="1000" dirty="0">
                <a:solidFill>
                  <a:srgbClr val="00B0F0"/>
                </a:solidFill>
                <a:latin typeface="Nanum Gothic Coding" panose="020B0600000101010101" charset="-127"/>
                <a:ea typeface="Nanum Gothic Coding" panose="020B0600000101010101" charset="-127"/>
              </a:rPr>
              <a:t>IN</a:t>
            </a:r>
            <a:r>
              <a:rPr lang="en-US" altLang="ko-KR" sz="1000" dirty="0">
                <a:latin typeface="Nanum Gothic Coding" panose="020B0600000101010101" charset="-127"/>
                <a:ea typeface="Nanum Gothic Coding" panose="020B0600000101010101" charset="-127"/>
              </a:rPr>
              <a:t> (</a:t>
            </a:r>
          </a:p>
          <a:p>
            <a:r>
              <a:rPr lang="en-US" altLang="ko-KR" sz="1000" dirty="0">
                <a:latin typeface="Nanum Gothic Coding" panose="020B0600000101010101" charset="-127"/>
                <a:ea typeface="Nanum Gothic Coding" panose="020B0600000101010101" charset="-127"/>
              </a:rPr>
              <a:t>        SELECT</a:t>
            </a:r>
          </a:p>
          <a:p>
            <a:r>
              <a:rPr lang="en-US" altLang="ko-KR" sz="1000" dirty="0">
                <a:latin typeface="Nanum Gothic Coding" panose="020B0600000101010101" charset="-127"/>
                <a:ea typeface="Nanum Gothic Coding" panose="020B0600000101010101" charset="-127"/>
              </a:rPr>
              <a:t>            KICKBOARD.STATUS</a:t>
            </a:r>
          </a:p>
          <a:p>
            <a:r>
              <a:rPr lang="en-US" altLang="ko-KR" sz="1000" dirty="0">
                <a:latin typeface="Nanum Gothic Coding" panose="020B0600000101010101" charset="-127"/>
                <a:ea typeface="Nanum Gothic Coding" panose="020B0600000101010101" charset="-127"/>
              </a:rPr>
              <a:t>        FROM</a:t>
            </a:r>
          </a:p>
          <a:p>
            <a:r>
              <a:rPr lang="en-US" altLang="ko-KR" sz="1000" dirty="0">
                <a:latin typeface="Nanum Gothic Coding" panose="020B0600000101010101" charset="-127"/>
                <a:ea typeface="Nanum Gothic Coding" panose="020B0600000101010101" charset="-127"/>
              </a:rPr>
              <a:t>            KICKBOARD</a:t>
            </a:r>
          </a:p>
          <a:p>
            <a:r>
              <a:rPr lang="en-US" altLang="ko-KR" sz="1000" dirty="0">
                <a:latin typeface="Nanum Gothic Coding" panose="020B0600000101010101" charset="-127"/>
                <a:ea typeface="Nanum Gothic Coding" panose="020B0600000101010101" charset="-127"/>
              </a:rPr>
              <a:t>        WHERE</a:t>
            </a:r>
          </a:p>
          <a:p>
            <a:r>
              <a:rPr lang="en-US" altLang="ko-KR" sz="1000" dirty="0">
                <a:latin typeface="Nanum Gothic Coding" panose="020B0600000101010101" charset="-127"/>
                <a:ea typeface="Nanum Gothic Coding" panose="020B0600000101010101" charset="-127"/>
              </a:rPr>
              <a:t>            KICKBOARD.MILEAGE &lt; 10</a:t>
            </a:r>
          </a:p>
          <a:p>
            <a:r>
              <a:rPr lang="ko-KR" altLang="en-US" sz="1000" dirty="0">
                <a:latin typeface="Nanum Gothic Coding" panose="020B0600000101010101" charset="-127"/>
                <a:ea typeface="Nanum Gothic Coding" panose="020B0600000101010101" charset="-127"/>
              </a:rPr>
              <a:t>    </a:t>
            </a:r>
            <a:r>
              <a:rPr lang="en-US" altLang="ko-KR" sz="1000" dirty="0">
                <a:latin typeface="Nanum Gothic Coding" panose="020B0600000101010101" charset="-127"/>
                <a:ea typeface="Nanum Gothic Coding" panose="020B0600000101010101" charset="-127"/>
              </a:rPr>
              <a:t>)</a:t>
            </a:r>
          </a:p>
          <a:p>
            <a:pPr algn="ctr"/>
            <a:endParaRPr lang="ko-KR" altLang="en-US" sz="800" dirty="0">
              <a:latin typeface="Nanum Gothic Coding" panose="020B0600000101010101" charset="-127"/>
              <a:ea typeface="Nanum Gothic Coding" panose="020B0600000101010101" charset="-127"/>
            </a:endParaRPr>
          </a:p>
        </p:txBody>
      </p:sp>
      <p:sp>
        <p:nvSpPr>
          <p:cNvPr id="16" name="직사각형 15">
            <a:extLst>
              <a:ext uri="{FF2B5EF4-FFF2-40B4-BE49-F238E27FC236}">
                <a16:creationId xmlns:a16="http://schemas.microsoft.com/office/drawing/2014/main" id="{9C1E05D9-A2BB-49A3-9E0E-CF4FF4A2A5CB}"/>
              </a:ext>
            </a:extLst>
          </p:cNvPr>
          <p:cNvSpPr/>
          <p:nvPr/>
        </p:nvSpPr>
        <p:spPr>
          <a:xfrm>
            <a:off x="5405786" y="1836961"/>
            <a:ext cx="3506400" cy="2930040"/>
          </a:xfrm>
          <a:prstGeom prst="rect">
            <a:avLst/>
          </a:prstGeom>
          <a:noFill/>
          <a:ln w="19050">
            <a:solidFill>
              <a:srgbClr val="B6D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latin typeface="Nanum Gothic Coding" panose="020B0600000101010101" charset="-127"/>
                <a:ea typeface="Nanum Gothic Coding" panose="020B0600000101010101" charset="-127"/>
              </a:rPr>
              <a:t>SELECT</a:t>
            </a:r>
          </a:p>
          <a:p>
            <a:r>
              <a:rPr lang="en-US" altLang="ko-KR" sz="1000" dirty="0">
                <a:latin typeface="Nanum Gothic Coding" panose="020B0600000101010101" charset="-127"/>
                <a:ea typeface="Nanum Gothic Coding" panose="020B0600000101010101" charset="-127"/>
              </a:rPr>
              <a:t>    K.KICKBOARD_ID,</a:t>
            </a:r>
          </a:p>
          <a:p>
            <a:r>
              <a:rPr lang="en-US" altLang="ko-KR" sz="1000" dirty="0">
                <a:latin typeface="Nanum Gothic Coding" panose="020B0600000101010101" charset="-127"/>
                <a:ea typeface="Nanum Gothic Coding" panose="020B0600000101010101" charset="-127"/>
              </a:rPr>
              <a:t>    K.STATUS,</a:t>
            </a:r>
          </a:p>
          <a:p>
            <a:r>
              <a:rPr lang="en-US" altLang="ko-KR" sz="1000" dirty="0">
                <a:latin typeface="Nanum Gothic Coding" panose="020B0600000101010101" charset="-127"/>
                <a:ea typeface="Nanum Gothic Coding" panose="020B0600000101010101" charset="-127"/>
              </a:rPr>
              <a:t>    U.USER_ID,</a:t>
            </a:r>
          </a:p>
          <a:p>
            <a:r>
              <a:rPr lang="en-US" altLang="ko-KR" sz="1000" dirty="0">
                <a:latin typeface="Nanum Gothic Coding" panose="020B0600000101010101" charset="-127"/>
                <a:ea typeface="Nanum Gothic Coding" panose="020B0600000101010101" charset="-127"/>
              </a:rPr>
              <a:t>    U.LICENSE</a:t>
            </a:r>
          </a:p>
          <a:p>
            <a:r>
              <a:rPr lang="en-US" altLang="ko-KR" sz="1000" dirty="0">
                <a:latin typeface="Nanum Gothic Coding" panose="020B0600000101010101" charset="-127"/>
                <a:ea typeface="Nanum Gothic Coding" panose="020B0600000101010101" charset="-127"/>
              </a:rPr>
              <a:t>FROM</a:t>
            </a:r>
          </a:p>
          <a:p>
            <a:r>
              <a:rPr lang="en-US" altLang="ko-KR" sz="1000" dirty="0">
                <a:latin typeface="Nanum Gothic Coding" panose="020B0600000101010101" charset="-127"/>
                <a:ea typeface="Nanum Gothic Coding" panose="020B0600000101010101" charset="-127"/>
              </a:rPr>
              <a:t>    KICKBOARD K</a:t>
            </a:r>
          </a:p>
          <a:p>
            <a:r>
              <a:rPr lang="en-US" altLang="ko-KR" sz="1000" dirty="0">
                <a:latin typeface="Nanum Gothic Coding" panose="020B0600000101010101" charset="-127"/>
                <a:ea typeface="Nanum Gothic Coding" panose="020B0600000101010101" charset="-127"/>
              </a:rPr>
              <a:t>    JOIN USER_INFO U ON K.RECENT_USER = U.USER_ID</a:t>
            </a:r>
          </a:p>
          <a:p>
            <a:r>
              <a:rPr lang="en-US" altLang="ko-KR" sz="1000" dirty="0">
                <a:latin typeface="Nanum Gothic Coding" panose="020B0600000101010101" charset="-127"/>
                <a:ea typeface="Nanum Gothic Coding" panose="020B0600000101010101" charset="-127"/>
              </a:rPr>
              <a:t>WHERE</a:t>
            </a:r>
          </a:p>
          <a:p>
            <a:r>
              <a:rPr lang="en-US" altLang="ko-KR" sz="1000" dirty="0">
                <a:latin typeface="Nanum Gothic Coding" panose="020B0600000101010101" charset="-127"/>
                <a:ea typeface="Nanum Gothic Coding" panose="020B0600000101010101" charset="-127"/>
              </a:rPr>
              <a:t>    </a:t>
            </a:r>
            <a:r>
              <a:rPr lang="en-US" altLang="ko-KR" sz="1000" dirty="0">
                <a:solidFill>
                  <a:srgbClr val="00B0F0"/>
                </a:solidFill>
                <a:latin typeface="Nanum Gothic Coding" panose="020B0600000101010101" charset="-127"/>
                <a:ea typeface="Nanum Gothic Coding" panose="020B0600000101010101" charset="-127"/>
              </a:rPr>
              <a:t>EXISTS</a:t>
            </a:r>
            <a:r>
              <a:rPr lang="en-US" altLang="ko-KR" sz="1000" dirty="0">
                <a:latin typeface="Nanum Gothic Coding" panose="020B0600000101010101" charset="-127"/>
                <a:ea typeface="Nanum Gothic Coding" panose="020B0600000101010101" charset="-127"/>
              </a:rPr>
              <a:t> (</a:t>
            </a:r>
          </a:p>
          <a:p>
            <a:r>
              <a:rPr lang="en-US" altLang="ko-KR" sz="1000" dirty="0">
                <a:latin typeface="Nanum Gothic Coding" panose="020B0600000101010101" charset="-127"/>
                <a:ea typeface="Nanum Gothic Coding" panose="020B0600000101010101" charset="-127"/>
              </a:rPr>
              <a:t>        SELECT</a:t>
            </a:r>
          </a:p>
          <a:p>
            <a:r>
              <a:rPr lang="en-US" altLang="ko-KR" sz="1000" dirty="0">
                <a:latin typeface="Nanum Gothic Coding" panose="020B0600000101010101" charset="-127"/>
                <a:ea typeface="Nanum Gothic Coding" panose="020B0600000101010101" charset="-127"/>
              </a:rPr>
              <a:t>            KICKBOARD.STATUS</a:t>
            </a:r>
          </a:p>
          <a:p>
            <a:r>
              <a:rPr lang="en-US" altLang="ko-KR" sz="1000" dirty="0">
                <a:latin typeface="Nanum Gothic Coding" panose="020B0600000101010101" charset="-127"/>
                <a:ea typeface="Nanum Gothic Coding" panose="020B0600000101010101" charset="-127"/>
              </a:rPr>
              <a:t>        FROM</a:t>
            </a:r>
          </a:p>
          <a:p>
            <a:r>
              <a:rPr lang="en-US" altLang="ko-KR" sz="1000" dirty="0">
                <a:latin typeface="Nanum Gothic Coding" panose="020B0600000101010101" charset="-127"/>
                <a:ea typeface="Nanum Gothic Coding" panose="020B0600000101010101" charset="-127"/>
              </a:rPr>
              <a:t>            KICKBOARD</a:t>
            </a:r>
          </a:p>
          <a:p>
            <a:r>
              <a:rPr lang="en-US" altLang="ko-KR" sz="1000" dirty="0">
                <a:latin typeface="Nanum Gothic Coding" panose="020B0600000101010101" charset="-127"/>
                <a:ea typeface="Nanum Gothic Coding" panose="020B0600000101010101" charset="-127"/>
              </a:rPr>
              <a:t>        WHERE</a:t>
            </a:r>
          </a:p>
          <a:p>
            <a:r>
              <a:rPr lang="en-US" altLang="ko-KR" sz="1000" dirty="0">
                <a:latin typeface="Nanum Gothic Coding" panose="020B0600000101010101" charset="-127"/>
                <a:ea typeface="Nanum Gothic Coding" panose="020B0600000101010101" charset="-127"/>
              </a:rPr>
              <a:t>            KICKBOARD.MILEAGE &lt; 10</a:t>
            </a:r>
          </a:p>
          <a:p>
            <a:r>
              <a:rPr lang="ko-KR" altLang="en-US" sz="1000" dirty="0">
                <a:latin typeface="Nanum Gothic Coding" panose="020B0600000101010101" charset="-127"/>
                <a:ea typeface="Nanum Gothic Coding" panose="020B0600000101010101" charset="-127"/>
              </a:rPr>
              <a:t>    </a:t>
            </a:r>
            <a:r>
              <a:rPr lang="en-US" altLang="ko-KR" sz="1000" dirty="0">
                <a:latin typeface="Nanum Gothic Coding" panose="020B0600000101010101" charset="-127"/>
                <a:ea typeface="Nanum Gothic Coding" panose="020B0600000101010101" charset="-127"/>
              </a:rPr>
              <a:t>)</a:t>
            </a:r>
          </a:p>
          <a:p>
            <a:pPr algn="ctr"/>
            <a:endParaRPr lang="ko-KR" altLang="en-US" sz="800" dirty="0">
              <a:latin typeface="Nanum Gothic Coding" panose="020B0600000101010101" charset="-127"/>
              <a:ea typeface="Nanum Gothic Coding" panose="020B0600000101010101" charset="-127"/>
            </a:endParaRPr>
          </a:p>
        </p:txBody>
      </p:sp>
      <p:sp>
        <p:nvSpPr>
          <p:cNvPr id="12" name="직사각형 11">
            <a:extLst>
              <a:ext uri="{FF2B5EF4-FFF2-40B4-BE49-F238E27FC236}">
                <a16:creationId xmlns:a16="http://schemas.microsoft.com/office/drawing/2014/main" id="{8009AEDC-7C99-436D-B2F9-2EE9CB1A43DB}"/>
              </a:ext>
            </a:extLst>
          </p:cNvPr>
          <p:cNvSpPr/>
          <p:nvPr/>
        </p:nvSpPr>
        <p:spPr>
          <a:xfrm>
            <a:off x="2216944" y="3328174"/>
            <a:ext cx="752475" cy="157976"/>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03311046-98D8-4C0B-B8FA-67E179B122ED}"/>
              </a:ext>
            </a:extLst>
          </p:cNvPr>
          <p:cNvSpPr/>
          <p:nvPr/>
        </p:nvSpPr>
        <p:spPr>
          <a:xfrm>
            <a:off x="5723343" y="3325772"/>
            <a:ext cx="436951" cy="157976"/>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ustDataLst>
      <p:tags r:id="rId1"/>
    </p:custDataLst>
    <p:extLst>
      <p:ext uri="{BB962C8B-B14F-4D97-AF65-F5344CB8AC3E}">
        <p14:creationId xmlns:p14="http://schemas.microsoft.com/office/powerpoint/2010/main" val="81446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1"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53" presetClass="entr" presetSubtype="16" fill="hold" grpId="1"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2" grpId="1"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Application for Real World</a:t>
            </a:r>
          </a:p>
        </p:txBody>
      </p:sp>
      <p:pic>
        <p:nvPicPr>
          <p:cNvPr id="78" name="Google Shape;78;p14"/>
          <p:cNvPicPr preferRelativeResize="0"/>
          <p:nvPr/>
        </p:nvPicPr>
        <p:blipFill>
          <a:blip r:embed="rId4">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119068"/>
            <a:ext cx="6878702" cy="621918"/>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Compare runtime of each code for same result.</a:t>
            </a:r>
          </a:p>
        </p:txBody>
      </p:sp>
      <p:pic>
        <p:nvPicPr>
          <p:cNvPr id="5" name="그림 4">
            <a:extLst>
              <a:ext uri="{FF2B5EF4-FFF2-40B4-BE49-F238E27FC236}">
                <a16:creationId xmlns:a16="http://schemas.microsoft.com/office/drawing/2014/main" id="{3EC997D5-5F9A-4802-81E7-EC895216A42F}"/>
              </a:ext>
            </a:extLst>
          </p:cNvPr>
          <p:cNvPicPr>
            <a:picLocks noChangeAspect="1"/>
          </p:cNvPicPr>
          <p:nvPr/>
        </p:nvPicPr>
        <p:blipFill>
          <a:blip r:embed="rId5"/>
          <a:stretch>
            <a:fillRect/>
          </a:stretch>
        </p:blipFill>
        <p:spPr>
          <a:xfrm>
            <a:off x="4572000" y="1996518"/>
            <a:ext cx="3172268" cy="2514951"/>
          </a:xfrm>
          <a:prstGeom prst="rect">
            <a:avLst/>
          </a:prstGeom>
        </p:spPr>
      </p:pic>
      <p:sp>
        <p:nvSpPr>
          <p:cNvPr id="8" name="TextBox 7">
            <a:extLst>
              <a:ext uri="{FF2B5EF4-FFF2-40B4-BE49-F238E27FC236}">
                <a16:creationId xmlns:a16="http://schemas.microsoft.com/office/drawing/2014/main" id="{DA7353E0-42E2-4580-8070-B2A131917AAF}"/>
              </a:ext>
            </a:extLst>
          </p:cNvPr>
          <p:cNvSpPr txBox="1"/>
          <p:nvPr/>
        </p:nvSpPr>
        <p:spPr>
          <a:xfrm>
            <a:off x="2104614" y="2795295"/>
            <a:ext cx="2262158" cy="369332"/>
          </a:xfrm>
          <a:prstGeom prst="rect">
            <a:avLst/>
          </a:prstGeom>
          <a:noFill/>
        </p:spPr>
        <p:txBody>
          <a:bodyPr wrap="none" rtlCol="0">
            <a:spAutoFit/>
          </a:bodyPr>
          <a:lstStyle/>
          <a:p>
            <a:r>
              <a:rPr lang="en-US" altLang="ko-KR" sz="1800" dirty="0">
                <a:solidFill>
                  <a:schemeClr val="bg1"/>
                </a:solidFill>
                <a:latin typeface="Nanum Gothic Coding" panose="020B0600000101010101" charset="-127"/>
                <a:ea typeface="Nanum Gothic Coding" panose="020B0600000101010101" charset="-127"/>
              </a:rPr>
              <a:t>Part of the result</a:t>
            </a:r>
            <a:endParaRPr lang="ko-KR" altLang="en-US" sz="1800" dirty="0">
              <a:solidFill>
                <a:schemeClr val="bg1"/>
              </a:solidFill>
              <a:latin typeface="Nanum Gothic Coding" panose="020B0600000101010101" charset="-127"/>
              <a:ea typeface="Nanum Gothic Coding" panose="020B0600000101010101" charset="-127"/>
            </a:endParaRPr>
          </a:p>
        </p:txBody>
      </p:sp>
    </p:spTree>
    <p:custDataLst>
      <p:tags r:id="rId1"/>
    </p:custDataLst>
    <p:extLst>
      <p:ext uri="{BB962C8B-B14F-4D97-AF65-F5344CB8AC3E}">
        <p14:creationId xmlns:p14="http://schemas.microsoft.com/office/powerpoint/2010/main" val="414173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Application for Real World</a:t>
            </a: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graphicFrame>
        <p:nvGraphicFramePr>
          <p:cNvPr id="14" name="차트 13">
            <a:extLst>
              <a:ext uri="{FF2B5EF4-FFF2-40B4-BE49-F238E27FC236}">
                <a16:creationId xmlns:a16="http://schemas.microsoft.com/office/drawing/2014/main" id="{65F28BAA-A697-448D-A8A0-62E545E6DAC0}"/>
              </a:ext>
            </a:extLst>
          </p:cNvPr>
          <p:cNvGraphicFramePr>
            <a:graphicFrameLocks/>
          </p:cNvGraphicFramePr>
          <p:nvPr>
            <p:extLst>
              <p:ext uri="{D42A27DB-BD31-4B8C-83A1-F6EECF244321}">
                <p14:modId xmlns:p14="http://schemas.microsoft.com/office/powerpoint/2010/main" val="1208088001"/>
              </p:ext>
            </p:extLst>
          </p:nvPr>
        </p:nvGraphicFramePr>
        <p:xfrm>
          <a:off x="2256841" y="1277470"/>
          <a:ext cx="6298924" cy="34049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010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Application for Real World</a:t>
            </a: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graphicFrame>
        <p:nvGraphicFramePr>
          <p:cNvPr id="7" name="차트 6">
            <a:extLst>
              <a:ext uri="{FF2B5EF4-FFF2-40B4-BE49-F238E27FC236}">
                <a16:creationId xmlns:a16="http://schemas.microsoft.com/office/drawing/2014/main" id="{9F37C441-A932-46F6-9106-4AF8F772A08C}"/>
              </a:ext>
            </a:extLst>
          </p:cNvPr>
          <p:cNvGraphicFramePr>
            <a:graphicFrameLocks/>
          </p:cNvGraphicFramePr>
          <p:nvPr>
            <p:extLst>
              <p:ext uri="{D42A27DB-BD31-4B8C-83A1-F6EECF244321}">
                <p14:modId xmlns:p14="http://schemas.microsoft.com/office/powerpoint/2010/main" val="141294858"/>
              </p:ext>
            </p:extLst>
          </p:nvPr>
        </p:nvGraphicFramePr>
        <p:xfrm>
          <a:off x="2818249" y="1372588"/>
          <a:ext cx="5377385" cy="3211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520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Reference</a:t>
            </a: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878702" cy="3519133"/>
          </a:xfrm>
          <a:prstGeom prst="rect">
            <a:avLst/>
          </a:prstGeom>
          <a:noFill/>
          <a:ln>
            <a:noFill/>
          </a:ln>
        </p:spPr>
        <p:txBody>
          <a:bodyPr spcFirstLastPara="1" wrap="square" lIns="91425" tIns="91425" rIns="91425" bIns="91425" anchor="t" anchorCtr="0">
            <a:noAutofit/>
          </a:bodyPr>
          <a:lstStyle/>
          <a:p>
            <a:pPr marL="285750" indent="-285750" algn="l">
              <a:lnSpc>
                <a:spcPct val="150000"/>
              </a:lnSpc>
              <a:buClr>
                <a:srgbClr val="92D050"/>
              </a:buClr>
              <a:buFont typeface="Wingdings" panose="05000000000000000000" pitchFamily="2" charset="2"/>
              <a:buChar char="§"/>
            </a:pPr>
            <a:r>
              <a:rPr lang="en-US" altLang="ko-KR" sz="1600" dirty="0">
                <a:solidFill>
                  <a:srgbClr val="92D050"/>
                </a:solidFill>
                <a:latin typeface="Nanum Gothic Coding" panose="020B0600000101010101" charset="-127"/>
                <a:ea typeface="Nanum Gothic Coding" panose="020B0600000101010101" charset="-127"/>
              </a:rPr>
              <a:t>Oracle SQL, </a:t>
            </a:r>
            <a:r>
              <a:rPr lang="ko-KR" altLang="en-US" sz="1600" dirty="0">
                <a:solidFill>
                  <a:srgbClr val="92D050"/>
                </a:solidFill>
                <a:latin typeface="Nanum Gothic Coding" panose="020B0600000101010101" charset="-127"/>
                <a:ea typeface="Nanum Gothic Coding" panose="020B0600000101010101" charset="-127"/>
              </a:rPr>
              <a:t>문성기</a:t>
            </a:r>
            <a:r>
              <a:rPr lang="en-US" altLang="ko-KR" sz="1600" dirty="0">
                <a:solidFill>
                  <a:srgbClr val="92D050"/>
                </a:solidFill>
                <a:latin typeface="Nanum Gothic Coding" panose="020B0600000101010101" charset="-127"/>
                <a:ea typeface="Nanum Gothic Coding" panose="020B0600000101010101" charset="-127"/>
              </a:rPr>
              <a:t>, (80p~)</a:t>
            </a:r>
          </a:p>
          <a:p>
            <a:pPr marL="285750" indent="-285750" algn="l">
              <a:lnSpc>
                <a:spcPct val="150000"/>
              </a:lnSpc>
              <a:buClr>
                <a:srgbClr val="92D050"/>
              </a:buClr>
              <a:buFont typeface="Wingdings" panose="05000000000000000000" pitchFamily="2" charset="2"/>
              <a:buChar char="§"/>
            </a:pPr>
            <a:r>
              <a:rPr lang="en-US" altLang="ko-KR" sz="1600" i="0" dirty="0">
                <a:solidFill>
                  <a:srgbClr val="92D050"/>
                </a:solidFill>
                <a:effectLst/>
                <a:latin typeface="Nanum Gothic Coding" panose="020B0600000101010101" charset="-127"/>
                <a:ea typeface="Nanum Gothic Coding" panose="020B0600000101010101" charset="-127"/>
              </a:rPr>
              <a:t>SQL: Difference Between IN and EXISTS Operator, </a:t>
            </a:r>
            <a:r>
              <a:rPr lang="en-US" altLang="ko-KR" sz="1600" i="0" dirty="0" err="1">
                <a:solidFill>
                  <a:srgbClr val="92D050"/>
                </a:solidFill>
                <a:effectLst/>
                <a:latin typeface="Nanum Gothic Coding" panose="020B0600000101010101" charset="-127"/>
                <a:ea typeface="Nanum Gothic Coding" panose="020B0600000101010101" charset="-127"/>
              </a:rPr>
              <a:t>GoLearningPoint</a:t>
            </a:r>
            <a:r>
              <a:rPr lang="en-US" altLang="ko-KR" sz="1600" dirty="0">
                <a:solidFill>
                  <a:srgbClr val="92D050"/>
                </a:solidFill>
                <a:latin typeface="Nanum Gothic Coding" panose="020B0600000101010101" charset="-127"/>
                <a:ea typeface="Nanum Gothic Coding" panose="020B0600000101010101" charset="-127"/>
              </a:rPr>
              <a:t> </a:t>
            </a:r>
            <a:r>
              <a:rPr lang="en-US" altLang="ko-KR" sz="1600" i="0" dirty="0">
                <a:solidFill>
                  <a:schemeClr val="bg1"/>
                </a:solidFill>
                <a:effectLst/>
                <a:latin typeface="Nanum Gothic Coding" panose="020B0600000101010101" charset="-127"/>
                <a:ea typeface="Nanum Gothic Coding" panose="020B0600000101010101" charset="-127"/>
                <a:hlinkClick r:id="rId4">
                  <a:extLst>
                    <a:ext uri="{A12FA001-AC4F-418D-AE19-62706E023703}">
                      <ahyp:hlinkClr xmlns:ahyp="http://schemas.microsoft.com/office/drawing/2018/hyperlinkcolor" val="tx"/>
                    </a:ext>
                  </a:extLst>
                </a:hlinkClick>
              </a:rPr>
              <a:t>https://www.youtube.com/watch?v=ZhNVrC6lvBs&amp;t=361s</a:t>
            </a:r>
            <a:endParaRPr lang="en-US" altLang="ko-KR" sz="1600" dirty="0">
              <a:solidFill>
                <a:schemeClr val="bg1"/>
              </a:solidFill>
              <a:latin typeface="Nanum Gothic Coding" panose="020B0600000101010101" charset="-127"/>
              <a:ea typeface="Nanum Gothic Coding" panose="020B0600000101010101" charset="-127"/>
            </a:endParaRPr>
          </a:p>
          <a:p>
            <a:pPr marL="285750" indent="-285750" algn="l">
              <a:lnSpc>
                <a:spcPct val="150000"/>
              </a:lnSpc>
              <a:buClr>
                <a:srgbClr val="92D050"/>
              </a:buClr>
              <a:buFont typeface="Wingdings" panose="05000000000000000000" pitchFamily="2" charset="2"/>
              <a:buChar char="§"/>
            </a:pPr>
            <a:r>
              <a:rPr lang="en-US" altLang="ko-KR" sz="1600" i="0" dirty="0">
                <a:solidFill>
                  <a:srgbClr val="92D050"/>
                </a:solidFill>
                <a:effectLst/>
                <a:latin typeface="Nanum Gothic Coding" panose="020B0600000101010101" charset="-127"/>
                <a:ea typeface="Nanum Gothic Coding" panose="020B0600000101010101" charset="-127"/>
              </a:rPr>
              <a:t>SQL Exists vs. IN clause, Burleson Consulting    </a:t>
            </a:r>
            <a:r>
              <a:rPr lang="en-US" altLang="ko-KR" sz="1600" dirty="0">
                <a:solidFill>
                  <a:schemeClr val="bg1"/>
                </a:solidFill>
                <a:latin typeface="Nanum Gothic Coding" panose="020B0600000101010101" charset="-127"/>
                <a:ea typeface="Nanum Gothic Coding" panose="020B0600000101010101" charset="-127"/>
                <a:hlinkClick r:id="rId5">
                  <a:extLst>
                    <a:ext uri="{A12FA001-AC4F-418D-AE19-62706E023703}">
                      <ahyp:hlinkClr xmlns:ahyp="http://schemas.microsoft.com/office/drawing/2018/hyperlinkcolor" val="tx"/>
                    </a:ext>
                  </a:extLst>
                </a:hlinkClick>
              </a:rPr>
              <a:t>http://www.dba-oracle.com/t_exists_clause_vs_in_clause.htm</a:t>
            </a:r>
            <a:endParaRPr lang="en-US" altLang="ko-KR" sz="1600" dirty="0">
              <a:solidFill>
                <a:schemeClr val="bg1"/>
              </a:solidFill>
              <a:latin typeface="Nanum Gothic Coding" panose="020B0600000101010101" charset="-127"/>
              <a:ea typeface="Nanum Gothic Coding" panose="020B0600000101010101" charset="-127"/>
              <a:sym typeface="Nanum Gothic Coding"/>
            </a:endParaRPr>
          </a:p>
          <a:p>
            <a:pPr marL="285750" indent="-285750" algn="l">
              <a:lnSpc>
                <a:spcPct val="150000"/>
              </a:lnSpc>
              <a:buClr>
                <a:srgbClr val="92D050"/>
              </a:buClr>
              <a:buFont typeface="Wingdings" panose="05000000000000000000" pitchFamily="2" charset="2"/>
              <a:buChar char="§"/>
            </a:pPr>
            <a:r>
              <a:rPr lang="en-US" altLang="ko-KR" sz="1600" dirty="0">
                <a:solidFill>
                  <a:srgbClr val="92D050"/>
                </a:solidFill>
                <a:latin typeface="Nanum Gothic Coding" panose="020B0600000101010101" charset="-127"/>
                <a:ea typeface="Nanum Gothic Coding" panose="020B0600000101010101" charset="-127"/>
              </a:rPr>
              <a:t>IN VS EXISTS in SQL, </a:t>
            </a:r>
            <a:r>
              <a:rPr lang="en-US" altLang="ko-KR" sz="1600" dirty="0" err="1">
                <a:solidFill>
                  <a:srgbClr val="92D050"/>
                </a:solidFill>
                <a:latin typeface="Nanum Gothic Coding" panose="020B0600000101010101" charset="-127"/>
                <a:ea typeface="Nanum Gothic Coding" panose="020B0600000101010101" charset="-127"/>
              </a:rPr>
              <a:t>GeeksforGeeks</a:t>
            </a:r>
            <a:r>
              <a:rPr lang="en-US" altLang="ko-KR" sz="1600" dirty="0">
                <a:solidFill>
                  <a:srgbClr val="92D050"/>
                </a:solidFill>
                <a:latin typeface="Nanum Gothic Coding" panose="020B0600000101010101" charset="-127"/>
                <a:ea typeface="Nanum Gothic Coding" panose="020B0600000101010101" charset="-127"/>
              </a:rPr>
              <a:t> </a:t>
            </a:r>
            <a:r>
              <a:rPr lang="en-US" altLang="ko-KR" sz="1600" dirty="0">
                <a:solidFill>
                  <a:schemeClr val="bg1"/>
                </a:solidFill>
                <a:latin typeface="Nanum Gothic Coding" panose="020B0600000101010101" charset="-127"/>
                <a:ea typeface="Nanum Gothic Coding" panose="020B0600000101010101" charset="-127"/>
                <a:hlinkClick r:id="rId6">
                  <a:extLst>
                    <a:ext uri="{A12FA001-AC4F-418D-AE19-62706E023703}">
                      <ahyp:hlinkClr xmlns:ahyp="http://schemas.microsoft.com/office/drawing/2018/hyperlinkcolor" val="tx"/>
                    </a:ext>
                  </a:extLst>
                </a:hlinkClick>
              </a:rPr>
              <a:t>https://www.geeksforgeeks.org/in-vs-exists-in-sql/</a:t>
            </a:r>
            <a:endParaRPr lang="en-US" altLang="ko-KR" sz="1600" dirty="0">
              <a:solidFill>
                <a:schemeClr val="bg1"/>
              </a:solidFill>
              <a:latin typeface="Nanum Gothic Coding" panose="020B0600000101010101" charset="-127"/>
              <a:ea typeface="Nanum Gothic Coding" panose="020B0600000101010101" charset="-127"/>
            </a:endParaRPr>
          </a:p>
          <a:p>
            <a:pPr algn="l">
              <a:lnSpc>
                <a:spcPct val="150000"/>
              </a:lnSpc>
              <a:buClr>
                <a:srgbClr val="92D050"/>
              </a:buClr>
            </a:pPr>
            <a:endParaRPr lang="en-US" altLang="ko-KR" sz="1600" dirty="0">
              <a:solidFill>
                <a:schemeClr val="bg1"/>
              </a:solidFill>
              <a:latin typeface="Nanum Gothic Coding" panose="020B0600000101010101" charset="-127"/>
              <a:ea typeface="Nanum Gothic Coding" panose="020B0600000101010101" charset="-127"/>
            </a:endParaRPr>
          </a:p>
        </p:txBody>
      </p:sp>
    </p:spTree>
    <p:extLst>
      <p:ext uri="{BB962C8B-B14F-4D97-AF65-F5344CB8AC3E}">
        <p14:creationId xmlns:p14="http://schemas.microsoft.com/office/powerpoint/2010/main" val="278436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361950" y="23800"/>
            <a:ext cx="719150" cy="719150"/>
          </a:xfrm>
          <a:prstGeom prst="rect">
            <a:avLst/>
          </a:prstGeom>
          <a:noFill/>
          <a:ln>
            <a:noFill/>
          </a:ln>
        </p:spPr>
      </p:pic>
      <p:pic>
        <p:nvPicPr>
          <p:cNvPr id="112" name="Google Shape;112;p18"/>
          <p:cNvPicPr preferRelativeResize="0"/>
          <p:nvPr/>
        </p:nvPicPr>
        <p:blipFill>
          <a:blip r:embed="rId3">
            <a:alphaModFix/>
          </a:blip>
          <a:stretch>
            <a:fillRect/>
          </a:stretch>
        </p:blipFill>
        <p:spPr>
          <a:xfrm>
            <a:off x="1514475" y="1526375"/>
            <a:ext cx="719150" cy="719150"/>
          </a:xfrm>
          <a:prstGeom prst="rect">
            <a:avLst/>
          </a:prstGeom>
          <a:noFill/>
          <a:ln>
            <a:noFill/>
          </a:ln>
        </p:spPr>
      </p:pic>
      <p:pic>
        <p:nvPicPr>
          <p:cNvPr id="113" name="Google Shape;113;p18"/>
          <p:cNvPicPr preferRelativeResize="0"/>
          <p:nvPr/>
        </p:nvPicPr>
        <p:blipFill>
          <a:blip r:embed="rId3">
            <a:alphaModFix/>
          </a:blip>
          <a:stretch>
            <a:fillRect/>
          </a:stretch>
        </p:blipFill>
        <p:spPr>
          <a:xfrm>
            <a:off x="361950" y="3038475"/>
            <a:ext cx="719150" cy="719150"/>
          </a:xfrm>
          <a:prstGeom prst="rect">
            <a:avLst/>
          </a:prstGeom>
          <a:noFill/>
          <a:ln>
            <a:noFill/>
          </a:ln>
        </p:spPr>
      </p:pic>
      <p:pic>
        <p:nvPicPr>
          <p:cNvPr id="114" name="Google Shape;114;p18"/>
          <p:cNvPicPr preferRelativeResize="0"/>
          <p:nvPr/>
        </p:nvPicPr>
        <p:blipFill>
          <a:blip r:embed="rId3">
            <a:alphaModFix/>
          </a:blip>
          <a:stretch>
            <a:fillRect/>
          </a:stretch>
        </p:blipFill>
        <p:spPr>
          <a:xfrm>
            <a:off x="2871775" y="23800"/>
            <a:ext cx="719150" cy="719150"/>
          </a:xfrm>
          <a:prstGeom prst="rect">
            <a:avLst/>
          </a:prstGeom>
          <a:noFill/>
          <a:ln>
            <a:noFill/>
          </a:ln>
        </p:spPr>
      </p:pic>
      <p:pic>
        <p:nvPicPr>
          <p:cNvPr id="115" name="Google Shape;115;p18"/>
          <p:cNvPicPr preferRelativeResize="0"/>
          <p:nvPr/>
        </p:nvPicPr>
        <p:blipFill>
          <a:blip r:embed="rId3">
            <a:alphaModFix/>
          </a:blip>
          <a:stretch>
            <a:fillRect/>
          </a:stretch>
        </p:blipFill>
        <p:spPr>
          <a:xfrm>
            <a:off x="4229088" y="1526375"/>
            <a:ext cx="719150" cy="719150"/>
          </a:xfrm>
          <a:prstGeom prst="rect">
            <a:avLst/>
          </a:prstGeom>
          <a:noFill/>
          <a:ln>
            <a:noFill/>
          </a:ln>
        </p:spPr>
      </p:pic>
      <p:pic>
        <p:nvPicPr>
          <p:cNvPr id="116" name="Google Shape;116;p18"/>
          <p:cNvPicPr preferRelativeResize="0"/>
          <p:nvPr/>
        </p:nvPicPr>
        <p:blipFill>
          <a:blip r:embed="rId3">
            <a:alphaModFix/>
          </a:blip>
          <a:stretch>
            <a:fillRect/>
          </a:stretch>
        </p:blipFill>
        <p:spPr>
          <a:xfrm>
            <a:off x="2871775" y="3088475"/>
            <a:ext cx="719150" cy="719150"/>
          </a:xfrm>
          <a:prstGeom prst="rect">
            <a:avLst/>
          </a:prstGeom>
          <a:noFill/>
          <a:ln>
            <a:noFill/>
          </a:ln>
        </p:spPr>
      </p:pic>
      <p:pic>
        <p:nvPicPr>
          <p:cNvPr id="117" name="Google Shape;117;p18"/>
          <p:cNvPicPr preferRelativeResize="0"/>
          <p:nvPr/>
        </p:nvPicPr>
        <p:blipFill>
          <a:blip r:embed="rId3">
            <a:alphaModFix/>
          </a:blip>
          <a:stretch>
            <a:fillRect/>
          </a:stretch>
        </p:blipFill>
        <p:spPr>
          <a:xfrm>
            <a:off x="5381600" y="23800"/>
            <a:ext cx="719150" cy="719150"/>
          </a:xfrm>
          <a:prstGeom prst="rect">
            <a:avLst/>
          </a:prstGeom>
          <a:noFill/>
          <a:ln>
            <a:noFill/>
          </a:ln>
        </p:spPr>
      </p:pic>
      <p:pic>
        <p:nvPicPr>
          <p:cNvPr id="118" name="Google Shape;118;p18"/>
          <p:cNvPicPr preferRelativeResize="0"/>
          <p:nvPr/>
        </p:nvPicPr>
        <p:blipFill>
          <a:blip r:embed="rId3">
            <a:alphaModFix/>
          </a:blip>
          <a:stretch>
            <a:fillRect/>
          </a:stretch>
        </p:blipFill>
        <p:spPr>
          <a:xfrm>
            <a:off x="6943725" y="1526375"/>
            <a:ext cx="719150" cy="719150"/>
          </a:xfrm>
          <a:prstGeom prst="rect">
            <a:avLst/>
          </a:prstGeom>
          <a:noFill/>
          <a:ln>
            <a:noFill/>
          </a:ln>
        </p:spPr>
      </p:pic>
      <p:pic>
        <p:nvPicPr>
          <p:cNvPr id="119" name="Google Shape;119;p18"/>
          <p:cNvPicPr preferRelativeResize="0"/>
          <p:nvPr/>
        </p:nvPicPr>
        <p:blipFill>
          <a:blip r:embed="rId3">
            <a:alphaModFix/>
          </a:blip>
          <a:stretch>
            <a:fillRect/>
          </a:stretch>
        </p:blipFill>
        <p:spPr>
          <a:xfrm>
            <a:off x="5381600" y="3038475"/>
            <a:ext cx="719150" cy="719150"/>
          </a:xfrm>
          <a:prstGeom prst="rect">
            <a:avLst/>
          </a:prstGeom>
          <a:noFill/>
          <a:ln>
            <a:noFill/>
          </a:ln>
        </p:spPr>
      </p:pic>
      <p:pic>
        <p:nvPicPr>
          <p:cNvPr id="120" name="Google Shape;120;p18"/>
          <p:cNvPicPr preferRelativeResize="0"/>
          <p:nvPr/>
        </p:nvPicPr>
        <p:blipFill>
          <a:blip r:embed="rId3">
            <a:alphaModFix/>
          </a:blip>
          <a:stretch>
            <a:fillRect/>
          </a:stretch>
        </p:blipFill>
        <p:spPr>
          <a:xfrm>
            <a:off x="1514475" y="4471975"/>
            <a:ext cx="719150" cy="719150"/>
          </a:xfrm>
          <a:prstGeom prst="rect">
            <a:avLst/>
          </a:prstGeom>
          <a:noFill/>
          <a:ln>
            <a:noFill/>
          </a:ln>
        </p:spPr>
      </p:pic>
      <p:pic>
        <p:nvPicPr>
          <p:cNvPr id="121" name="Google Shape;121;p18"/>
          <p:cNvPicPr preferRelativeResize="0"/>
          <p:nvPr/>
        </p:nvPicPr>
        <p:blipFill>
          <a:blip r:embed="rId3">
            <a:alphaModFix/>
          </a:blip>
          <a:stretch>
            <a:fillRect/>
          </a:stretch>
        </p:blipFill>
        <p:spPr>
          <a:xfrm>
            <a:off x="4229088" y="4471975"/>
            <a:ext cx="719150" cy="719150"/>
          </a:xfrm>
          <a:prstGeom prst="rect">
            <a:avLst/>
          </a:prstGeom>
          <a:noFill/>
          <a:ln>
            <a:noFill/>
          </a:ln>
        </p:spPr>
      </p:pic>
      <p:pic>
        <p:nvPicPr>
          <p:cNvPr id="122" name="Google Shape;122;p18"/>
          <p:cNvPicPr preferRelativeResize="0"/>
          <p:nvPr/>
        </p:nvPicPr>
        <p:blipFill>
          <a:blip r:embed="rId3">
            <a:alphaModFix/>
          </a:blip>
          <a:stretch>
            <a:fillRect/>
          </a:stretch>
        </p:blipFill>
        <p:spPr>
          <a:xfrm>
            <a:off x="6943725" y="4471975"/>
            <a:ext cx="719150" cy="719150"/>
          </a:xfrm>
          <a:prstGeom prst="rect">
            <a:avLst/>
          </a:prstGeom>
          <a:noFill/>
          <a:ln>
            <a:noFill/>
          </a:ln>
        </p:spPr>
      </p:pic>
      <p:pic>
        <p:nvPicPr>
          <p:cNvPr id="123" name="Google Shape;123;p18"/>
          <p:cNvPicPr preferRelativeResize="0"/>
          <p:nvPr/>
        </p:nvPicPr>
        <p:blipFill>
          <a:blip r:embed="rId3">
            <a:alphaModFix/>
          </a:blip>
          <a:stretch>
            <a:fillRect/>
          </a:stretch>
        </p:blipFill>
        <p:spPr>
          <a:xfrm>
            <a:off x="7891425" y="3038475"/>
            <a:ext cx="719150" cy="719150"/>
          </a:xfrm>
          <a:prstGeom prst="rect">
            <a:avLst/>
          </a:prstGeom>
          <a:noFill/>
          <a:ln>
            <a:noFill/>
          </a:ln>
        </p:spPr>
      </p:pic>
      <p:pic>
        <p:nvPicPr>
          <p:cNvPr id="124" name="Google Shape;124;p18"/>
          <p:cNvPicPr preferRelativeResize="0"/>
          <p:nvPr/>
        </p:nvPicPr>
        <p:blipFill>
          <a:blip r:embed="rId3">
            <a:alphaModFix/>
          </a:blip>
          <a:stretch>
            <a:fillRect/>
          </a:stretch>
        </p:blipFill>
        <p:spPr>
          <a:xfrm>
            <a:off x="7891425" y="23800"/>
            <a:ext cx="719150" cy="719150"/>
          </a:xfrm>
          <a:prstGeom prst="rect">
            <a:avLst/>
          </a:prstGeom>
          <a:noFill/>
          <a:ln>
            <a:noFill/>
          </a:ln>
        </p:spPr>
      </p:pic>
      <p:sp>
        <p:nvSpPr>
          <p:cNvPr id="126" name="Google Shape;126;p18"/>
          <p:cNvSpPr txBox="1"/>
          <p:nvPr/>
        </p:nvSpPr>
        <p:spPr>
          <a:xfrm>
            <a:off x="2005782" y="405625"/>
            <a:ext cx="6367744" cy="2308294"/>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Thank You</a:t>
            </a:r>
          </a:p>
          <a:p>
            <a:pPr marL="0" lvl="0" indent="0" algn="r" rtl="0">
              <a:spcBef>
                <a:spcPts val="0"/>
              </a:spcBef>
              <a:spcAft>
                <a:spcPts val="0"/>
              </a:spcAft>
              <a:buNone/>
            </a:pPr>
            <a:r>
              <a:rPr lang="en-US"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f</a:t>
            </a:r>
            <a:r>
              <a:rPr lang="en" sz="6900" dirty="0">
                <a:solidFill>
                  <a:srgbClr val="434343"/>
                </a:solidFill>
                <a:highlight>
                  <a:srgbClr val="F3F3F3"/>
                </a:highlight>
                <a:latin typeface="Nanum Gothic Coding" panose="020B0600000101010101" charset="-127"/>
                <a:ea typeface="Nanum Gothic Coding" panose="020B0600000101010101" charset="-127"/>
                <a:cs typeface="Nanum Myeongjo"/>
                <a:sym typeface="Nanum Myeongjo"/>
              </a:rPr>
              <a:t>or Listening</a:t>
            </a:r>
          </a:p>
        </p:txBody>
      </p:sp>
      <p:sp>
        <p:nvSpPr>
          <p:cNvPr id="20" name="Google Shape;70;p13">
            <a:extLst>
              <a:ext uri="{FF2B5EF4-FFF2-40B4-BE49-F238E27FC236}">
                <a16:creationId xmlns:a16="http://schemas.microsoft.com/office/drawing/2014/main" id="{6A8A2A30-8B75-4405-A842-1133FD73D084}"/>
              </a:ext>
            </a:extLst>
          </p:cNvPr>
          <p:cNvSpPr txBox="1"/>
          <p:nvPr/>
        </p:nvSpPr>
        <p:spPr>
          <a:xfrm>
            <a:off x="286901" y="3756250"/>
            <a:ext cx="3893400" cy="784800"/>
          </a:xfrm>
          <a:prstGeom prst="rect">
            <a:avLst/>
          </a:prstGeom>
          <a:noFill/>
          <a:ln>
            <a:noFill/>
          </a:ln>
        </p:spPr>
        <p:txBody>
          <a:bodyPr spcFirstLastPara="1" wrap="square" lIns="91425" tIns="91425" rIns="91425" bIns="91425" anchor="t" anchorCtr="0">
            <a:spAutoFit/>
          </a:bodyPr>
          <a:lstStyle/>
          <a:p>
            <a:r>
              <a:rPr lang="en-US" altLang="ko-KR" sz="1300" b="1" dirty="0">
                <a:solidFill>
                  <a:srgbClr val="B6D7A8"/>
                </a:solidFill>
                <a:highlight>
                  <a:srgbClr val="434343"/>
                </a:highlight>
                <a:latin typeface="Nanum Gothic Coding"/>
                <a:ea typeface="Nanum Gothic Coding"/>
                <a:cs typeface="Nanum Gothic Coding"/>
                <a:sym typeface="Nanum Gothic Coding"/>
              </a:rPr>
              <a:t>19</a:t>
            </a:r>
            <a:r>
              <a:rPr lang="en-US" altLang="ko-KR" sz="1300" b="1" baseline="30000" dirty="0">
                <a:solidFill>
                  <a:srgbClr val="B6D7A8"/>
                </a:solidFill>
                <a:highlight>
                  <a:srgbClr val="434343"/>
                </a:highlight>
                <a:latin typeface="Nanum Gothic Coding"/>
                <a:ea typeface="Nanum Gothic Coding"/>
                <a:cs typeface="Nanum Gothic Coding"/>
                <a:sym typeface="Nanum Gothic Coding"/>
              </a:rPr>
              <a:t>th</a:t>
            </a:r>
            <a:r>
              <a:rPr lang="en-US" altLang="ko-KR" sz="1300" b="1" dirty="0">
                <a:solidFill>
                  <a:srgbClr val="B6D7A8"/>
                </a:solidFill>
                <a:highlight>
                  <a:srgbClr val="434343"/>
                </a:highlight>
                <a:latin typeface="Nanum Gothic Coding"/>
                <a:ea typeface="Nanum Gothic Coding"/>
                <a:cs typeface="Nanum Gothic Coding"/>
                <a:sym typeface="Nanum Gothic Coding"/>
              </a:rPr>
              <a:t> April 2022</a:t>
            </a:r>
            <a:endParaRPr lang="en" sz="1300" b="1" dirty="0">
              <a:solidFill>
                <a:srgbClr val="F3F3F3"/>
              </a:solidFill>
              <a:highlight>
                <a:srgbClr val="434343"/>
              </a:highlight>
              <a:latin typeface="Nanum Gothic Coding"/>
              <a:ea typeface="Nanum Gothic Coding"/>
              <a:cs typeface="Nanum Gothic Coding"/>
              <a:sym typeface="Nanum Gothic Coding"/>
            </a:endParaRPr>
          </a:p>
          <a:p>
            <a:pPr marL="0" lvl="0" indent="0" algn="l" rtl="0">
              <a:spcBef>
                <a:spcPts val="0"/>
              </a:spcBef>
              <a:spcAft>
                <a:spcPts val="0"/>
              </a:spcAft>
              <a:buNone/>
            </a:pPr>
            <a:r>
              <a:rPr lang="en" sz="1300" b="1" dirty="0">
                <a:solidFill>
                  <a:srgbClr val="F3F3F3"/>
                </a:solidFill>
                <a:highlight>
                  <a:srgbClr val="434343"/>
                </a:highlight>
                <a:latin typeface="Nanum Gothic Coding"/>
                <a:ea typeface="Nanum Gothic Coding"/>
                <a:cs typeface="Nanum Gothic Coding"/>
                <a:sym typeface="Nanum Gothic Coding"/>
              </a:rPr>
              <a:t>Database Management, Individual Project</a:t>
            </a:r>
          </a:p>
          <a:p>
            <a:pPr marL="0" lvl="0" indent="0" algn="l" rtl="0">
              <a:spcBef>
                <a:spcPts val="0"/>
              </a:spcBef>
              <a:spcAft>
                <a:spcPts val="0"/>
              </a:spcAft>
              <a:buNone/>
            </a:pPr>
            <a:r>
              <a:rPr lang="en" sz="1300" b="1" dirty="0">
                <a:solidFill>
                  <a:srgbClr val="F3F3F3"/>
                </a:solidFill>
                <a:highlight>
                  <a:srgbClr val="434343"/>
                </a:highlight>
                <a:latin typeface="Nanum Gothic Coding"/>
                <a:ea typeface="Nanum Gothic Coding"/>
                <a:cs typeface="Nanum Gothic Coding"/>
                <a:sym typeface="Nanum Gothic Coding"/>
              </a:rPr>
              <a:t>21102052 Lee Jeong-Yun, ITM</a:t>
            </a:r>
            <a:endParaRPr sz="100" b="1" dirty="0">
              <a:solidFill>
                <a:srgbClr val="F3F3F3"/>
              </a:solidFill>
              <a:highlight>
                <a:srgbClr val="434343"/>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3903515"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3400" b="1" dirty="0">
                <a:solidFill>
                  <a:srgbClr val="D9EAD3"/>
                </a:solidFill>
                <a:latin typeface="Nanum Gothic Coding"/>
                <a:ea typeface="Nanum Gothic Coding"/>
                <a:cs typeface="Nanum Gothic Coding"/>
                <a:sym typeface="Nanum Gothic Coding"/>
              </a:rPr>
              <a:t>Agenda</a:t>
            </a:r>
            <a:endParaRPr sz="3400" b="1" dirty="0">
              <a:solidFill>
                <a:srgbClr val="D9EAD3"/>
              </a:solidFill>
              <a:latin typeface="Nanum Gothic Coding"/>
              <a:ea typeface="Nanum Gothic Coding"/>
              <a:cs typeface="Nanum Gothic Coding"/>
              <a:sym typeface="Nanum Gothic Coding"/>
            </a:endParaRPr>
          </a:p>
          <a:p>
            <a:pPr marL="0" lvl="0" indent="0" algn="l" rtl="0">
              <a:lnSpc>
                <a:spcPct val="115000"/>
              </a:lnSpc>
              <a:spcBef>
                <a:spcPts val="1200"/>
              </a:spcBef>
              <a:spcAft>
                <a:spcPts val="1200"/>
              </a:spcAft>
              <a:buNone/>
            </a:pP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9" name="Google Shape;79;p14"/>
          <p:cNvSpPr txBox="1"/>
          <p:nvPr/>
        </p:nvSpPr>
        <p:spPr>
          <a:xfrm>
            <a:off x="2041891" y="1181503"/>
            <a:ext cx="6728824" cy="3262678"/>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 Why EXISTS &amp; IN Operator</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 Concept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What is IN ?</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What is EXISTS ?</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What is the Difference ?</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 Application for Real World</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	Practical Examples for EXIST &amp; 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Why EXISTS &amp; IN Operator</a:t>
            </a:r>
          </a:p>
          <a:p>
            <a:pPr marL="0" lvl="0" indent="0" algn="l" rtl="0">
              <a:lnSpc>
                <a:spcPct val="115000"/>
              </a:lnSpc>
              <a:spcBef>
                <a:spcPts val="1200"/>
              </a:spcBef>
              <a:spcAft>
                <a:spcPts val="1200"/>
              </a:spcAft>
              <a:buNone/>
            </a:pP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In Our 2</a:t>
            </a:r>
            <a:r>
              <a:rPr lang="en-US" altLang="ko-KR" sz="1800" baseline="30000" dirty="0">
                <a:solidFill>
                  <a:srgbClr val="EFEFEF"/>
                </a:solidFill>
                <a:latin typeface="Nanum Gothic Coding"/>
                <a:ea typeface="Nanum Gothic Coding"/>
                <a:cs typeface="Nanum Gothic Coding"/>
                <a:sym typeface="Nanum Gothic Coding"/>
              </a:rPr>
              <a:t>nd</a:t>
            </a:r>
            <a:r>
              <a:rPr lang="en-US" altLang="ko-KR" sz="1800" dirty="0">
                <a:solidFill>
                  <a:srgbClr val="EFEFEF"/>
                </a:solidFill>
                <a:latin typeface="Nanum Gothic Coding"/>
                <a:ea typeface="Nanum Gothic Coding"/>
                <a:cs typeface="Nanum Gothic Coding"/>
                <a:sym typeface="Nanum Gothic Coding"/>
              </a:rPr>
              <a:t> Homework Assignment: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“Transform the following query into another query </a:t>
            </a:r>
            <a:r>
              <a:rPr lang="en-US" altLang="ko-KR" sz="1800" dirty="0">
                <a:solidFill>
                  <a:srgbClr val="F9CB9C"/>
                </a:solidFill>
                <a:latin typeface="Nanum Gothic Coding"/>
                <a:ea typeface="Nanum Gothic Coding"/>
                <a:cs typeface="Nanum Gothic Coding"/>
                <a:sym typeface="Nanum Gothic Coding"/>
              </a:rPr>
              <a:t>so as to use EXISTS or NOT EXISTS operator</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endParaRPr lang="en-US" altLang="ko-KR" sz="1800" dirty="0">
              <a:solidFill>
                <a:srgbClr val="EFEFEF"/>
              </a:solidFill>
              <a:latin typeface="Nanum Gothic Coding"/>
              <a:ea typeface="Nanum Gothic Coding"/>
              <a:cs typeface="Nanum Gothic Coding"/>
              <a:sym typeface="Nanum Gothic Coding"/>
            </a:endParaRPr>
          </a:p>
        </p:txBody>
      </p:sp>
      <p:grpSp>
        <p:nvGrpSpPr>
          <p:cNvPr id="8" name="그룹 7">
            <a:extLst>
              <a:ext uri="{FF2B5EF4-FFF2-40B4-BE49-F238E27FC236}">
                <a16:creationId xmlns:a16="http://schemas.microsoft.com/office/drawing/2014/main" id="{64759381-780E-4B25-8481-3DAF8C61783E}"/>
              </a:ext>
            </a:extLst>
          </p:cNvPr>
          <p:cNvGrpSpPr/>
          <p:nvPr/>
        </p:nvGrpSpPr>
        <p:grpSpPr>
          <a:xfrm>
            <a:off x="2189374" y="3119019"/>
            <a:ext cx="5262979" cy="1189200"/>
            <a:chOff x="1828039" y="2795295"/>
            <a:chExt cx="5262979" cy="1189200"/>
          </a:xfrm>
        </p:grpSpPr>
        <p:sp>
          <p:nvSpPr>
            <p:cNvPr id="9" name="TextBox 8">
              <a:extLst>
                <a:ext uri="{FF2B5EF4-FFF2-40B4-BE49-F238E27FC236}">
                  <a16:creationId xmlns:a16="http://schemas.microsoft.com/office/drawing/2014/main" id="{771A304C-28A9-4E5B-9830-F0B7DCABC604}"/>
                </a:ext>
              </a:extLst>
            </p:cNvPr>
            <p:cNvSpPr txBox="1"/>
            <p:nvPr/>
          </p:nvSpPr>
          <p:spPr>
            <a:xfrm>
              <a:off x="1828039" y="2795295"/>
              <a:ext cx="5262979" cy="369332"/>
            </a:xfrm>
            <a:prstGeom prst="rect">
              <a:avLst/>
            </a:prstGeom>
            <a:noFill/>
          </p:spPr>
          <p:txBody>
            <a:bodyPr wrap="none" rtlCol="0">
              <a:spAutoFit/>
            </a:bodyPr>
            <a:lstStyle/>
            <a:p>
              <a:r>
                <a:rPr lang="en-US" altLang="ko-KR" sz="1800" dirty="0">
                  <a:solidFill>
                    <a:srgbClr val="00B0F0"/>
                  </a:solidFill>
                  <a:latin typeface="Nanum Gothic Coding" panose="020B0600000101010101" charset="-127"/>
                  <a:ea typeface="Nanum Gothic Coding" panose="020B0600000101010101" charset="-127"/>
                </a:rPr>
                <a:t>WHERE</a:t>
              </a:r>
              <a:r>
                <a:rPr lang="en-US" altLang="ko-KR" sz="1800" dirty="0">
                  <a:solidFill>
                    <a:schemeClr val="bg1"/>
                  </a:solidFill>
                  <a:latin typeface="Nanum Gothic Coding" panose="020B0600000101010101" charset="-127"/>
                  <a:ea typeface="Nanum Gothic Coding" panose="020B0600000101010101" charset="-127"/>
                </a:rPr>
                <a:t> Attribute in (</a:t>
              </a:r>
              <a:r>
                <a:rPr lang="en-US" altLang="ko-KR" sz="1800" dirty="0">
                  <a:solidFill>
                    <a:srgbClr val="00B0F0"/>
                  </a:solidFill>
                  <a:latin typeface="Nanum Gothic Coding" panose="020B0600000101010101" charset="-127"/>
                  <a:ea typeface="Nanum Gothic Coding" panose="020B0600000101010101" charset="-127"/>
                </a:rPr>
                <a:t>SELECT</a:t>
              </a:r>
              <a:r>
                <a:rPr lang="en-US" altLang="ko-KR" sz="1800" dirty="0">
                  <a:solidFill>
                    <a:schemeClr val="bg1"/>
                  </a:solidFill>
                  <a:latin typeface="Nanum Gothic Coding" panose="020B0600000101010101" charset="-127"/>
                  <a:ea typeface="Nanum Gothic Coding" panose="020B0600000101010101" charset="-127"/>
                </a:rPr>
                <a:t> … </a:t>
              </a:r>
              <a:r>
                <a:rPr lang="en-US" altLang="ko-KR" sz="1800" dirty="0">
                  <a:solidFill>
                    <a:srgbClr val="00B0F0"/>
                  </a:solidFill>
                  <a:latin typeface="Nanum Gothic Coding" panose="020B0600000101010101" charset="-127"/>
                  <a:ea typeface="Nanum Gothic Coding" panose="020B0600000101010101" charset="-127"/>
                </a:rPr>
                <a:t>FROM</a:t>
              </a:r>
              <a:r>
                <a:rPr lang="en-US" altLang="ko-KR" sz="1800" dirty="0">
                  <a:solidFill>
                    <a:schemeClr val="bg1"/>
                  </a:solidFill>
                  <a:latin typeface="Nanum Gothic Coding" panose="020B0600000101010101" charset="-127"/>
                  <a:ea typeface="Nanum Gothic Coding" panose="020B0600000101010101" charset="-127"/>
                </a:rPr>
                <a:t> … </a:t>
              </a:r>
              <a:r>
                <a:rPr lang="en-US" altLang="ko-KR" sz="1800" dirty="0">
                  <a:solidFill>
                    <a:srgbClr val="00B0F0"/>
                  </a:solidFill>
                  <a:latin typeface="Nanum Gothic Coding" panose="020B0600000101010101" charset="-127"/>
                  <a:ea typeface="Nanum Gothic Coding" panose="020B0600000101010101" charset="-127"/>
                </a:rPr>
                <a:t>WHERE</a:t>
              </a:r>
              <a:r>
                <a:rPr lang="en-US" altLang="ko-KR" sz="1800" dirty="0">
                  <a:solidFill>
                    <a:schemeClr val="bg1"/>
                  </a:solidFill>
                  <a:latin typeface="Nanum Gothic Coding" panose="020B0600000101010101" charset="-127"/>
                  <a:ea typeface="Nanum Gothic Coding" panose="020B0600000101010101" charset="-127"/>
                </a:rPr>
                <a:t>)</a:t>
              </a:r>
              <a:endParaRPr lang="ko-KR" altLang="en-US" sz="1800" dirty="0">
                <a:solidFill>
                  <a:schemeClr val="bg1"/>
                </a:solidFill>
                <a:latin typeface="Nanum Gothic Coding" panose="020B0600000101010101" charset="-127"/>
                <a:ea typeface="Nanum Gothic Coding" panose="020B0600000101010101" charset="-127"/>
              </a:endParaRPr>
            </a:p>
          </p:txBody>
        </p:sp>
        <p:sp>
          <p:nvSpPr>
            <p:cNvPr id="10" name="화살표: 아래쪽 9">
              <a:extLst>
                <a:ext uri="{FF2B5EF4-FFF2-40B4-BE49-F238E27FC236}">
                  <a16:creationId xmlns:a16="http://schemas.microsoft.com/office/drawing/2014/main" id="{2071C0E2-352A-49B0-8469-F0C5868B0287}"/>
                </a:ext>
              </a:extLst>
            </p:cNvPr>
            <p:cNvSpPr/>
            <p:nvPr/>
          </p:nvSpPr>
          <p:spPr>
            <a:xfrm>
              <a:off x="4114800" y="3242411"/>
              <a:ext cx="250723" cy="294968"/>
            </a:xfrm>
            <a:prstGeom prst="downArrow">
              <a:avLst/>
            </a:prstGeom>
            <a:solidFill>
              <a:srgbClr val="F9C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57917DEB-A1AC-43C2-8737-ACB4FC7E0460}"/>
                </a:ext>
              </a:extLst>
            </p:cNvPr>
            <p:cNvSpPr txBox="1"/>
            <p:nvPr/>
          </p:nvSpPr>
          <p:spPr>
            <a:xfrm>
              <a:off x="1828039" y="3615163"/>
              <a:ext cx="4455066" cy="369332"/>
            </a:xfrm>
            <a:prstGeom prst="rect">
              <a:avLst/>
            </a:prstGeom>
            <a:noFill/>
          </p:spPr>
          <p:txBody>
            <a:bodyPr wrap="none" rtlCol="0">
              <a:spAutoFit/>
            </a:bodyPr>
            <a:lstStyle/>
            <a:p>
              <a:r>
                <a:rPr lang="en-US" altLang="ko-KR" sz="1800" dirty="0">
                  <a:solidFill>
                    <a:srgbClr val="00B0F0"/>
                  </a:solidFill>
                  <a:latin typeface="Nanum Gothic Coding" panose="020B0600000101010101" charset="-127"/>
                  <a:ea typeface="Nanum Gothic Coding" panose="020B0600000101010101" charset="-127"/>
                </a:rPr>
                <a:t>WHERE</a:t>
              </a:r>
              <a:r>
                <a:rPr lang="en-US" altLang="ko-KR" sz="1800" dirty="0">
                  <a:solidFill>
                    <a:schemeClr val="bg1"/>
                  </a:solidFill>
                  <a:latin typeface="Nanum Gothic Coding" panose="020B0600000101010101" charset="-127"/>
                  <a:ea typeface="Nanum Gothic Coding" panose="020B0600000101010101" charset="-127"/>
                </a:rPr>
                <a:t> </a:t>
              </a:r>
              <a:r>
                <a:rPr lang="en-US" altLang="ko-KR" sz="1800" dirty="0">
                  <a:solidFill>
                    <a:srgbClr val="00B0F0"/>
                  </a:solidFill>
                  <a:latin typeface="Nanum Gothic Coding" panose="020B0600000101010101" charset="-127"/>
                  <a:ea typeface="Nanum Gothic Coding" panose="020B0600000101010101" charset="-127"/>
                </a:rPr>
                <a:t>EXISTS</a:t>
              </a:r>
              <a:r>
                <a:rPr lang="en-US" altLang="ko-KR" sz="1800" dirty="0">
                  <a:solidFill>
                    <a:schemeClr val="bg1"/>
                  </a:solidFill>
                  <a:latin typeface="Nanum Gothic Coding" panose="020B0600000101010101" charset="-127"/>
                  <a:ea typeface="Nanum Gothic Coding" panose="020B0600000101010101" charset="-127"/>
                </a:rPr>
                <a:t>(</a:t>
              </a:r>
              <a:r>
                <a:rPr lang="en-US" altLang="ko-KR" sz="1800" dirty="0">
                  <a:solidFill>
                    <a:srgbClr val="00B0F0"/>
                  </a:solidFill>
                  <a:latin typeface="Nanum Gothic Coding" panose="020B0600000101010101" charset="-127"/>
                  <a:ea typeface="Nanum Gothic Coding" panose="020B0600000101010101" charset="-127"/>
                </a:rPr>
                <a:t>SELECT</a:t>
              </a:r>
              <a:r>
                <a:rPr lang="en-US" altLang="ko-KR" sz="1800" dirty="0">
                  <a:solidFill>
                    <a:schemeClr val="bg1"/>
                  </a:solidFill>
                  <a:latin typeface="Nanum Gothic Coding" panose="020B0600000101010101" charset="-127"/>
                  <a:ea typeface="Nanum Gothic Coding" panose="020B0600000101010101" charset="-127"/>
                </a:rPr>
                <a:t> … </a:t>
              </a:r>
              <a:r>
                <a:rPr lang="en-US" altLang="ko-KR" sz="1800" dirty="0">
                  <a:solidFill>
                    <a:srgbClr val="00B0F0"/>
                  </a:solidFill>
                  <a:latin typeface="Nanum Gothic Coding" panose="020B0600000101010101" charset="-127"/>
                  <a:ea typeface="Nanum Gothic Coding" panose="020B0600000101010101" charset="-127"/>
                </a:rPr>
                <a:t>FROM</a:t>
              </a:r>
              <a:r>
                <a:rPr lang="en-US" altLang="ko-KR" sz="1800" dirty="0">
                  <a:solidFill>
                    <a:schemeClr val="bg1"/>
                  </a:solidFill>
                  <a:latin typeface="Nanum Gothic Coding" panose="020B0600000101010101" charset="-127"/>
                  <a:ea typeface="Nanum Gothic Coding" panose="020B0600000101010101" charset="-127"/>
                </a:rPr>
                <a:t> … </a:t>
              </a:r>
              <a:r>
                <a:rPr lang="en-US" altLang="ko-KR" sz="1800" dirty="0">
                  <a:solidFill>
                    <a:srgbClr val="00B0F0"/>
                  </a:solidFill>
                  <a:latin typeface="Nanum Gothic Coding" panose="020B0600000101010101" charset="-127"/>
                  <a:ea typeface="Nanum Gothic Coding" panose="020B0600000101010101" charset="-127"/>
                </a:rPr>
                <a:t>WHERE</a:t>
              </a:r>
              <a:r>
                <a:rPr lang="en-US" altLang="ko-KR" sz="1800" dirty="0">
                  <a:solidFill>
                    <a:schemeClr val="bg1"/>
                  </a:solidFill>
                  <a:latin typeface="Nanum Gothic Coding" panose="020B0600000101010101" charset="-127"/>
                  <a:ea typeface="Nanum Gothic Coding" panose="020B0600000101010101" charset="-127"/>
                </a:rPr>
                <a:t>)</a:t>
              </a:r>
              <a:endParaRPr lang="ko-KR" altLang="en-US" sz="1800" dirty="0">
                <a:solidFill>
                  <a:schemeClr val="bg1"/>
                </a:solidFill>
                <a:latin typeface="Nanum Gothic Coding" panose="020B0600000101010101" charset="-127"/>
                <a:ea typeface="Nanum Gothic Coding" panose="020B0600000101010101" charset="-127"/>
              </a:endParaRPr>
            </a:p>
          </p:txBody>
        </p:sp>
      </p:grpSp>
    </p:spTree>
    <p:extLst>
      <p:ext uri="{BB962C8B-B14F-4D97-AF65-F5344CB8AC3E}">
        <p14:creationId xmlns:p14="http://schemas.microsoft.com/office/powerpoint/2010/main" val="240551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Why EXISTS &amp; IN Operator</a:t>
            </a:r>
          </a:p>
          <a:p>
            <a:pPr marL="0" lvl="0" indent="0" algn="l" rtl="0">
              <a:lnSpc>
                <a:spcPct val="115000"/>
              </a:lnSpc>
              <a:spcBef>
                <a:spcPts val="1200"/>
              </a:spcBef>
              <a:spcAft>
                <a:spcPts val="1200"/>
              </a:spcAft>
              <a:buNone/>
            </a:pP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In Our 2</a:t>
            </a:r>
            <a:r>
              <a:rPr lang="en-US" altLang="ko-KR" sz="1800" baseline="30000" dirty="0">
                <a:solidFill>
                  <a:srgbClr val="EFEFEF"/>
                </a:solidFill>
                <a:latin typeface="Nanum Gothic Coding"/>
                <a:ea typeface="Nanum Gothic Coding"/>
                <a:cs typeface="Nanum Gothic Coding"/>
                <a:sym typeface="Nanum Gothic Coding"/>
              </a:rPr>
              <a:t>nd</a:t>
            </a:r>
            <a:r>
              <a:rPr lang="en-US" altLang="ko-KR" sz="1800" dirty="0">
                <a:solidFill>
                  <a:srgbClr val="EFEFEF"/>
                </a:solidFill>
                <a:latin typeface="Nanum Gothic Coding"/>
                <a:ea typeface="Nanum Gothic Coding"/>
                <a:cs typeface="Nanum Gothic Coding"/>
                <a:sym typeface="Nanum Gothic Coding"/>
              </a:rPr>
              <a:t> Homework Assignment: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“Transform the following query into another query </a:t>
            </a:r>
            <a:r>
              <a:rPr lang="en-US" altLang="ko-KR" sz="1800" dirty="0">
                <a:solidFill>
                  <a:srgbClr val="F9CB9C"/>
                </a:solidFill>
                <a:latin typeface="Nanum Gothic Coding"/>
                <a:ea typeface="Nanum Gothic Coding"/>
                <a:cs typeface="Nanum Gothic Coding"/>
                <a:sym typeface="Nanum Gothic Coding"/>
              </a:rPr>
              <a:t>so as to use EXISTS or NOT EXISTS operator</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endParaRPr lang="en-US" altLang="ko-KR" sz="1800" dirty="0">
              <a:solidFill>
                <a:srgbClr val="EFEFEF"/>
              </a:solidFill>
              <a:latin typeface="Nanum Gothic Coding"/>
              <a:ea typeface="Nanum Gothic Coding"/>
              <a:cs typeface="Nanum Gothic Coding"/>
              <a:sym typeface="Nanum Gothic Coding"/>
            </a:endParaRPr>
          </a:p>
          <a:p>
            <a:pPr marL="127000" lvl="0" algn="l" rtl="0">
              <a:lnSpc>
                <a:spcPct val="115000"/>
              </a:lnSpc>
              <a:spcBef>
                <a:spcPts val="1200"/>
              </a:spcBef>
              <a:spcAft>
                <a:spcPts val="0"/>
              </a:spcAft>
              <a:buClr>
                <a:srgbClr val="EFEFEF"/>
              </a:buClr>
              <a:buSzPts val="1600"/>
            </a:pPr>
            <a:r>
              <a:rPr lang="en-US" altLang="ko-KR" sz="1800" dirty="0">
                <a:solidFill>
                  <a:schemeClr val="accent6">
                    <a:lumMod val="20000"/>
                    <a:lumOff val="80000"/>
                  </a:schemeClr>
                </a:solidFill>
                <a:latin typeface="Nanum Gothic Coding"/>
                <a:ea typeface="Nanum Gothic Coding"/>
                <a:cs typeface="Nanum Gothic Coding"/>
                <a:sym typeface="Nanum Gothic Coding"/>
              </a:rPr>
              <a:t>Same</a:t>
            </a:r>
            <a:r>
              <a:rPr lang="en-US" altLang="ko-KR" sz="1800" dirty="0">
                <a:solidFill>
                  <a:srgbClr val="EFEFEF"/>
                </a:solidFill>
                <a:latin typeface="Nanum Gothic Coding"/>
                <a:ea typeface="Nanum Gothic Coding"/>
                <a:cs typeface="Nanum Gothic Coding"/>
                <a:sym typeface="Nanum Gothic Coding"/>
              </a:rPr>
              <a:t> Result, </a:t>
            </a:r>
            <a:r>
              <a:rPr lang="en-US" altLang="ko-KR" sz="1800" dirty="0">
                <a:solidFill>
                  <a:schemeClr val="accent6">
                    <a:lumMod val="20000"/>
                    <a:lumOff val="80000"/>
                  </a:schemeClr>
                </a:solidFill>
                <a:latin typeface="Nanum Gothic Coding"/>
                <a:ea typeface="Nanum Gothic Coding"/>
                <a:cs typeface="Nanum Gothic Coding"/>
                <a:sym typeface="Nanum Gothic Coding"/>
              </a:rPr>
              <a:t>Different</a:t>
            </a:r>
            <a:r>
              <a:rPr lang="en-US" altLang="ko-KR" sz="1800" dirty="0">
                <a:solidFill>
                  <a:srgbClr val="EFEFEF"/>
                </a:solidFill>
                <a:latin typeface="Nanum Gothic Coding"/>
                <a:ea typeface="Nanum Gothic Coding"/>
                <a:cs typeface="Nanum Gothic Coding"/>
                <a:sym typeface="Nanum Gothic Coding"/>
              </a:rPr>
              <a:t> Code.</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What is the </a:t>
            </a:r>
            <a:r>
              <a:rPr lang="en-US" altLang="ko-KR" sz="1800" dirty="0">
                <a:solidFill>
                  <a:schemeClr val="accent6">
                    <a:lumMod val="20000"/>
                    <a:lumOff val="80000"/>
                  </a:schemeClr>
                </a:solidFill>
                <a:latin typeface="Nanum Gothic Coding"/>
                <a:ea typeface="Nanum Gothic Coding"/>
                <a:cs typeface="Nanum Gothic Coding"/>
                <a:sym typeface="Nanum Gothic Coding"/>
              </a:rPr>
              <a:t>Difference</a:t>
            </a:r>
            <a:r>
              <a:rPr lang="en-US" altLang="ko-KR" sz="1800" dirty="0">
                <a:solidFill>
                  <a:srgbClr val="EFEFEF"/>
                </a:solidFill>
                <a:latin typeface="Nanum Gothic Coding"/>
                <a:ea typeface="Nanum Gothic Coding"/>
                <a:cs typeface="Nanum Gothic Coding"/>
                <a:sym typeface="Nanum Gothic Coding"/>
              </a:rPr>
              <a:t> between </a:t>
            </a:r>
            <a:r>
              <a:rPr lang="en-US" altLang="ko-KR" sz="1800" dirty="0">
                <a:solidFill>
                  <a:srgbClr val="00B0F0"/>
                </a:solidFill>
                <a:latin typeface="Nanum Gothic Coding"/>
                <a:ea typeface="Nanum Gothic Coding"/>
                <a:cs typeface="Nanum Gothic Coding"/>
                <a:sym typeface="Nanum Gothic Coding"/>
              </a:rPr>
              <a:t>'EXISTS'</a:t>
            </a:r>
            <a:r>
              <a:rPr lang="en-US" altLang="ko-KR" sz="1800" dirty="0">
                <a:solidFill>
                  <a:srgbClr val="EFEFEF"/>
                </a:solidFill>
                <a:latin typeface="Nanum Gothic Coding"/>
                <a:ea typeface="Nanum Gothic Coding"/>
                <a:cs typeface="Nanum Gothic Coding"/>
                <a:sym typeface="Nanum Gothic Coding"/>
              </a:rPr>
              <a:t> and </a:t>
            </a:r>
            <a:r>
              <a:rPr lang="en-US" altLang="ko-KR" sz="1800" dirty="0">
                <a:solidFill>
                  <a:srgbClr val="00B0F0"/>
                </a:solidFill>
                <a:latin typeface="Nanum Gothic Coding"/>
                <a:ea typeface="Nanum Gothic Coding"/>
                <a:cs typeface="Nanum Gothic Coding"/>
                <a:sym typeface="Nanum Gothic Coding"/>
              </a:rPr>
              <a:t>'IN'</a:t>
            </a:r>
            <a:r>
              <a:rPr lang="en-US" altLang="ko-KR" sz="1800" dirty="0">
                <a:solidFill>
                  <a:srgbClr val="EFEFEF"/>
                </a:solidFill>
                <a:latin typeface="Nanum Gothic Coding"/>
                <a:ea typeface="Nanum Gothic Coding"/>
                <a:cs typeface="Nanum Gothic Coding"/>
                <a:sym typeface="Nanum Gothic Coding"/>
              </a:rPr>
              <a:t> in SQL ?</a:t>
            </a:r>
          </a:p>
        </p:txBody>
      </p:sp>
    </p:spTree>
    <p:extLst>
      <p:ext uri="{BB962C8B-B14F-4D97-AF65-F5344CB8AC3E}">
        <p14:creationId xmlns:p14="http://schemas.microsoft.com/office/powerpoint/2010/main" val="227909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IN?</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Purpose</a:t>
            </a:r>
            <a:r>
              <a:rPr lang="en-US" altLang="ko-KR" sz="1800" dirty="0">
                <a:solidFill>
                  <a:srgbClr val="EFEFEF"/>
                </a:solidFill>
                <a:latin typeface="Nanum Gothic Coding"/>
                <a:ea typeface="Nanum Gothic Coding"/>
                <a:cs typeface="Nanum Gothic Coding"/>
                <a:sym typeface="Nanum Gothic Coding"/>
              </a:rPr>
              <a:t>: Find some rows which fit in the conditions from the given table.</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How to Use</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Select</a:t>
            </a:r>
            <a:r>
              <a:rPr lang="en-US" altLang="ko-KR" sz="1800" dirty="0">
                <a:solidFill>
                  <a:srgbClr val="EFEFEF"/>
                </a:solidFill>
                <a:latin typeface="Nanum Gothic Coding"/>
                <a:ea typeface="Nanum Gothic Coding"/>
                <a:cs typeface="Nanum Gothic Coding"/>
                <a:sym typeface="Nanum Gothic Coding"/>
              </a:rPr>
              <a:t> Column1, Column2, … </a:t>
            </a:r>
            <a:r>
              <a:rPr lang="en-US" altLang="ko-KR" sz="1800" dirty="0">
                <a:solidFill>
                  <a:srgbClr val="00B0F0"/>
                </a:solidFill>
                <a:latin typeface="Nanum Gothic Coding"/>
                <a:ea typeface="Nanum Gothic Coding"/>
                <a:cs typeface="Nanum Gothic Coding"/>
                <a:sym typeface="Nanum Gothic Coding"/>
              </a:rPr>
              <a:t>From</a:t>
            </a:r>
            <a:r>
              <a:rPr lang="en-US" altLang="ko-KR" sz="1800" dirty="0">
                <a:solidFill>
                  <a:srgbClr val="EFEFEF"/>
                </a:solidFill>
                <a:latin typeface="Nanum Gothic Coding"/>
                <a:ea typeface="Nanum Gothic Coding"/>
                <a:cs typeface="Nanum Gothic Coding"/>
                <a:sym typeface="Nanum Gothic Coding"/>
              </a:rPr>
              <a:t> Table1</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Where</a:t>
            </a:r>
            <a:r>
              <a:rPr lang="en-US" altLang="ko-KR" sz="1800" dirty="0">
                <a:solidFill>
                  <a:srgbClr val="EFEFEF"/>
                </a:solidFill>
                <a:latin typeface="Nanum Gothic Coding"/>
                <a:ea typeface="Nanum Gothic Coding"/>
                <a:cs typeface="Nanum Gothic Coding"/>
                <a:sym typeface="Nanum Gothic Coding"/>
              </a:rPr>
              <a:t> Column1 </a:t>
            </a:r>
            <a:r>
              <a:rPr lang="en-US" altLang="ko-KR" sz="1800" dirty="0">
                <a:solidFill>
                  <a:srgbClr val="00B0F0"/>
                </a:solidFill>
                <a:latin typeface="Nanum Gothic Coding"/>
                <a:ea typeface="Nanum Gothic Coding"/>
                <a:cs typeface="Nanum Gothic Coding"/>
                <a:sym typeface="Nanum Gothic Coding"/>
              </a:rPr>
              <a:t>IN</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92D050"/>
                </a:solidFill>
                <a:latin typeface="Nanum Gothic Coding"/>
                <a:ea typeface="Nanum Gothic Coding"/>
                <a:cs typeface="Nanum Gothic Coding"/>
                <a:sym typeface="Nanum Gothic Coding"/>
              </a:rPr>
              <a:t>Value1</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92D050"/>
                </a:solidFill>
                <a:latin typeface="Nanum Gothic Coding"/>
                <a:ea typeface="Nanum Gothic Coding"/>
                <a:cs typeface="Nanum Gothic Coding"/>
                <a:sym typeface="Nanum Gothic Coding"/>
              </a:rPr>
              <a:t>Value2</a:t>
            </a:r>
            <a:r>
              <a:rPr lang="en-US" altLang="ko-KR" sz="1800" dirty="0">
                <a:solidFill>
                  <a:srgbClr val="EFEFEF"/>
                </a:solidFill>
                <a:latin typeface="Nanum Gothic Coding"/>
                <a:ea typeface="Nanum Gothic Coding"/>
                <a:cs typeface="Nanum Gothic Coding"/>
                <a:sym typeface="Nanum Gothic Coding"/>
              </a:rPr>
              <a:t>, …);</a:t>
            </a:r>
          </a:p>
        </p:txBody>
      </p:sp>
    </p:spTree>
    <p:extLst>
      <p:ext uri="{BB962C8B-B14F-4D97-AF65-F5344CB8AC3E}">
        <p14:creationId xmlns:p14="http://schemas.microsoft.com/office/powerpoint/2010/main" val="254544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IN?</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Purpose</a:t>
            </a:r>
            <a:r>
              <a:rPr lang="en-US" altLang="ko-KR" sz="1800" dirty="0">
                <a:solidFill>
                  <a:srgbClr val="EFEFEF"/>
                </a:solidFill>
                <a:latin typeface="Nanum Gothic Coding"/>
                <a:ea typeface="Nanum Gothic Coding"/>
                <a:cs typeface="Nanum Gothic Coding"/>
                <a:sym typeface="Nanum Gothic Coding"/>
              </a:rPr>
              <a:t>: Find some rows which fit in the conditions from the given table.</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How to Use</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Select</a:t>
            </a:r>
            <a:r>
              <a:rPr lang="en-US" altLang="ko-KR" sz="1800" dirty="0">
                <a:solidFill>
                  <a:srgbClr val="EFEFEF"/>
                </a:solidFill>
                <a:latin typeface="Nanum Gothic Coding"/>
                <a:ea typeface="Nanum Gothic Coding"/>
                <a:cs typeface="Nanum Gothic Coding"/>
                <a:sym typeface="Nanum Gothic Coding"/>
              </a:rPr>
              <a:t> Column1, Column2, … </a:t>
            </a:r>
            <a:r>
              <a:rPr lang="en-US" altLang="ko-KR" sz="1800" dirty="0">
                <a:solidFill>
                  <a:srgbClr val="00B0F0"/>
                </a:solidFill>
                <a:latin typeface="Nanum Gothic Coding"/>
                <a:ea typeface="Nanum Gothic Coding"/>
                <a:cs typeface="Nanum Gothic Coding"/>
                <a:sym typeface="Nanum Gothic Coding"/>
              </a:rPr>
              <a:t>From</a:t>
            </a:r>
            <a:r>
              <a:rPr lang="en-US" altLang="ko-KR" sz="1800" dirty="0">
                <a:solidFill>
                  <a:srgbClr val="EFEFEF"/>
                </a:solidFill>
                <a:latin typeface="Nanum Gothic Coding"/>
                <a:ea typeface="Nanum Gothic Coding"/>
                <a:cs typeface="Nanum Gothic Coding"/>
                <a:sym typeface="Nanum Gothic Coding"/>
              </a:rPr>
              <a:t> Table1</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Where</a:t>
            </a:r>
            <a:r>
              <a:rPr lang="en-US" altLang="ko-KR" sz="1800" dirty="0">
                <a:solidFill>
                  <a:srgbClr val="EFEFEF"/>
                </a:solidFill>
                <a:latin typeface="Nanum Gothic Coding"/>
                <a:ea typeface="Nanum Gothic Coding"/>
                <a:cs typeface="Nanum Gothic Coding"/>
                <a:sym typeface="Nanum Gothic Coding"/>
              </a:rPr>
              <a:t> Column1 </a:t>
            </a:r>
            <a:r>
              <a:rPr lang="en-US" altLang="ko-KR" sz="1800" dirty="0">
                <a:solidFill>
                  <a:srgbClr val="00B0F0"/>
                </a:solidFill>
                <a:latin typeface="Nanum Gothic Coding"/>
                <a:ea typeface="Nanum Gothic Coding"/>
                <a:cs typeface="Nanum Gothic Coding"/>
                <a:sym typeface="Nanum Gothic Coding"/>
              </a:rPr>
              <a:t>IN</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92D050"/>
                </a:solidFill>
                <a:latin typeface="Nanum Gothic Coding"/>
                <a:ea typeface="Nanum Gothic Coding"/>
                <a:cs typeface="Nanum Gothic Coding"/>
                <a:sym typeface="Nanum Gothic Coding"/>
              </a:rPr>
              <a:t>Sub-Query</a:t>
            </a:r>
            <a:r>
              <a:rPr lang="en-US" altLang="ko-KR" sz="1800" dirty="0">
                <a:solidFill>
                  <a:srgbClr val="EFEFEF"/>
                </a:solidFill>
                <a:latin typeface="Nanum Gothic Coding"/>
                <a:ea typeface="Nanum Gothic Coding"/>
                <a:cs typeface="Nanum Gothic Coding"/>
                <a:sym typeface="Nanum Gothic Coding"/>
              </a:rPr>
              <a:t>);</a:t>
            </a:r>
          </a:p>
        </p:txBody>
      </p:sp>
    </p:spTree>
    <p:extLst>
      <p:ext uri="{BB962C8B-B14F-4D97-AF65-F5344CB8AC3E}">
        <p14:creationId xmlns:p14="http://schemas.microsoft.com/office/powerpoint/2010/main" val="314860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4">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99766"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IN?</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Same with </a:t>
            </a:r>
            <a:r>
              <a:rPr lang="en-US" altLang="ko-KR" sz="1800" dirty="0">
                <a:solidFill>
                  <a:schemeClr val="accent6"/>
                </a:solidFill>
                <a:latin typeface="Nanum Gothic Coding"/>
                <a:ea typeface="Nanum Gothic Coding"/>
                <a:cs typeface="Nanum Gothic Coding"/>
                <a:sym typeface="Nanum Gothic Coding"/>
              </a:rPr>
              <a:t>multiple-OR</a:t>
            </a:r>
            <a:r>
              <a:rPr lang="en-US" altLang="ko-KR" sz="1800" dirty="0">
                <a:solidFill>
                  <a:srgbClr val="EFEFEF"/>
                </a:solidFill>
                <a:latin typeface="Nanum Gothic Coding"/>
                <a:ea typeface="Nanum Gothic Coding"/>
                <a:cs typeface="Nanum Gothic Coding"/>
                <a:sym typeface="Nanum Gothic Coding"/>
              </a:rPr>
              <a:t> operator</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Executed </a:t>
            </a:r>
            <a:r>
              <a:rPr lang="en-US" altLang="ko-KR" sz="1800" dirty="0">
                <a:solidFill>
                  <a:schemeClr val="accent6"/>
                </a:solidFill>
                <a:latin typeface="Nanum Gothic Coding"/>
                <a:ea typeface="Nanum Gothic Coding"/>
                <a:cs typeface="Nanum Gothic Coding"/>
                <a:sym typeface="Nanum Gothic Coding"/>
              </a:rPr>
              <a:t>once</a:t>
            </a:r>
            <a:r>
              <a:rPr lang="en-US" altLang="ko-KR" sz="1800" dirty="0">
                <a:solidFill>
                  <a:srgbClr val="EFEFEF"/>
                </a:solidFill>
                <a:latin typeface="Nanum Gothic Coding"/>
                <a:ea typeface="Nanum Gothic Coding"/>
                <a:cs typeface="Nanum Gothic Coding"/>
                <a:sym typeface="Nanum Gothic Coding"/>
              </a:rPr>
              <a:t>, and </a:t>
            </a:r>
            <a:r>
              <a:rPr lang="en-US" altLang="ko-KR" sz="1800" dirty="0">
                <a:solidFill>
                  <a:schemeClr val="accent6"/>
                </a:solidFill>
                <a:latin typeface="Nanum Gothic Coding"/>
                <a:ea typeface="Nanum Gothic Coding"/>
                <a:cs typeface="Nanum Gothic Coding"/>
                <a:sym typeface="Nanum Gothic Coding"/>
              </a:rPr>
              <a:t>scan every records</a:t>
            </a:r>
            <a:r>
              <a:rPr lang="en-US" altLang="ko-KR" sz="1800" dirty="0">
                <a:solidFill>
                  <a:srgbClr val="EFEFEF"/>
                </a:solidFill>
                <a:latin typeface="Nanum Gothic Coding"/>
                <a:ea typeface="Nanum Gothic Coding"/>
                <a:cs typeface="Nanum Gothic Coding"/>
                <a:sym typeface="Nanum Gothic Coding"/>
              </a:rPr>
              <a:t> in IN block</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IN operator </a:t>
            </a:r>
            <a:r>
              <a:rPr lang="en-US" altLang="ko-KR" sz="1800" dirty="0">
                <a:solidFill>
                  <a:schemeClr val="accent6"/>
                </a:solidFill>
                <a:latin typeface="Nanum Gothic Coding"/>
                <a:ea typeface="Nanum Gothic Coding"/>
                <a:cs typeface="Nanum Gothic Coding"/>
                <a:sym typeface="Nanum Gothic Coding"/>
              </a:rPr>
              <a:t>returns the list of values that meet the condition</a:t>
            </a:r>
          </a:p>
          <a:p>
            <a:pPr marL="127000" lvl="0" algn="l" rtl="0">
              <a:lnSpc>
                <a:spcPct val="115000"/>
              </a:lnSpc>
              <a:spcBef>
                <a:spcPts val="1200"/>
              </a:spcBef>
              <a:spcAft>
                <a:spcPts val="0"/>
              </a:spcAft>
              <a:buClr>
                <a:srgbClr val="EFEFEF"/>
              </a:buClr>
              <a:buSzPts val="1600"/>
            </a:pPr>
            <a:r>
              <a:rPr lang="en-US" altLang="ko-KR" sz="1800" dirty="0">
                <a:solidFill>
                  <a:schemeClr val="accent6"/>
                </a:solidFill>
                <a:latin typeface="Nanum Gothic Coding"/>
                <a:ea typeface="Nanum Gothic Coding"/>
                <a:cs typeface="Nanum Gothic Coding"/>
                <a:sym typeface="Nanum Gothic Coding"/>
              </a:rPr>
              <a:t>Compare</a:t>
            </a:r>
            <a:r>
              <a:rPr lang="en-US" altLang="ko-KR" sz="1800" dirty="0">
                <a:solidFill>
                  <a:srgbClr val="EFEFEF"/>
                </a:solidFill>
                <a:latin typeface="Nanum Gothic Coding"/>
                <a:ea typeface="Nanum Gothic Coding"/>
                <a:cs typeface="Nanum Gothic Coding"/>
                <a:sym typeface="Nanum Gothic Coding"/>
              </a:rPr>
              <a:t> outer query’s results &amp; inner query’s results, </a:t>
            </a:r>
            <a:r>
              <a:rPr lang="en-US" altLang="ko-KR" sz="1800" dirty="0">
                <a:solidFill>
                  <a:schemeClr val="accent6"/>
                </a:solidFill>
                <a:latin typeface="Nanum Gothic Coding"/>
                <a:ea typeface="Nanum Gothic Coding"/>
                <a:cs typeface="Nanum Gothic Coding"/>
                <a:sym typeface="Nanum Gothic Coding"/>
              </a:rPr>
              <a:t>one by one</a:t>
            </a:r>
            <a:r>
              <a:rPr lang="en-US" altLang="ko-KR" sz="1800" dirty="0">
                <a:solidFill>
                  <a:srgbClr val="EFEFEF"/>
                </a:solidFill>
                <a:latin typeface="Nanum Gothic Coding"/>
                <a:ea typeface="Nanum Gothic Coding"/>
                <a:cs typeface="Nanum Gothic Coding"/>
                <a:sym typeface="Nanum Gothic Coding"/>
              </a:rPr>
              <a:t>.</a:t>
            </a:r>
          </a:p>
        </p:txBody>
      </p:sp>
    </p:spTree>
    <p:custDataLst>
      <p:tags r:id="rId1"/>
    </p:custDataLst>
    <p:extLst>
      <p:ext uri="{BB962C8B-B14F-4D97-AF65-F5344CB8AC3E}">
        <p14:creationId xmlns:p14="http://schemas.microsoft.com/office/powerpoint/2010/main" val="32159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3">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EXISTS?</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Purpose</a:t>
            </a:r>
            <a:r>
              <a:rPr lang="en-US" altLang="ko-KR" sz="1800" dirty="0">
                <a:solidFill>
                  <a:srgbClr val="EFEFEF"/>
                </a:solidFill>
                <a:latin typeface="Nanum Gothic Coding"/>
                <a:ea typeface="Nanum Gothic Coding"/>
                <a:cs typeface="Nanum Gothic Coding"/>
                <a:sym typeface="Nanum Gothic Coding"/>
              </a:rPr>
              <a:t>: Check the existence of the values that meet the condition in </a:t>
            </a:r>
            <a:r>
              <a:rPr lang="en-US" altLang="ko-KR" sz="1800" dirty="0">
                <a:solidFill>
                  <a:srgbClr val="92D050"/>
                </a:solidFill>
                <a:latin typeface="Nanum Gothic Coding"/>
                <a:ea typeface="Nanum Gothic Coding"/>
                <a:cs typeface="Nanum Gothic Coding"/>
                <a:sym typeface="Nanum Gothic Coding"/>
              </a:rPr>
              <a:t>Sub-Query</a:t>
            </a:r>
            <a:r>
              <a:rPr lang="en-US" altLang="ko-KR" sz="1800" dirty="0">
                <a:solidFill>
                  <a:schemeClr val="bg1"/>
                </a:solidFill>
                <a:latin typeface="Nanum Gothic Coding"/>
                <a:ea typeface="Nanum Gothic Coding"/>
                <a:cs typeface="Nanum Gothic Coding"/>
                <a:sym typeface="Nanum Gothic Coding"/>
              </a:rPr>
              <a:t>; </a:t>
            </a:r>
          </a:p>
          <a:p>
            <a:pPr marL="127000" lvl="0" algn="l" rtl="0">
              <a:lnSpc>
                <a:spcPct val="115000"/>
              </a:lnSpc>
              <a:spcBef>
                <a:spcPts val="1200"/>
              </a:spcBef>
              <a:spcAft>
                <a:spcPts val="0"/>
              </a:spcAft>
              <a:buClr>
                <a:srgbClr val="EFEFEF"/>
              </a:buClr>
              <a:buSzPts val="1600"/>
            </a:pPr>
            <a:r>
              <a:rPr lang="en-US" altLang="ko-KR" sz="1800" dirty="0">
                <a:solidFill>
                  <a:srgbClr val="F9CB9C"/>
                </a:solidFill>
                <a:latin typeface="Nanum Gothic Coding"/>
                <a:ea typeface="Nanum Gothic Coding"/>
                <a:cs typeface="Nanum Gothic Coding"/>
                <a:sym typeface="Nanum Gothic Coding"/>
              </a:rPr>
              <a:t>How to use</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Select</a:t>
            </a:r>
            <a:r>
              <a:rPr lang="en-US" altLang="ko-KR" sz="1800" dirty="0">
                <a:solidFill>
                  <a:srgbClr val="EFEFEF"/>
                </a:solidFill>
                <a:latin typeface="Nanum Gothic Coding"/>
                <a:ea typeface="Nanum Gothic Coding"/>
                <a:cs typeface="Nanum Gothic Coding"/>
                <a:sym typeface="Nanum Gothic Coding"/>
              </a:rPr>
              <a:t> Column1, Column2, … </a:t>
            </a:r>
            <a:r>
              <a:rPr lang="en-US" altLang="ko-KR" sz="1800" dirty="0">
                <a:solidFill>
                  <a:srgbClr val="00B0F0"/>
                </a:solidFill>
                <a:latin typeface="Nanum Gothic Coding"/>
                <a:ea typeface="Nanum Gothic Coding"/>
                <a:cs typeface="Nanum Gothic Coding"/>
                <a:sym typeface="Nanum Gothic Coding"/>
              </a:rPr>
              <a:t>From</a:t>
            </a:r>
            <a:r>
              <a:rPr lang="en-US" altLang="ko-KR" sz="1800" dirty="0">
                <a:solidFill>
                  <a:srgbClr val="EFEFEF"/>
                </a:solidFill>
                <a:latin typeface="Nanum Gothic Coding"/>
                <a:ea typeface="Nanum Gothic Coding"/>
                <a:cs typeface="Nanum Gothic Coding"/>
                <a:sym typeface="Nanum Gothic Coding"/>
              </a:rPr>
              <a:t> table</a:t>
            </a:r>
          </a:p>
          <a:p>
            <a:pPr marL="127000" lvl="0" algn="l" rtl="0">
              <a:lnSpc>
                <a:spcPct val="115000"/>
              </a:lnSpc>
              <a:spcBef>
                <a:spcPts val="1200"/>
              </a:spcBef>
              <a:spcAft>
                <a:spcPts val="0"/>
              </a:spcAft>
              <a:buClr>
                <a:srgbClr val="EFEFEF"/>
              </a:buClr>
              <a:buSzPts val="1600"/>
            </a:pPr>
            <a:r>
              <a:rPr lang="en-US" altLang="ko-KR" sz="1800" dirty="0">
                <a:solidFill>
                  <a:srgbClr val="00B0F0"/>
                </a:solidFill>
                <a:latin typeface="Nanum Gothic Coding"/>
                <a:ea typeface="Nanum Gothic Coding"/>
                <a:cs typeface="Nanum Gothic Coding"/>
                <a:sym typeface="Nanum Gothic Coding"/>
              </a:rPr>
              <a:t>Where</a:t>
            </a:r>
            <a:r>
              <a:rPr lang="en-US" altLang="ko-KR" sz="1800" dirty="0">
                <a:solidFill>
                  <a:srgbClr val="EFEFEF"/>
                </a:solidFill>
                <a:latin typeface="Nanum Gothic Coding"/>
                <a:ea typeface="Nanum Gothic Coding"/>
                <a:cs typeface="Nanum Gothic Coding"/>
                <a:sym typeface="Nanum Gothic Coding"/>
              </a:rPr>
              <a:t> </a:t>
            </a:r>
            <a:r>
              <a:rPr lang="en-US" altLang="ko-KR" sz="1800" dirty="0">
                <a:solidFill>
                  <a:srgbClr val="00B0F0"/>
                </a:solidFill>
                <a:latin typeface="Nanum Gothic Coding"/>
                <a:ea typeface="Nanum Gothic Coding"/>
                <a:cs typeface="Nanum Gothic Coding"/>
                <a:sym typeface="Nanum Gothic Coding"/>
              </a:rPr>
              <a:t>EXISTS</a:t>
            </a:r>
            <a:r>
              <a:rPr lang="en-US" altLang="ko-KR" sz="1800" dirty="0">
                <a:solidFill>
                  <a:srgbClr val="EFEFEF"/>
                </a:solidFill>
                <a:latin typeface="Nanum Gothic Coding"/>
                <a:ea typeface="Nanum Gothic Coding"/>
                <a:cs typeface="Nanum Gothic Coding"/>
                <a:sym typeface="Nanum Gothic Coding"/>
              </a:rPr>
              <a:t>(</a:t>
            </a:r>
            <a:r>
              <a:rPr lang="en-US" altLang="ko-KR" sz="1800" dirty="0">
                <a:solidFill>
                  <a:srgbClr val="92D050"/>
                </a:solidFill>
                <a:latin typeface="Nanum Gothic Coding"/>
                <a:ea typeface="Nanum Gothic Coding"/>
                <a:cs typeface="Nanum Gothic Coding"/>
                <a:sym typeface="Nanum Gothic Coding"/>
              </a:rPr>
              <a:t>Sub-Query</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#note: Only take sub-query, not values</a:t>
            </a:r>
          </a:p>
        </p:txBody>
      </p:sp>
    </p:spTree>
    <p:extLst>
      <p:ext uri="{BB962C8B-B14F-4D97-AF65-F5344CB8AC3E}">
        <p14:creationId xmlns:p14="http://schemas.microsoft.com/office/powerpoint/2010/main" val="140205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4"/>
        <p:cNvGrpSpPr/>
        <p:nvPr/>
      </p:nvGrpSpPr>
      <p:grpSpPr>
        <a:xfrm>
          <a:off x="0" y="0"/>
          <a:ext cx="0" cy="0"/>
          <a:chOff x="0" y="0"/>
          <a:chExt cx="0" cy="0"/>
        </a:xfrm>
      </p:grpSpPr>
      <p:sp>
        <p:nvSpPr>
          <p:cNvPr id="75" name="Google Shape;75;p14"/>
          <p:cNvSpPr/>
          <p:nvPr/>
        </p:nvSpPr>
        <p:spPr>
          <a:xfrm>
            <a:off x="1899386" y="668378"/>
            <a:ext cx="7013834" cy="524543"/>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899386" y="1192921"/>
            <a:ext cx="7013834" cy="3574080"/>
          </a:xfrm>
          <a:prstGeom prst="rect">
            <a:avLst/>
          </a:prstGeom>
          <a:solidFill>
            <a:srgbClr val="434343"/>
          </a:solidFill>
          <a:ln w="19050"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2179601" y="398620"/>
            <a:ext cx="6654683" cy="805005"/>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altLang="ko-KR" sz="3600" b="1" dirty="0">
                <a:solidFill>
                  <a:srgbClr val="F9CB9C"/>
                </a:solidFill>
                <a:latin typeface="Nanum Gothic Coding"/>
                <a:ea typeface="Nanum Gothic Coding"/>
                <a:cs typeface="Nanum Gothic Coding"/>
                <a:sym typeface="Nanum Gothic Coding"/>
              </a:rPr>
              <a:t>Concept</a:t>
            </a:r>
            <a:endParaRPr sz="3400" b="1" dirty="0">
              <a:solidFill>
                <a:srgbClr val="D9EAD3"/>
              </a:solidFill>
              <a:latin typeface="Nanum Gothic Coding"/>
              <a:ea typeface="Nanum Gothic Coding"/>
              <a:cs typeface="Nanum Gothic Coding"/>
              <a:sym typeface="Nanum Gothic Coding"/>
            </a:endParaRPr>
          </a:p>
        </p:txBody>
      </p:sp>
      <p:pic>
        <p:nvPicPr>
          <p:cNvPr id="78" name="Google Shape;78;p14"/>
          <p:cNvPicPr preferRelativeResize="0"/>
          <p:nvPr/>
        </p:nvPicPr>
        <p:blipFill>
          <a:blip r:embed="rId4">
            <a:alphaModFix/>
          </a:blip>
          <a:stretch>
            <a:fillRect/>
          </a:stretch>
        </p:blipFill>
        <p:spPr>
          <a:xfrm>
            <a:off x="953451" y="376499"/>
            <a:ext cx="805005" cy="805005"/>
          </a:xfrm>
          <a:prstGeom prst="rect">
            <a:avLst/>
          </a:prstGeom>
          <a:noFill/>
          <a:ln>
            <a:noFill/>
          </a:ln>
        </p:spPr>
      </p:pic>
      <p:sp>
        <p:nvSpPr>
          <p:cNvPr id="7" name="Google Shape;79;p14">
            <a:extLst>
              <a:ext uri="{FF2B5EF4-FFF2-40B4-BE49-F238E27FC236}">
                <a16:creationId xmlns:a16="http://schemas.microsoft.com/office/drawing/2014/main" id="{554E8AD8-98EB-497D-AC48-CE4F586D7003}"/>
              </a:ext>
            </a:extLst>
          </p:cNvPr>
          <p:cNvSpPr txBox="1"/>
          <p:nvPr/>
        </p:nvSpPr>
        <p:spPr>
          <a:xfrm>
            <a:off x="2034518" y="1225747"/>
            <a:ext cx="6728824" cy="3293619"/>
          </a:xfrm>
          <a:prstGeom prst="rect">
            <a:avLst/>
          </a:prstGeom>
          <a:noFill/>
          <a:ln>
            <a:noFill/>
          </a:ln>
        </p:spPr>
        <p:txBody>
          <a:bodyPr spcFirstLastPara="1" wrap="square" lIns="91425" tIns="91425" rIns="91425" bIns="91425" anchor="t" anchorCtr="0">
            <a:noAutofit/>
          </a:bodyPr>
          <a:lstStyle/>
          <a:p>
            <a:pPr marL="127000" lvl="0" algn="l" rtl="0">
              <a:lnSpc>
                <a:spcPct val="115000"/>
              </a:lnSpc>
              <a:spcBef>
                <a:spcPts val="1200"/>
              </a:spcBef>
              <a:spcAft>
                <a:spcPts val="0"/>
              </a:spcAft>
              <a:buClr>
                <a:srgbClr val="EFEFEF"/>
              </a:buClr>
              <a:buSzPts val="1600"/>
            </a:pPr>
            <a:r>
              <a:rPr lang="en-US" altLang="ko-KR" sz="1800" b="1" i="1" dirty="0">
                <a:solidFill>
                  <a:srgbClr val="EFEFEF"/>
                </a:solidFill>
                <a:latin typeface="Nanum Gothic Coding"/>
                <a:ea typeface="Nanum Gothic Coding"/>
                <a:cs typeface="Nanum Gothic Coding"/>
                <a:sym typeface="Nanum Gothic Coding"/>
              </a:rPr>
              <a:t>	# What is EXISTS?</a:t>
            </a:r>
          </a:p>
          <a:p>
            <a:pPr marL="127000" lvl="0" algn="l" rtl="0">
              <a:lnSpc>
                <a:spcPct val="115000"/>
              </a:lnSpc>
              <a:spcBef>
                <a:spcPts val="1200"/>
              </a:spcBef>
              <a:spcAft>
                <a:spcPts val="0"/>
              </a:spcAft>
              <a:buClr>
                <a:srgbClr val="EFEFEF"/>
              </a:buClr>
              <a:buSzPts val="1600"/>
            </a:pPr>
            <a:r>
              <a:rPr lang="en-US" altLang="ko-KR" sz="1800" dirty="0">
                <a:solidFill>
                  <a:schemeClr val="accent6"/>
                </a:solidFill>
                <a:latin typeface="Nanum Gothic Coding"/>
                <a:ea typeface="Nanum Gothic Coding"/>
                <a:cs typeface="Nanum Gothic Coding"/>
                <a:sym typeface="Nanum Gothic Coding"/>
              </a:rPr>
              <a:t>Outer query’s first row </a:t>
            </a:r>
            <a:r>
              <a:rPr lang="en-US" altLang="ko-KR" sz="1800" dirty="0">
                <a:solidFill>
                  <a:srgbClr val="EFEFEF"/>
                </a:solidFill>
                <a:latin typeface="Nanum Gothic Coding"/>
                <a:ea typeface="Nanum Gothic Coding"/>
                <a:cs typeface="Nanum Gothic Coding"/>
                <a:sym typeface="Nanum Gothic Coding"/>
              </a:rPr>
              <a:t>of the result</a:t>
            </a:r>
            <a:r>
              <a:rPr lang="ko-KR" altLang="en-US" sz="1800" dirty="0">
                <a:solidFill>
                  <a:srgbClr val="EFEFEF"/>
                </a:solidFill>
                <a:latin typeface="Nanum Gothic Coding"/>
                <a:ea typeface="Nanum Gothic Coding"/>
                <a:cs typeface="Nanum Gothic Coding"/>
                <a:sym typeface="Nanum Gothic Coding"/>
              </a:rPr>
              <a:t> → </a:t>
            </a:r>
            <a:r>
              <a:rPr lang="en-US" altLang="ko-KR" sz="1800" dirty="0">
                <a:solidFill>
                  <a:schemeClr val="accent6"/>
                </a:solidFill>
                <a:latin typeface="Nanum Gothic Coding"/>
                <a:ea typeface="Nanum Gothic Coding"/>
                <a:cs typeface="Nanum Gothic Coding"/>
                <a:sym typeface="Nanum Gothic Coding"/>
              </a:rPr>
              <a:t>Inner query executed</a:t>
            </a:r>
            <a:r>
              <a:rPr lang="en-US" altLang="ko-KR" sz="1800" dirty="0">
                <a:solidFill>
                  <a:srgbClr val="EFEFEF"/>
                </a:solidFill>
                <a:latin typeface="Nanum Gothic Coding"/>
                <a:ea typeface="Nanum Gothic Coding"/>
                <a:cs typeface="Nanum Gothic Coding"/>
                <a:sym typeface="Nanum Gothic Coding"/>
              </a:rPr>
              <a:t> </a:t>
            </a:r>
            <a:r>
              <a:rPr lang="ko-KR" altLang="en-US" sz="1800" dirty="0">
                <a:solidFill>
                  <a:srgbClr val="EFEFEF"/>
                </a:solidFill>
                <a:latin typeface="Nanum Gothic Coding"/>
                <a:ea typeface="Nanum Gothic Coding"/>
                <a:cs typeface="Nanum Gothic Coding"/>
                <a:sym typeface="Nanum Gothic Coding"/>
              </a:rPr>
              <a:t>→ </a:t>
            </a:r>
            <a:r>
              <a:rPr lang="en-US" altLang="ko-KR" sz="1800" dirty="0">
                <a:solidFill>
                  <a:srgbClr val="EFEFEF"/>
                </a:solidFill>
                <a:latin typeface="Nanum Gothic Coding"/>
                <a:ea typeface="Nanum Gothic Coding"/>
                <a:cs typeface="Nanum Gothic Coding"/>
                <a:sym typeface="Nanum Gothic Coding"/>
              </a:rPr>
              <a:t>Check</a:t>
            </a:r>
            <a:r>
              <a:rPr lang="ko-KR" altLang="en-US" sz="1800" dirty="0">
                <a:solidFill>
                  <a:srgbClr val="EFEFEF"/>
                </a:solidFill>
                <a:latin typeface="Nanum Gothic Coding"/>
                <a:ea typeface="Nanum Gothic Coding"/>
                <a:cs typeface="Nanum Gothic Coding"/>
                <a:sym typeface="Nanum Gothic Coding"/>
              </a:rPr>
              <a:t> </a:t>
            </a:r>
            <a:r>
              <a:rPr lang="en-US" altLang="ko-KR" sz="1800" dirty="0">
                <a:solidFill>
                  <a:schemeClr val="accent6"/>
                </a:solidFill>
                <a:latin typeface="Nanum Gothic Coding"/>
                <a:ea typeface="Nanum Gothic Coding"/>
                <a:cs typeface="Nanum Gothic Coding"/>
                <a:sym typeface="Nanum Gothic Coding"/>
              </a:rPr>
              <a:t>the</a:t>
            </a:r>
            <a:r>
              <a:rPr lang="ko-KR" altLang="en-US" sz="1800" dirty="0">
                <a:solidFill>
                  <a:schemeClr val="accent6"/>
                </a:solidFill>
                <a:latin typeface="Nanum Gothic Coding"/>
                <a:ea typeface="Nanum Gothic Coding"/>
                <a:cs typeface="Nanum Gothic Coding"/>
                <a:sym typeface="Nanum Gothic Coding"/>
              </a:rPr>
              <a:t> </a:t>
            </a:r>
            <a:r>
              <a:rPr lang="en-US" altLang="ko-KR" sz="1800" dirty="0">
                <a:solidFill>
                  <a:schemeClr val="accent6"/>
                </a:solidFill>
                <a:latin typeface="Nanum Gothic Coding"/>
                <a:ea typeface="Nanum Gothic Coding"/>
                <a:cs typeface="Nanum Gothic Coding"/>
                <a:sym typeface="Nanum Gothic Coding"/>
              </a:rPr>
              <a:t>same or not</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Inner query is executed by the </a:t>
            </a:r>
            <a:r>
              <a:rPr lang="en-US" altLang="ko-KR" sz="1800" dirty="0">
                <a:solidFill>
                  <a:schemeClr val="accent6"/>
                </a:solidFill>
                <a:latin typeface="Nanum Gothic Coding"/>
                <a:ea typeface="Nanum Gothic Coding"/>
                <a:cs typeface="Nanum Gothic Coding"/>
                <a:sym typeface="Nanum Gothic Coding"/>
              </a:rPr>
              <a:t>number of rows from the outer query’s result</a:t>
            </a:r>
            <a:r>
              <a:rPr lang="en-US" altLang="ko-KR" sz="1800" dirty="0">
                <a:solidFill>
                  <a:srgbClr val="EFEFEF"/>
                </a:solidFill>
                <a:latin typeface="Nanum Gothic Coding"/>
                <a:ea typeface="Nanum Gothic Coding"/>
                <a:cs typeface="Nanum Gothic Coding"/>
                <a:sym typeface="Nanum Gothic Coding"/>
              </a:rPr>
              <a:t>.</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EXISTS operator </a:t>
            </a:r>
            <a:r>
              <a:rPr lang="en-US" altLang="ko-KR" sz="1800" dirty="0">
                <a:solidFill>
                  <a:schemeClr val="accent6"/>
                </a:solidFill>
                <a:latin typeface="Nanum Gothic Coding"/>
                <a:ea typeface="Nanum Gothic Coding"/>
                <a:cs typeface="Nanum Gothic Coding"/>
                <a:sym typeface="Nanum Gothic Coding"/>
              </a:rPr>
              <a:t>returns Boolean value</a:t>
            </a:r>
            <a:r>
              <a:rPr lang="en-US" altLang="ko-KR" sz="1800" dirty="0">
                <a:solidFill>
                  <a:srgbClr val="92D050"/>
                </a:solidFill>
                <a:latin typeface="Nanum Gothic Coding"/>
                <a:ea typeface="Nanum Gothic Coding"/>
                <a:cs typeface="Nanum Gothic Coding"/>
                <a:sym typeface="Nanum Gothic Coding"/>
              </a:rPr>
              <a:t> </a:t>
            </a:r>
            <a:r>
              <a:rPr lang="en-US" altLang="ko-KR" sz="1800" dirty="0">
                <a:solidFill>
                  <a:srgbClr val="EFEFEF"/>
                </a:solidFill>
                <a:latin typeface="Nanum Gothic Coding"/>
                <a:ea typeface="Nanum Gothic Coding"/>
                <a:cs typeface="Nanum Gothic Coding"/>
                <a:sym typeface="Nanum Gothic Coding"/>
              </a:rPr>
              <a:t>(True or False)</a:t>
            </a:r>
          </a:p>
          <a:p>
            <a:pPr marL="127000" lvl="0" algn="l" rtl="0">
              <a:lnSpc>
                <a:spcPct val="115000"/>
              </a:lnSpc>
              <a:spcBef>
                <a:spcPts val="1200"/>
              </a:spcBef>
              <a:spcAft>
                <a:spcPts val="0"/>
              </a:spcAft>
              <a:buClr>
                <a:srgbClr val="EFEFEF"/>
              </a:buClr>
              <a:buSzPts val="1600"/>
            </a:pPr>
            <a:r>
              <a:rPr lang="en-US" altLang="ko-KR" sz="1800" dirty="0">
                <a:solidFill>
                  <a:srgbClr val="EFEFEF"/>
                </a:solidFill>
                <a:latin typeface="Nanum Gothic Coding"/>
                <a:ea typeface="Nanum Gothic Coding"/>
                <a:cs typeface="Nanum Gothic Coding"/>
                <a:sym typeface="Nanum Gothic Coding"/>
              </a:rPr>
              <a:t>EXISTS operator would stop the comparison </a:t>
            </a:r>
            <a:r>
              <a:rPr lang="en-US" altLang="ko-KR" sz="1800" dirty="0">
                <a:solidFill>
                  <a:schemeClr val="accent6"/>
                </a:solidFill>
                <a:latin typeface="Nanum Gothic Coding"/>
                <a:ea typeface="Nanum Gothic Coding"/>
                <a:cs typeface="Nanum Gothic Coding"/>
                <a:sym typeface="Nanum Gothic Coding"/>
              </a:rPr>
              <a:t>when first matching occur</a:t>
            </a:r>
            <a:r>
              <a:rPr lang="en-US" altLang="ko-KR" sz="1800" dirty="0">
                <a:solidFill>
                  <a:srgbClr val="EFEFEF"/>
                </a:solidFill>
                <a:latin typeface="Nanum Gothic Coding"/>
                <a:ea typeface="Nanum Gothic Coding"/>
                <a:cs typeface="Nanum Gothic Coding"/>
                <a:sym typeface="Nanum Gothic Coding"/>
              </a:rPr>
              <a:t>. </a:t>
            </a:r>
          </a:p>
        </p:txBody>
      </p:sp>
    </p:spTree>
    <p:custDataLst>
      <p:tags r:id="rId1"/>
    </p:custDataLst>
    <p:extLst>
      <p:ext uri="{BB962C8B-B14F-4D97-AF65-F5344CB8AC3E}">
        <p14:creationId xmlns:p14="http://schemas.microsoft.com/office/powerpoint/2010/main" val="414853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9|4.8|4.5"/>
</p:tagLst>
</file>

<file path=ppt/tags/tag2.xml><?xml version="1.0" encoding="utf-8"?>
<p:tagLst xmlns:a="http://schemas.openxmlformats.org/drawingml/2006/main" xmlns:r="http://schemas.openxmlformats.org/officeDocument/2006/relationships" xmlns:p="http://schemas.openxmlformats.org/presentationml/2006/main">
  <p:tag name="TIMING" val="|1.2|11.8|15.1|16.6"/>
</p:tagLst>
</file>

<file path=ppt/tags/tag3.xml><?xml version="1.0" encoding="utf-8"?>
<p:tagLst xmlns:a="http://schemas.openxmlformats.org/drawingml/2006/main" xmlns:r="http://schemas.openxmlformats.org/officeDocument/2006/relationships" xmlns:p="http://schemas.openxmlformats.org/presentationml/2006/main">
  <p:tag name="TIMING" val="|0.8|2.2"/>
</p:tagLst>
</file>

<file path=ppt/tags/tag4.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2129</Words>
  <Application>Microsoft Office PowerPoint</Application>
  <PresentationFormat>화면 슬라이드 쇼(16:9)</PresentationFormat>
  <Paragraphs>200</Paragraphs>
  <Slides>19</Slides>
  <Notes>19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Arial</vt:lpstr>
      <vt:lpstr>Nanum Gothic Coding</vt:lpstr>
      <vt:lpstr>Wingdings</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ITISYIJY</dc:creator>
  <cp:lastModifiedBy>이정윤</cp:lastModifiedBy>
  <cp:revision>51</cp:revision>
  <dcterms:modified xsi:type="dcterms:W3CDTF">2022-04-15T16:31:05Z</dcterms:modified>
</cp:coreProperties>
</file>