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07" r:id="rId2"/>
  </p:sldMasterIdLst>
  <p:notesMasterIdLst>
    <p:notesMasterId r:id="rId10"/>
  </p:notesMasterIdLst>
  <p:sldIdLst>
    <p:sldId id="256" r:id="rId3"/>
    <p:sldId id="258" r:id="rId4"/>
    <p:sldId id="319" r:id="rId5"/>
    <p:sldId id="320" r:id="rId6"/>
    <p:sldId id="321" r:id="rId7"/>
    <p:sldId id="322" r:id="rId8"/>
    <p:sldId id="32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B3D30-A064-4C81-BE71-311434456D44}" type="datetimeFigureOut">
              <a:rPr lang="ko-KR" altLang="en-US" smtClean="0"/>
              <a:pPr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3FC5E-AA5E-43F6-AAAA-8223D881F7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1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57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5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4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1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2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3FC5E-AA5E-43F6-AAAA-8223D881F73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3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6D6E-23EA-466A-813A-7B3B31D894D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2EBC-839D-4525-9A8A-FDB221CE05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4524-C6C0-4A54-912E-E0D59E2E47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EDAA-C731-42DD-984F-DE8F0CE1FED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6594-15B5-459B-A24E-A8F6A077B2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9FCA-31CF-44E1-8013-BE76410F4DC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67E9-47DD-45C0-8439-21A6023E3B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FE93-CAD7-45D7-AB81-709526F330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B0E9-51CD-470A-86E4-16DD89BE36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2738-E8FC-4EB6-8D60-00DF3202802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AA9A-8D41-4D48-BC56-890782D71F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67D4-EDCE-4D4C-BCAF-3AEEDEFBC3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CA56-65E6-4FB1-AA84-FD67545B519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7A5-E9FA-48C0-99F0-DF6D1B1EB2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2574F-9FA7-4A11-A968-2A1F241533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53A8-AB38-421C-BD37-30D88F5F6901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71D-EF15-4176-B7FE-BB1E5CCEA0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61F6-52EF-4FB3-A82A-730B1B49C6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7A66-376C-4743-9AB1-83739B75A6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DCD0-7D9B-4293-9DA4-EAEFBF3AFFE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7F2E-DBB2-4110-9AD1-0F724A2635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1A48-8F7A-41C8-A576-99077187844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182BBD-A13B-4EE3-8E30-DD381E9448D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182BBD-A13B-4EE3-8E30-DD381E9448D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828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charset="-127"/>
              </a:rPr>
              <a:t>Engineering Economy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391400" cy="1752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Chapter </a:t>
            </a:r>
            <a:r>
              <a:rPr lang="en-US" altLang="ko-KR" dirty="0" smtClean="0">
                <a:ea typeface="굴림" charset="-127"/>
              </a:rPr>
              <a:t>16 </a:t>
            </a:r>
            <a:r>
              <a:rPr lang="en-US" altLang="ko-KR" dirty="0">
                <a:ea typeface="굴림" charset="-127"/>
              </a:rPr>
              <a:t>R</a:t>
            </a:r>
            <a:r>
              <a:rPr lang="en-US" altLang="ko-KR" dirty="0" smtClean="0">
                <a:ea typeface="굴림" charset="-127"/>
              </a:rPr>
              <a:t>eference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Depreciation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I. </a:t>
            </a:r>
            <a:r>
              <a:rPr lang="en-US" altLang="ko-KR" dirty="0" smtClean="0">
                <a:ea typeface="굴림" charset="-127"/>
              </a:rPr>
              <a:t>Definition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Depreciation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: Reduction in value of an asset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42913" indent="-442913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Depreciation Accounting</a:t>
            </a:r>
          </a:p>
          <a:p>
            <a:pPr marL="271463" indent="-271463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: Aims to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distribute the cost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of tangible capital assets over the estimated useful life of the unit in a systematic and rational manner</a:t>
            </a:r>
          </a:p>
          <a:p>
            <a:pPr marL="271463" indent="-271463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: Is a process of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allocation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, not of valuation</a:t>
            </a:r>
          </a:p>
          <a:p>
            <a:pPr marL="271463" indent="-271463" eaLnBrk="1" hangingPunct="1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: Is the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portion of the total charge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under such a system that is allocated to the year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II. Case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BoYoung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decided to establish Equipment Rentals with an initial investment of $50,000 in cash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Balance Sheet at the beginning of the start-up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BoYoung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then rented a suitable building, employed a full-time person to run the rental business, and purchased a large array of tools for a total price of $35,000 in cash 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55183"/>
              </p:ext>
            </p:extLst>
          </p:nvPr>
        </p:nvGraphicFramePr>
        <p:xfrm>
          <a:off x="1295400" y="2819400"/>
          <a:ext cx="6705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Liabilities &amp; Owner’s Equity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Cash                           $50,000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BY, Invested Capital</a:t>
                      </a:r>
                      <a:r>
                        <a:rPr lang="en-US" altLang="ko-KR" baseline="0" dirty="0" smtClean="0"/>
                        <a:t>          $50,000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5985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II. Case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Balance Sheet at the opening of E.R.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During the first year of operation, E.R. paid out $30,000 for wages, insurance, rent, and other business disbursements, but it received a total of $46,000 in rental fees for tools.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Cash increased by $6,000, and receivables by $10,000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If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BoYoung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had assumed there’s no depreciation, then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9859"/>
              </p:ext>
            </p:extLst>
          </p:nvPr>
        </p:nvGraphicFramePr>
        <p:xfrm>
          <a:off x="1295400" y="1676400"/>
          <a:ext cx="67056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Liabilities &amp; Owner’s Equity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Cash                           $15,000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Tools                          $35,000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                       Total  $50,000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BY, Invested Capital</a:t>
                      </a:r>
                      <a:r>
                        <a:rPr lang="en-US" altLang="ko-KR" baseline="0" dirty="0" smtClean="0"/>
                        <a:t>          $50,000</a:t>
                      </a:r>
                    </a:p>
                    <a:p>
                      <a:pPr algn="dist" latinLnBrk="1"/>
                      <a:endParaRPr lang="en-US" altLang="ko-KR" baseline="0" dirty="0" smtClean="0"/>
                    </a:p>
                    <a:p>
                      <a:pPr algn="dist" latinLnBrk="1"/>
                      <a:r>
                        <a:rPr lang="en-US" altLang="ko-KR" dirty="0" smtClean="0"/>
                        <a:t>                                 Total  $50,000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3292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II. Case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Balance Sheet at the end of 1</a:t>
            </a:r>
            <a:r>
              <a:rPr lang="en-US" altLang="ko-KR" sz="28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st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year of E.R.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BoYoung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realized that the tools would not last indefinitely, and set up a 5-year SL depreciation plan with a zero salvage value.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This means one-fifth of the original cost would be written off each year. 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1024"/>
              </p:ext>
            </p:extLst>
          </p:nvPr>
        </p:nvGraphicFramePr>
        <p:xfrm>
          <a:off x="1295400" y="1676400"/>
          <a:ext cx="6705600" cy="168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Liabilities &amp; Owner’s Equity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Cash                           $21,000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Accounts Receivable</a:t>
                      </a:r>
                      <a:r>
                        <a:rPr lang="en-US" altLang="ko-KR" baseline="0" dirty="0" smtClean="0"/>
                        <a:t>    $10,000</a:t>
                      </a:r>
                      <a:endParaRPr lang="en-US" altLang="ko-KR" dirty="0" smtClean="0"/>
                    </a:p>
                    <a:p>
                      <a:pPr algn="dist" latinLnBrk="1"/>
                      <a:r>
                        <a:rPr lang="en-US" altLang="ko-KR" dirty="0" smtClean="0"/>
                        <a:t>Tools                          $35,000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                       Total  $66,000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BY, Invested Capital</a:t>
                      </a:r>
                      <a:r>
                        <a:rPr lang="en-US" altLang="ko-KR" baseline="0" dirty="0" smtClean="0"/>
                        <a:t>          $50,000</a:t>
                      </a:r>
                    </a:p>
                    <a:p>
                      <a:pPr algn="dist" latinLnBrk="1"/>
                      <a:r>
                        <a:rPr lang="en-US" altLang="ko-KR" baseline="0" dirty="0" smtClean="0"/>
                        <a:t>Retained Earning                 $16,000</a:t>
                      </a:r>
                    </a:p>
                    <a:p>
                      <a:pPr algn="dist" latinLnBrk="1"/>
                      <a:endParaRPr lang="en-US" altLang="ko-KR" baseline="0" dirty="0" smtClean="0"/>
                    </a:p>
                    <a:p>
                      <a:pPr algn="dist" latinLnBrk="1"/>
                      <a:r>
                        <a:rPr lang="en-US" altLang="ko-KR" dirty="0" smtClean="0"/>
                        <a:t>                                 Total  $66,000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491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II. Case Example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Balance Sheet with the depreciation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Profit and Loss Statements for the first year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 smtClean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(Cash + Accts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Rec’ble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) in the safety box is $15,000 + $16,000(9,000+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7,000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) = $31,000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04395"/>
              </p:ext>
            </p:extLst>
          </p:nvPr>
        </p:nvGraphicFramePr>
        <p:xfrm>
          <a:off x="1295400" y="1576817"/>
          <a:ext cx="6705600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Assets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Liabilities &amp; Owner’s Equity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Cash                           $21,000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Accounts Receivable</a:t>
                      </a:r>
                      <a:r>
                        <a:rPr lang="en-US" altLang="ko-KR" baseline="0" dirty="0" smtClean="0"/>
                        <a:t>    $10,000</a:t>
                      </a:r>
                      <a:endParaRPr lang="en-US" altLang="ko-KR" dirty="0" smtClean="0"/>
                    </a:p>
                    <a:p>
                      <a:pPr algn="dist" latinLnBrk="1"/>
                      <a:r>
                        <a:rPr lang="en-US" altLang="ko-KR" dirty="0" smtClean="0"/>
                        <a:t>Tools                         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$28,000</a:t>
                      </a:r>
                    </a:p>
                    <a:p>
                      <a:pPr algn="dist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                  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($35,000 - $7,000)</a:t>
                      </a:r>
                    </a:p>
                    <a:p>
                      <a:pPr algn="dist" latinLnBrk="1"/>
                      <a:r>
                        <a:rPr lang="en-US" altLang="ko-KR" dirty="0" smtClean="0"/>
                        <a:t>                       Total 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$59,000</a:t>
                      </a:r>
                      <a:r>
                        <a:rPr lang="en-US" altLang="ko-KR" dirty="0" smtClean="0"/>
                        <a:t>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BY, Invested Capital</a:t>
                      </a:r>
                      <a:r>
                        <a:rPr lang="en-US" altLang="ko-KR" baseline="0" dirty="0" smtClean="0"/>
                        <a:t>          $50,000</a:t>
                      </a:r>
                    </a:p>
                    <a:p>
                      <a:pPr algn="dist" latinLnBrk="1"/>
                      <a:r>
                        <a:rPr lang="en-US" altLang="ko-KR" baseline="0" dirty="0" smtClean="0"/>
                        <a:t>Retained Earning                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$9,000</a:t>
                      </a:r>
                    </a:p>
                    <a:p>
                      <a:pPr algn="dist" latinLnBrk="1"/>
                      <a:r>
                        <a:rPr lang="en-US" altLang="ko-KR" baseline="0" dirty="0" smtClean="0"/>
                        <a:t>                           ($16,000 - $7,000)</a:t>
                      </a:r>
                    </a:p>
                    <a:p>
                      <a:pPr algn="dist" latinLnBrk="1"/>
                      <a:endParaRPr lang="en-US" altLang="ko-KR" baseline="0" dirty="0" smtClean="0"/>
                    </a:p>
                    <a:p>
                      <a:pPr algn="dist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                               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$59,000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70241"/>
              </p:ext>
            </p:extLst>
          </p:nvPr>
        </p:nvGraphicFramePr>
        <p:xfrm>
          <a:off x="1295400" y="4127628"/>
          <a:ext cx="6705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2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 smtClean="0"/>
                        <a:t>Receipts from renting tools                                          $46,000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Operating Expenses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  Disburse</a:t>
                      </a:r>
                      <a:r>
                        <a:rPr lang="en-US" altLang="ko-KR" baseline="0" dirty="0" smtClean="0"/>
                        <a:t>ments for rent, wages, </a:t>
                      </a:r>
                      <a:r>
                        <a:rPr lang="en-US" altLang="ko-KR" baseline="0" dirty="0" err="1" smtClean="0"/>
                        <a:t>etc</a:t>
                      </a:r>
                      <a:r>
                        <a:rPr lang="en-US" altLang="ko-KR" baseline="0" dirty="0" smtClean="0"/>
                        <a:t>                                   $30,000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  Depreciation on assets                                                      $7,000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Profit </a:t>
                      </a:r>
                      <a:r>
                        <a:rPr lang="en-US" altLang="ko-KR" baseline="0" dirty="0" smtClean="0"/>
                        <a:t>                                                                                   $9,000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435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III. Comments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1066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$7,000 of depreciation charge on the books involved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no cash flow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, was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an allocation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to the first year for the total acquisition of assets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The profits in PL depends on the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depreciation charge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, therefore, are not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real profits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The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valuation of assets on BS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is similarly influenced by 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the depreciation charge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, and is not influenced by a market value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65000"/>
              <a:buFontTx/>
              <a:buChar char="-"/>
            </a:pP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0631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1756</TotalTime>
  <Words>512</Words>
  <Application>Microsoft Office PowerPoint</Application>
  <PresentationFormat>화면 슬라이드 쇼(4:3)</PresentationFormat>
  <Paragraphs>101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HY엽서L</vt:lpstr>
      <vt:lpstr>굴림</vt:lpstr>
      <vt:lpstr>맑은 고딕</vt:lpstr>
      <vt:lpstr>휴먼매직체</vt:lpstr>
      <vt:lpstr>Gill Sans MT</vt:lpstr>
      <vt:lpstr>Tahoma</vt:lpstr>
      <vt:lpstr>Verdana</vt:lpstr>
      <vt:lpstr>Wingdings 2</vt:lpstr>
      <vt:lpstr>태양</vt:lpstr>
      <vt:lpstr>1_태양</vt:lpstr>
      <vt:lpstr>Engineering Economy</vt:lpstr>
      <vt:lpstr>I. Definition</vt:lpstr>
      <vt:lpstr>II. Case Example</vt:lpstr>
      <vt:lpstr>II. Case Example</vt:lpstr>
      <vt:lpstr>II. Case Example</vt:lpstr>
      <vt:lpstr>II. Case Example</vt:lpstr>
      <vt:lpstr>III. Comments</vt:lpstr>
    </vt:vector>
  </TitlesOfParts>
  <Company>University of  Nebraska-Lincoln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Investment: Decision Making Methodology</dc:title>
  <dc:creator>Marc Schniederjans</dc:creator>
  <cp:lastModifiedBy>user</cp:lastModifiedBy>
  <cp:revision>91</cp:revision>
  <dcterms:created xsi:type="dcterms:W3CDTF">2004-03-23T07:05:38Z</dcterms:created>
  <dcterms:modified xsi:type="dcterms:W3CDTF">2022-05-11T01:31:23Z</dcterms:modified>
</cp:coreProperties>
</file>