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1" r:id="rId6"/>
    <p:sldId id="296" r:id="rId7"/>
    <p:sldId id="297" r:id="rId8"/>
    <p:sldId id="298" r:id="rId9"/>
    <p:sldId id="299" r:id="rId10"/>
    <p:sldId id="300" r:id="rId11"/>
    <p:sldId id="301" r:id="rId12"/>
    <p:sldId id="266" r:id="rId13"/>
    <p:sldId id="321" r:id="rId14"/>
    <p:sldId id="302" r:id="rId15"/>
    <p:sldId id="303" r:id="rId16"/>
    <p:sldId id="304" r:id="rId17"/>
    <p:sldId id="305" r:id="rId18"/>
    <p:sldId id="306" r:id="rId19"/>
    <p:sldId id="307" r:id="rId20"/>
    <p:sldId id="312" r:id="rId21"/>
    <p:sldId id="320" r:id="rId22"/>
    <p:sldId id="318" r:id="rId23"/>
    <p:sldId id="315" r:id="rId24"/>
    <p:sldId id="316" r:id="rId25"/>
    <p:sldId id="308" r:id="rId26"/>
    <p:sldId id="309" r:id="rId27"/>
    <p:sldId id="310" r:id="rId28"/>
    <p:sldId id="311" r:id="rId29"/>
    <p:sldId id="319" r:id="rId30"/>
    <p:sldId id="270" r:id="rId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9CA"/>
    <a:srgbClr val="F4B18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C2AEC-7448-7A71-B26B-639310BC163E}" v="213" dt="2022-12-11T15:38:42.751"/>
    <p1510:client id="{71DE18FD-D4A1-45EE-ACD9-9415597F0FEA}" v="3591" dt="2022-12-12T01:27:14.573"/>
    <p1510:client id="{AB1C31A7-F1C0-19B6-AD08-3413A9E93627}" v="2384" dt="2022-12-11T19:43:46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22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2022-12-12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21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5214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289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9102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638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912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446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846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4117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273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271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8717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011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4839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4199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7171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574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68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06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1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466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549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732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+mj-lt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+mn-lt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76" y="1771422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833" y="2847747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7258" y="3924072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7993" y="1884762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2486" y="2963612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3395" y="40456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16375" y="4238735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29911" y="3162970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42721" y="2086367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2D751A-FAD1-8A46-6099-EE53F77285EC}"/>
              </a:ext>
            </a:extLst>
          </p:cNvPr>
          <p:cNvSpPr txBox="1"/>
          <p:nvPr/>
        </p:nvSpPr>
        <p:spPr>
          <a:xfrm>
            <a:off x="6685264" y="3082925"/>
            <a:ext cx="51010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lt"/>
              </a:rPr>
              <a:t>Computer Systems</a:t>
            </a:r>
          </a:p>
          <a:p>
            <a:r>
              <a:rPr lang="en-US" altLang="ko-KR" sz="4400">
                <a:latin typeface="+mj-lt"/>
              </a:rPr>
              <a:t>2</a:t>
            </a:r>
            <a:r>
              <a:rPr lang="en-US" altLang="ko-KR" sz="4400" baseline="30000">
                <a:latin typeface="+mj-lt"/>
              </a:rPr>
              <a:t>nd</a:t>
            </a:r>
            <a:r>
              <a:rPr lang="en-US" altLang="ko-KR" sz="4400">
                <a:latin typeface="+mj-lt"/>
              </a:rPr>
              <a:t> Team Project</a:t>
            </a:r>
            <a:endParaRPr lang="ko-KR" altLang="en-US" sz="44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DADE1-13BA-A51D-57D4-74CA2A16D124}"/>
              </a:ext>
            </a:extLst>
          </p:cNvPr>
          <p:cNvSpPr txBox="1"/>
          <p:nvPr/>
        </p:nvSpPr>
        <p:spPr>
          <a:xfrm>
            <a:off x="6210301" y="4605675"/>
            <a:ext cx="594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+mj-lt"/>
              </a:rPr>
              <a:t>Memory Hierarchy Simulation</a:t>
            </a:r>
            <a:endParaRPr lang="ko-KR" altLang="en-US" sz="32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B095B-F07E-25B2-C18C-3BE64FF0C082}"/>
              </a:ext>
            </a:extLst>
          </p:cNvPr>
          <p:cNvSpPr txBox="1"/>
          <p:nvPr/>
        </p:nvSpPr>
        <p:spPr>
          <a:xfrm>
            <a:off x="0" y="6027003"/>
            <a:ext cx="37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lt"/>
              </a:rPr>
              <a:t>21102050 Lee In-Sun</a:t>
            </a:r>
          </a:p>
          <a:p>
            <a:r>
              <a:rPr lang="en-US" altLang="ko-KR" sz="2400">
                <a:latin typeface="+mj-lt"/>
              </a:rPr>
              <a:t>21102052 Lee Jeong-yun</a:t>
            </a:r>
            <a:endParaRPr lang="ko-KR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4BB5FD-1E77-7EC1-7AD4-74DF121945B4}"/>
              </a:ext>
            </a:extLst>
          </p:cNvPr>
          <p:cNvGrpSpPr/>
          <p:nvPr/>
        </p:nvGrpSpPr>
        <p:grpSpPr>
          <a:xfrm>
            <a:off x="2488830" y="1452471"/>
            <a:ext cx="3685532" cy="4831224"/>
            <a:chOff x="1017073" y="1292278"/>
            <a:chExt cx="3685532" cy="483122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0D321B-960D-B8E6-6E53-B018F7EA0995}"/>
                </a:ext>
              </a:extLst>
            </p:cNvPr>
            <p:cNvGrpSpPr/>
            <p:nvPr/>
          </p:nvGrpSpPr>
          <p:grpSpPr>
            <a:xfrm>
              <a:off x="1017073" y="1292278"/>
              <a:ext cx="3685532" cy="4273444"/>
              <a:chOff x="379734" y="1467988"/>
              <a:chExt cx="3685532" cy="427344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00D6DAD-4556-3FA9-7AE3-3986B0BE7134}"/>
                  </a:ext>
                </a:extLst>
              </p:cNvPr>
              <p:cNvGrpSpPr/>
              <p:nvPr/>
            </p:nvGrpSpPr>
            <p:grpSpPr>
              <a:xfrm>
                <a:off x="379734" y="1467988"/>
                <a:ext cx="3685532" cy="4273444"/>
                <a:chOff x="379734" y="1467988"/>
                <a:chExt cx="3685532" cy="4273444"/>
              </a:xfrm>
            </p:grpSpPr>
            <p:sp>
              <p:nvSpPr>
                <p:cNvPr id="2" name="순서도: 자기 디스크 1">
                  <a:extLst>
                    <a:ext uri="{FF2B5EF4-FFF2-40B4-BE49-F238E27FC236}">
                      <a16:creationId xmlns:a16="http://schemas.microsoft.com/office/drawing/2014/main" id="{3BF039DC-7E8D-DBD8-D47D-252539B3AD55}"/>
                    </a:ext>
                  </a:extLst>
                </p:cNvPr>
                <p:cNvSpPr/>
                <p:nvPr/>
              </p:nvSpPr>
              <p:spPr>
                <a:xfrm>
                  <a:off x="379734" y="4007982"/>
                  <a:ext cx="3685532" cy="1733450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자기 디스크 2">
                  <a:extLst>
                    <a:ext uri="{FF2B5EF4-FFF2-40B4-BE49-F238E27FC236}">
                      <a16:creationId xmlns:a16="http://schemas.microsoft.com/office/drawing/2014/main" id="{6B13C774-9F5F-0997-3238-E99AD5FF78E2}"/>
                    </a:ext>
                  </a:extLst>
                </p:cNvPr>
                <p:cNvSpPr/>
                <p:nvPr/>
              </p:nvSpPr>
              <p:spPr>
                <a:xfrm>
                  <a:off x="987425" y="3061314"/>
                  <a:ext cx="2470150" cy="1329814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5A3FF56F-B005-8034-6F4F-3C1E0C0DD595}"/>
                    </a:ext>
                  </a:extLst>
                </p:cNvPr>
                <p:cNvGrpSpPr/>
                <p:nvPr/>
              </p:nvGrpSpPr>
              <p:grpSpPr>
                <a:xfrm>
                  <a:off x="1255660" y="2387169"/>
                  <a:ext cx="1933680" cy="964931"/>
                  <a:chOff x="1829579" y="1878517"/>
                  <a:chExt cx="1933680" cy="1152942"/>
                </a:xfrm>
              </p:grpSpPr>
              <p:sp>
                <p:nvSpPr>
                  <p:cNvPr id="4" name="순서도: 자기 디스크 3">
                    <a:extLst>
                      <a:ext uri="{FF2B5EF4-FFF2-40B4-BE49-F238E27FC236}">
                        <a16:creationId xmlns:a16="http://schemas.microsoft.com/office/drawing/2014/main" id="{5402AC18-B795-F537-1ECF-BFC212B7F510}"/>
                      </a:ext>
                    </a:extLst>
                  </p:cNvPr>
                  <p:cNvSpPr/>
                  <p:nvPr/>
                </p:nvSpPr>
                <p:spPr>
                  <a:xfrm>
                    <a:off x="1829579" y="1878517"/>
                    <a:ext cx="984382" cy="115294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순서도: 자기 디스크 13">
                    <a:extLst>
                      <a:ext uri="{FF2B5EF4-FFF2-40B4-BE49-F238E27FC236}">
                        <a16:creationId xmlns:a16="http://schemas.microsoft.com/office/drawing/2014/main" id="{99BC06BA-EAE7-96DC-8E86-679DF0A76A80}"/>
                      </a:ext>
                    </a:extLst>
                  </p:cNvPr>
                  <p:cNvSpPr/>
                  <p:nvPr/>
                </p:nvSpPr>
                <p:spPr>
                  <a:xfrm>
                    <a:off x="2813961" y="1878517"/>
                    <a:ext cx="949298" cy="115294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" name="순서도: 자기 디스크 4">
                  <a:extLst>
                    <a:ext uri="{FF2B5EF4-FFF2-40B4-BE49-F238E27FC236}">
                      <a16:creationId xmlns:a16="http://schemas.microsoft.com/office/drawing/2014/main" id="{C58F673F-51E3-D789-BE50-DB450E594E75}"/>
                    </a:ext>
                  </a:extLst>
                </p:cNvPr>
                <p:cNvSpPr/>
                <p:nvPr/>
              </p:nvSpPr>
              <p:spPr>
                <a:xfrm>
                  <a:off x="1578742" y="1845380"/>
                  <a:ext cx="1287516" cy="832575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순서도: 자기 디스크 5">
                  <a:extLst>
                    <a:ext uri="{FF2B5EF4-FFF2-40B4-BE49-F238E27FC236}">
                      <a16:creationId xmlns:a16="http://schemas.microsoft.com/office/drawing/2014/main" id="{83DBCDFF-5B0B-4430-66AE-33A465A580DC}"/>
                    </a:ext>
                  </a:extLst>
                </p:cNvPr>
                <p:cNvSpPr/>
                <p:nvPr/>
              </p:nvSpPr>
              <p:spPr>
                <a:xfrm>
                  <a:off x="1822450" y="1467988"/>
                  <a:ext cx="800100" cy="566578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0863C-C48C-AD42-3DF7-D8503E072131}"/>
                  </a:ext>
                </a:extLst>
              </p:cNvPr>
              <p:cNvSpPr txBox="1"/>
              <p:nvPr/>
            </p:nvSpPr>
            <p:spPr>
              <a:xfrm>
                <a:off x="514343" y="4979924"/>
                <a:ext cx="3416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Disk (10506, total data)</a:t>
                </a:r>
                <a:endParaRPr lang="ko-KR" alt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0B0EDD-2EF7-7AE3-956E-1C14BEDDF4B3}"/>
                  </a:ext>
                </a:extLst>
              </p:cNvPr>
              <p:cNvSpPr txBox="1"/>
              <p:nvPr/>
            </p:nvSpPr>
            <p:spPr>
              <a:xfrm>
                <a:off x="1691746" y="3737320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L4 (4096)</a:t>
                </a:r>
                <a:endParaRPr lang="ko-KR" alt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E2D0D3-CCF4-5F83-81E4-7E6EA51A82E4}"/>
                  </a:ext>
                </a:extLst>
              </p:cNvPr>
              <p:cNvSpPr txBox="1"/>
              <p:nvPr/>
            </p:nvSpPr>
            <p:spPr>
              <a:xfrm>
                <a:off x="1314342" y="2817009"/>
                <a:ext cx="1816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L3 (128 * 2)</a:t>
                </a:r>
                <a:endParaRPr lang="ko-KR" alt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F0BF58-94F6-8E10-EEB7-BA5264727BD3}"/>
                  </a:ext>
                </a:extLst>
              </p:cNvPr>
              <p:cNvSpPr txBox="1"/>
              <p:nvPr/>
            </p:nvSpPr>
            <p:spPr>
              <a:xfrm>
                <a:off x="1808765" y="219390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L2 (16)</a:t>
                </a:r>
                <a:endParaRPr lang="ko-KR" alt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1402C-D700-1D94-9FCA-90C95D2DFBE2}"/>
                  </a:ext>
                </a:extLst>
              </p:cNvPr>
              <p:cNvSpPr txBox="1"/>
              <p:nvPr/>
            </p:nvSpPr>
            <p:spPr>
              <a:xfrm>
                <a:off x="1876801" y="1622027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L1 (1)</a:t>
                </a:r>
                <a:endParaRPr lang="ko-KR" altLang="en-US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91CF13-4FF5-0C00-C741-950EA45DEEA2}"/>
                </a:ext>
              </a:extLst>
            </p:cNvPr>
            <p:cNvSpPr txBox="1"/>
            <p:nvPr/>
          </p:nvSpPr>
          <p:spPr>
            <a:xfrm>
              <a:off x="1424190" y="5754170"/>
              <a:ext cx="2871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Memory Hierarchy Model</a:t>
              </a:r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531E634-F19C-7FFC-9787-589DBE4556D0}"/>
              </a:ext>
            </a:extLst>
          </p:cNvPr>
          <p:cNvGrpSpPr/>
          <p:nvPr/>
        </p:nvGrpSpPr>
        <p:grpSpPr>
          <a:xfrm>
            <a:off x="6457200" y="1649861"/>
            <a:ext cx="377988" cy="353948"/>
            <a:chOff x="5374895" y="1281113"/>
            <a:chExt cx="377988" cy="353948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9E476BE-8591-1C59-71E5-8C9F8177AFE7}"/>
                </a:ext>
              </a:extLst>
            </p:cNvPr>
            <p:cNvSpPr/>
            <p:nvPr/>
          </p:nvSpPr>
          <p:spPr>
            <a:xfrm rot="16200000">
              <a:off x="5292418" y="1363590"/>
              <a:ext cx="353948" cy="188994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820BC3EC-C4B9-6FF0-1565-6B4002ABD5E1}"/>
                </a:ext>
              </a:extLst>
            </p:cNvPr>
            <p:cNvSpPr/>
            <p:nvPr/>
          </p:nvSpPr>
          <p:spPr>
            <a:xfrm rot="5400000" flipV="1">
              <a:off x="5481412" y="1363590"/>
              <a:ext cx="353948" cy="188994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C1D34E-7445-48AE-02F8-5D85CF2A3C7F}"/>
              </a:ext>
            </a:extLst>
          </p:cNvPr>
          <p:cNvGrpSpPr/>
          <p:nvPr/>
        </p:nvGrpSpPr>
        <p:grpSpPr>
          <a:xfrm>
            <a:off x="6457200" y="2293250"/>
            <a:ext cx="377988" cy="353948"/>
            <a:chOff x="5374895" y="1281113"/>
            <a:chExt cx="377988" cy="353948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9AA699DF-FCC7-14A3-7F89-3BB77F2D3216}"/>
                </a:ext>
              </a:extLst>
            </p:cNvPr>
            <p:cNvSpPr/>
            <p:nvPr/>
          </p:nvSpPr>
          <p:spPr>
            <a:xfrm rot="16200000">
              <a:off x="5292418" y="1363590"/>
              <a:ext cx="353948" cy="188994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677EC7C8-1E7E-897E-6F74-FD1315A1A874}"/>
                </a:ext>
              </a:extLst>
            </p:cNvPr>
            <p:cNvSpPr/>
            <p:nvPr/>
          </p:nvSpPr>
          <p:spPr>
            <a:xfrm rot="5400000" flipV="1">
              <a:off x="5481412" y="1363590"/>
              <a:ext cx="353948" cy="188994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900C4B-106C-3C4C-28E2-9DA28499C63B}"/>
              </a:ext>
            </a:extLst>
          </p:cNvPr>
          <p:cNvGrpSpPr/>
          <p:nvPr/>
        </p:nvGrpSpPr>
        <p:grpSpPr>
          <a:xfrm>
            <a:off x="6457200" y="3030557"/>
            <a:ext cx="377988" cy="353948"/>
            <a:chOff x="5374895" y="1281113"/>
            <a:chExt cx="377988" cy="353948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2A22F3AC-86C6-9C4F-F17A-8C8A5D532E76}"/>
                </a:ext>
              </a:extLst>
            </p:cNvPr>
            <p:cNvSpPr/>
            <p:nvPr/>
          </p:nvSpPr>
          <p:spPr>
            <a:xfrm rot="16200000">
              <a:off x="5292418" y="1363590"/>
              <a:ext cx="353948" cy="188994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E35646E7-95E8-9BA9-83B1-72D490E31CC5}"/>
                </a:ext>
              </a:extLst>
            </p:cNvPr>
            <p:cNvSpPr/>
            <p:nvPr/>
          </p:nvSpPr>
          <p:spPr>
            <a:xfrm rot="5400000" flipV="1">
              <a:off x="5481412" y="1363590"/>
              <a:ext cx="353948" cy="188994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EEF7C4-F87E-366F-13EF-39A9C7D68E1C}"/>
              </a:ext>
            </a:extLst>
          </p:cNvPr>
          <p:cNvGrpSpPr/>
          <p:nvPr/>
        </p:nvGrpSpPr>
        <p:grpSpPr>
          <a:xfrm>
            <a:off x="6457200" y="3977225"/>
            <a:ext cx="377988" cy="353948"/>
            <a:chOff x="5374895" y="1281113"/>
            <a:chExt cx="377988" cy="353948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6B1304D8-CCDB-683D-D094-24AA1CDA3E43}"/>
                </a:ext>
              </a:extLst>
            </p:cNvPr>
            <p:cNvSpPr/>
            <p:nvPr/>
          </p:nvSpPr>
          <p:spPr>
            <a:xfrm rot="16200000">
              <a:off x="5292418" y="1363590"/>
              <a:ext cx="353948" cy="188994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0045D748-C0D7-84DB-76F4-6AC79BDC0557}"/>
                </a:ext>
              </a:extLst>
            </p:cNvPr>
            <p:cNvSpPr/>
            <p:nvPr/>
          </p:nvSpPr>
          <p:spPr>
            <a:xfrm rot="5400000" flipV="1">
              <a:off x="5481412" y="1363590"/>
              <a:ext cx="353948" cy="188994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695AAC8-95A4-5EC3-5A6B-F87589F566C9}"/>
              </a:ext>
            </a:extLst>
          </p:cNvPr>
          <p:cNvSpPr txBox="1"/>
          <p:nvPr/>
        </p:nvSpPr>
        <p:spPr>
          <a:xfrm>
            <a:off x="7573111" y="2552888"/>
            <a:ext cx="2408032" cy="646331"/>
          </a:xfrm>
          <a:prstGeom prst="rect">
            <a:avLst/>
          </a:prstGeom>
          <a:solidFill>
            <a:srgbClr val="F4B183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Hit</a:t>
            </a:r>
          </a:p>
          <a:p>
            <a:r>
              <a:rPr lang="en-US" altLang="ko-KR"/>
              <a:t>Copy to upper Cache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ECF59F-C634-7C37-C2BF-2B544848EE99}"/>
              </a:ext>
            </a:extLst>
          </p:cNvPr>
          <p:cNvSpPr txBox="1"/>
          <p:nvPr/>
        </p:nvSpPr>
        <p:spPr>
          <a:xfrm>
            <a:off x="7573111" y="4126358"/>
            <a:ext cx="2408032" cy="646331"/>
          </a:xfrm>
          <a:prstGeom prst="rect">
            <a:avLst/>
          </a:prstGeom>
          <a:solidFill>
            <a:srgbClr val="ADB9CA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Miss</a:t>
            </a:r>
          </a:p>
          <a:p>
            <a:r>
              <a:rPr lang="en-US" altLang="ko-KR"/>
              <a:t>Access next Cache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9AF7A7-C146-D737-2A33-5B613191E9EF}"/>
              </a:ext>
            </a:extLst>
          </p:cNvPr>
          <p:cNvSpPr txBox="1"/>
          <p:nvPr/>
        </p:nvSpPr>
        <p:spPr>
          <a:xfrm>
            <a:off x="6420812" y="12219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L1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E62C4-62AB-7C0E-AB9E-4224B9C886DC}"/>
              </a:ext>
            </a:extLst>
          </p:cNvPr>
          <p:cNvSpPr txBox="1"/>
          <p:nvPr/>
        </p:nvSpPr>
        <p:spPr>
          <a:xfrm>
            <a:off x="6420812" y="1974628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L2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0838F6-48AE-7444-21CB-798475F2867F}"/>
              </a:ext>
            </a:extLst>
          </p:cNvPr>
          <p:cNvSpPr txBox="1"/>
          <p:nvPr/>
        </p:nvSpPr>
        <p:spPr>
          <a:xfrm>
            <a:off x="6420812" y="2654211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L3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ED70A4-DBA7-B030-B2D9-5AD04588E24A}"/>
              </a:ext>
            </a:extLst>
          </p:cNvPr>
          <p:cNvSpPr txBox="1"/>
          <p:nvPr/>
        </p:nvSpPr>
        <p:spPr>
          <a:xfrm>
            <a:off x="6420812" y="3509531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L4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A9F502-30F5-E795-1CC7-1A0C9B3CC99F}"/>
              </a:ext>
            </a:extLst>
          </p:cNvPr>
          <p:cNvSpPr txBox="1"/>
          <p:nvPr/>
        </p:nvSpPr>
        <p:spPr>
          <a:xfrm>
            <a:off x="6318220" y="44746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Disk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0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1E49A1-F3DA-B66C-BEC3-E347F2ACA984}"/>
              </a:ext>
            </a:extLst>
          </p:cNvPr>
          <p:cNvGrpSpPr/>
          <p:nvPr/>
        </p:nvGrpSpPr>
        <p:grpSpPr>
          <a:xfrm>
            <a:off x="1376426" y="1544299"/>
            <a:ext cx="9439148" cy="2200582"/>
            <a:chOff x="1476178" y="1228418"/>
            <a:chExt cx="9439148" cy="22005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666492-A169-C173-6B9C-0EA7EEC2C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595" y="1228418"/>
              <a:ext cx="2239696" cy="16187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B62375-728F-B0DA-1DA7-B402E1B4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6178" y="1228418"/>
              <a:ext cx="2745860" cy="220058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6140E97-14FF-022C-D8F2-E7A3A8FEA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8848" y="1228418"/>
              <a:ext cx="2886478" cy="220058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B67B6D-4AC3-3C3D-D75F-E2F337212AC1}"/>
              </a:ext>
            </a:extLst>
          </p:cNvPr>
          <p:cNvSpPr txBox="1"/>
          <p:nvPr/>
        </p:nvSpPr>
        <p:spPr>
          <a:xfrm>
            <a:off x="1505822" y="3993852"/>
            <a:ext cx="51413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latin typeface="Cascadia Code"/>
                <a:ea typeface="DengXian"/>
                <a:cs typeface="Cascadia Code" panose="020B0609020000020004" pitchFamily="49" charset="0"/>
              </a:rPr>
              <a:t>Cache</a:t>
            </a:r>
            <a:r>
              <a:rPr lang="en-US" altLang="ko-KR">
                <a:latin typeface="+mj-lt"/>
                <a:ea typeface="210 맨발의청춘 L"/>
                <a:cs typeface="Cascadia Code" panose="020B0609020000020004" pitchFamily="49" charset="0"/>
              </a:rPr>
              <a:t> </a:t>
            </a:r>
            <a:r>
              <a:rPr lang="en-US" altLang="ko-KR">
                <a:latin typeface="+mj-lt"/>
                <a:ea typeface="210 맨발의청춘 L"/>
              </a:rPr>
              <a:t>class that consists of </a:t>
            </a:r>
            <a:r>
              <a:rPr lang="en-US" altLang="ko-KR">
                <a:solidFill>
                  <a:schemeClr val="accent2"/>
                </a:solidFill>
                <a:latin typeface="Cascadia Code"/>
                <a:ea typeface="210 맨발의청춘 L"/>
                <a:cs typeface="Cascadia Code" panose="020B0609020000020004" pitchFamily="49" charset="0"/>
              </a:rPr>
              <a:t>valid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</a:rPr>
              <a:t>, </a:t>
            </a:r>
            <a:r>
              <a:rPr lang="en-US" altLang="ko-KR">
                <a:solidFill>
                  <a:schemeClr val="accent2"/>
                </a:solidFill>
                <a:latin typeface="Cascadia Code"/>
                <a:ea typeface="210 맨발의청춘 L"/>
                <a:cs typeface="Cascadia Code" panose="020B0609020000020004" pitchFamily="49" charset="0"/>
              </a:rPr>
              <a:t>tag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</a:rPr>
              <a:t>, and </a:t>
            </a:r>
            <a:r>
              <a:rPr lang="en-US" altLang="ko-KR">
                <a:solidFill>
                  <a:schemeClr val="accent2"/>
                </a:solidFill>
                <a:latin typeface="Cascadia Code"/>
                <a:ea typeface="210 맨발의청춘 L"/>
                <a:cs typeface="Cascadia Code" panose="020B0609020000020004" pitchFamily="49" charset="0"/>
              </a:rPr>
              <a:t>block</a:t>
            </a:r>
            <a:r>
              <a:rPr lang="en-US" altLang="ko-KR">
                <a:latin typeface="+mj-lt"/>
                <a:ea typeface="210 맨발의청춘 L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21784-B4E6-3861-7A69-5011B9C69DA2}"/>
              </a:ext>
            </a:extLst>
          </p:cNvPr>
          <p:cNvSpPr txBox="1"/>
          <p:nvPr/>
        </p:nvSpPr>
        <p:spPr>
          <a:xfrm>
            <a:off x="1376426" y="4865949"/>
            <a:ext cx="675377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latin typeface="Cascadia Code"/>
                <a:ea typeface="210 맨발의청춘 L"/>
                <a:cs typeface="Cascadia Code" panose="020B0609020000020004" pitchFamily="49" charset="0"/>
              </a:rPr>
              <a:t>Block</a:t>
            </a:r>
            <a:r>
              <a:rPr lang="en-US" altLang="ko-KR">
                <a:latin typeface="+mj-lt"/>
                <a:ea typeface="210 맨발의청춘 L"/>
              </a:rPr>
              <a:t> consists of 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  <a:cs typeface="Cascadia Code" panose="020B0609020000020004" pitchFamily="49" charset="0"/>
              </a:rPr>
              <a:t>price</a:t>
            </a:r>
            <a:r>
              <a:rPr lang="en-US" altLang="ko-KR">
                <a:latin typeface="+mj-lt"/>
                <a:ea typeface="210 맨발의청춘 L"/>
                <a:cs typeface="Cascadia Code" panose="020B0609020000020004" pitchFamily="49" charset="0"/>
              </a:rPr>
              <a:t> </a:t>
            </a:r>
            <a:r>
              <a:rPr lang="en-US" altLang="ko-KR">
                <a:latin typeface="+mj-lt"/>
                <a:ea typeface="210 맨발의청춘 L"/>
              </a:rPr>
              <a:t>that represent the 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</a:rPr>
              <a:t>real exchange rate.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CBF1C-9AC1-8B3A-08B4-EC059E89346C}"/>
              </a:ext>
            </a:extLst>
          </p:cNvPr>
          <p:cNvSpPr txBox="1"/>
          <p:nvPr/>
        </p:nvSpPr>
        <p:spPr>
          <a:xfrm>
            <a:off x="1376426" y="5752423"/>
            <a:ext cx="885210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latin typeface="+mj-lt"/>
                <a:ea typeface="210 맨발의청춘 L"/>
              </a:rPr>
              <a:t>We make 3 different 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</a:rPr>
              <a:t>setter methods</a:t>
            </a:r>
            <a:r>
              <a:rPr lang="en-US" altLang="ko-KR">
                <a:latin typeface="+mj-lt"/>
                <a:ea typeface="210 맨발의청춘 L"/>
              </a:rPr>
              <a:t> that initialize </a:t>
            </a:r>
            <a:r>
              <a:rPr lang="en-US" altLang="ko-KR">
                <a:latin typeface="Cascadia Code"/>
                <a:ea typeface="210 맨발의청춘 L"/>
                <a:cs typeface="Cascadia Code" panose="020B0609020000020004" pitchFamily="49" charset="0"/>
              </a:rPr>
              <a:t>valid</a:t>
            </a:r>
            <a:r>
              <a:rPr lang="en-US" altLang="ko-KR">
                <a:latin typeface="+mj-lt"/>
                <a:ea typeface="210 맨발의청춘 L"/>
              </a:rPr>
              <a:t>, </a:t>
            </a:r>
            <a:r>
              <a:rPr lang="en-US" altLang="ko-KR">
                <a:latin typeface="Cascadia Code"/>
                <a:ea typeface="210 맨발의청춘 L"/>
                <a:cs typeface="Cascadia Code" panose="020B0609020000020004" pitchFamily="49" charset="0"/>
              </a:rPr>
              <a:t>tag</a:t>
            </a:r>
            <a:r>
              <a:rPr lang="en-US" altLang="ko-KR">
                <a:latin typeface="+mj-lt"/>
                <a:ea typeface="210 맨발의청춘 L"/>
              </a:rPr>
              <a:t>, and </a:t>
            </a:r>
            <a:r>
              <a:rPr lang="en-US" altLang="ko-KR" err="1">
                <a:latin typeface="Cascadia Code"/>
                <a:ea typeface="210 맨발의청춘 L"/>
                <a:cs typeface="Cascadia Code" panose="020B0609020000020004" pitchFamily="49" charset="0"/>
              </a:rPr>
              <a:t>Block.price</a:t>
            </a:r>
            <a:r>
              <a:rPr lang="en-US" altLang="ko-KR">
                <a:latin typeface="+mj-lt"/>
                <a:ea typeface="210 맨발의청춘 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64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4B8C27-DC06-CE60-E536-C0EE51255644}"/>
              </a:ext>
            </a:extLst>
          </p:cNvPr>
          <p:cNvGrpSpPr/>
          <p:nvPr/>
        </p:nvGrpSpPr>
        <p:grpSpPr>
          <a:xfrm>
            <a:off x="977520" y="1902668"/>
            <a:ext cx="10236961" cy="3713065"/>
            <a:chOff x="1574040" y="1572468"/>
            <a:chExt cx="10236961" cy="37130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41F335-9166-4235-0675-188A44BD2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040" y="1572468"/>
              <a:ext cx="3675685" cy="3713065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D8C695-536C-54D8-3D83-0878142D3921}"/>
                </a:ext>
              </a:extLst>
            </p:cNvPr>
            <p:cNvGrpSpPr/>
            <p:nvPr/>
          </p:nvGrpSpPr>
          <p:grpSpPr>
            <a:xfrm>
              <a:off x="6096000" y="1708904"/>
              <a:ext cx="5715001" cy="3440193"/>
              <a:chOff x="6096000" y="1703666"/>
              <a:chExt cx="5715001" cy="344019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ACCCD-3410-784C-B9A0-BB1A325CE283}"/>
                  </a:ext>
                </a:extLst>
              </p:cNvPr>
              <p:cNvSpPr txBox="1"/>
              <p:nvPr/>
            </p:nvSpPr>
            <p:spPr>
              <a:xfrm>
                <a:off x="6096001" y="1703666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4 methods that return each level’s hit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B79A32-C650-9D14-8940-44C8BC11A46F}"/>
                  </a:ext>
                </a:extLst>
              </p:cNvPr>
              <p:cNvSpPr txBox="1"/>
              <p:nvPr/>
            </p:nvSpPr>
            <p:spPr>
              <a:xfrm>
                <a:off x="6096000" y="4312862"/>
                <a:ext cx="5715001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2400" err="1">
                    <a:solidFill>
                      <a:schemeClr val="accent2"/>
                    </a:solidFill>
                    <a:latin typeface="Cascadia Code"/>
                    <a:ea typeface="210 맨발의청춘 L"/>
                    <a:cs typeface="Cascadia Code" panose="020B0609020000020004" pitchFamily="49" charset="0"/>
                  </a:rPr>
                  <a:t>L#_access</a:t>
                </a:r>
                <a:r>
                  <a:rPr lang="en-US" altLang="ko-KR" sz="2400">
                    <a:solidFill>
                      <a:schemeClr val="accent2"/>
                    </a:solidFill>
                    <a:latin typeface="210 맨발의청춘 L" panose="02020603020101020101" pitchFamily="18" charset="-127"/>
                    <a:ea typeface="210 맨발의청춘 L"/>
                    <a:cs typeface="Cascadia Code" panose="020B0609020000020004" pitchFamily="49" charset="0"/>
                  </a:rPr>
                  <a:t> </a:t>
                </a:r>
                <a:r>
                  <a:rPr lang="en-US" altLang="ko-KR" sz="2400">
                    <a:latin typeface="Yu Gothic UI Semilight"/>
                    <a:ea typeface="Yu Gothic UI Semilight"/>
                  </a:rPr>
                  <a:t>represents the number of </a:t>
                </a:r>
                <a:r>
                  <a:rPr lang="en-US" altLang="ko-KR" sz="2400">
                    <a:solidFill>
                      <a:schemeClr val="accent2"/>
                    </a:solidFill>
                    <a:latin typeface="Yu Gothic UI Semilight"/>
                    <a:ea typeface="Yu Gothic UI Semilight"/>
                  </a:rPr>
                  <a:t>access</a:t>
                </a:r>
                <a:r>
                  <a:rPr lang="en-US" altLang="ko-KR" sz="2400">
                    <a:latin typeface="Yu Gothic UI Semilight"/>
                    <a:ea typeface="Yu Gothic UI Semilight"/>
                  </a:rPr>
                  <a:t> to each level.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73E11F-5ED5-4D4F-A234-800F053242D1}"/>
                  </a:ext>
                </a:extLst>
              </p:cNvPr>
              <p:cNvSpPr txBox="1"/>
              <p:nvPr/>
            </p:nvSpPr>
            <p:spPr>
              <a:xfrm>
                <a:off x="6096000" y="2823598"/>
                <a:ext cx="5715001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ko-KR" sz="2400" err="1">
                    <a:solidFill>
                      <a:schemeClr val="accent2"/>
                    </a:solidFill>
                    <a:latin typeface="Cascadia Code"/>
                    <a:ea typeface="210 맨발의청춘 L"/>
                    <a:cs typeface="Cascadia Code" panose="020B0609020000020004" pitchFamily="49" charset="0"/>
                  </a:rPr>
                  <a:t>L#_hit</a:t>
                </a:r>
                <a:r>
                  <a:rPr lang="en-US" altLang="ko-KR" sz="2400">
                    <a:latin typeface="Yu Gothic UI Semilight"/>
                    <a:ea typeface="Yu Gothic UI Semilight"/>
                  </a:rPr>
                  <a:t> represents the number of</a:t>
                </a:r>
              </a:p>
              <a:p>
                <a:r>
                  <a:rPr lang="en-US" altLang="ko-KR" sz="2400">
                    <a:solidFill>
                      <a:schemeClr val="accent2"/>
                    </a:solidFill>
                    <a:latin typeface="Yu Gothic UI Semilight"/>
                    <a:ea typeface="Yu Gothic UI Semilight"/>
                  </a:rPr>
                  <a:t>hits </a:t>
                </a:r>
                <a:r>
                  <a:rPr lang="en-US" altLang="ko-KR" sz="2400">
                    <a:latin typeface="Yu Gothic UI Semilight"/>
                    <a:ea typeface="Yu Gothic UI Semilight"/>
                  </a:rPr>
                  <a:t>in each level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25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A8689-82B7-9EC5-87D5-4BD673A6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1" y="1574415"/>
            <a:ext cx="5932477" cy="46094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46501C-E91D-39D1-78C9-B779E6D3DEF1}"/>
              </a:ext>
            </a:extLst>
          </p:cNvPr>
          <p:cNvGrpSpPr/>
          <p:nvPr/>
        </p:nvGrpSpPr>
        <p:grpSpPr>
          <a:xfrm>
            <a:off x="6398885" y="1321936"/>
            <a:ext cx="5513716" cy="4600921"/>
            <a:chOff x="6858001" y="779335"/>
            <a:chExt cx="4953000" cy="4600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68A77D-9362-C6A0-6CB0-A116E6717219}"/>
                </a:ext>
              </a:extLst>
            </p:cNvPr>
            <p:cNvSpPr txBox="1"/>
            <p:nvPr/>
          </p:nvSpPr>
          <p:spPr>
            <a:xfrm>
              <a:off x="6858001" y="779335"/>
              <a:ext cx="49530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Bring the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actual data</a:t>
              </a:r>
              <a:r>
                <a:rPr lang="en-US" altLang="ko-KR" sz="1800">
                  <a:latin typeface="+mj-lt"/>
                  <a:ea typeface="210 맨발의청춘 L"/>
                </a:rPr>
                <a:t> </a:t>
              </a:r>
              <a:r>
                <a:rPr lang="en-US" altLang="ko-KR">
                  <a:latin typeface="+mj-lt"/>
                  <a:ea typeface="210 맨발의청춘 L"/>
                </a:rPr>
                <a:t>from the </a:t>
              </a:r>
              <a:r>
                <a:rPr lang="en-US" altLang="ko-KR">
                  <a:solidFill>
                    <a:schemeClr val="accent2"/>
                  </a:solidFill>
                  <a:latin typeface="+mj-lt"/>
                  <a:ea typeface="210 맨발의청춘 L"/>
                </a:rPr>
                <a:t>.csv file</a:t>
              </a:r>
            </a:p>
            <a:p>
              <a:r>
                <a:rPr lang="en-US" altLang="ko-KR" sz="1800">
                  <a:latin typeface="+mj-lt"/>
                  <a:ea typeface="210 맨발의청춘 L"/>
                </a:rPr>
                <a:t>Put the real data into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dataset</a:t>
              </a:r>
              <a:r>
                <a:rPr lang="en-US" altLang="ko-KR" sz="1800">
                  <a:latin typeface="+mj-lt"/>
                  <a:ea typeface="210 맨발의청춘 L"/>
                </a:rPr>
                <a:t> which type is </a:t>
              </a:r>
              <a:r>
                <a:rPr lang="en-US" altLang="ko-KR" sz="1800" err="1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ArrayList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F7D0FC-0069-1506-881C-468A3070FC4A}"/>
                </a:ext>
              </a:extLst>
            </p:cNvPr>
            <p:cNvSpPr txBox="1"/>
            <p:nvPr/>
          </p:nvSpPr>
          <p:spPr>
            <a:xfrm>
              <a:off x="6858001" y="2189865"/>
              <a:ext cx="49530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U</a:t>
              </a:r>
              <a:r>
                <a:rPr lang="en-US" altLang="ko-KR" sz="1800">
                  <a:latin typeface="+mj-lt"/>
                  <a:ea typeface="210 맨발의청춘 L"/>
                </a:rPr>
                <a:t>se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try-catch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 </a:t>
              </a:r>
              <a:r>
                <a:rPr lang="en-US" altLang="ko-KR" sz="1800">
                  <a:latin typeface="+mj-lt"/>
                  <a:ea typeface="210 맨발의청춘 L"/>
                </a:rPr>
                <a:t>to deal with various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Exception</a:t>
              </a:r>
              <a:r>
                <a:rPr lang="en-US" altLang="ko-KR" sz="1800">
                  <a:latin typeface="+mj-lt"/>
                  <a:ea typeface="210 맨발의청춘 L"/>
                </a:rPr>
                <a:t> of input file.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DF180A-3760-F2FD-0D70-FC07EA894E7C}"/>
                </a:ext>
              </a:extLst>
            </p:cNvPr>
            <p:cNvSpPr txBox="1"/>
            <p:nvPr/>
          </p:nvSpPr>
          <p:spPr>
            <a:xfrm>
              <a:off x="6858001" y="3323396"/>
              <a:ext cx="49530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In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try </a:t>
              </a:r>
              <a:r>
                <a:rPr lang="en-US" altLang="ko-KR" sz="1800">
                  <a:latin typeface="+mj-lt"/>
                  <a:ea typeface="210 맨발의청춘 L"/>
                  <a:cs typeface="Cascadia Code" panose="020B0609020000020004" pitchFamily="49" charset="0"/>
                </a:rPr>
                <a:t>statement</a:t>
              </a:r>
              <a:r>
                <a:rPr lang="en-US" altLang="ko-KR" sz="1800">
                  <a:latin typeface="+mj-lt"/>
                  <a:ea typeface="210 맨발의청춘 L"/>
                </a:rPr>
                <a:t>, split the .csv data standard of '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,</a:t>
              </a:r>
              <a:r>
                <a:rPr lang="en-US" altLang="ko-KR" sz="1800">
                  <a:latin typeface="+mj-lt"/>
                  <a:ea typeface="210 맨발의청춘 L"/>
                </a:rPr>
                <a:t>’ and put them in a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String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type </a:t>
              </a:r>
              <a:r>
                <a:rPr lang="en-US" altLang="ko-KR" sz="1800" err="1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ArrayList</a:t>
              </a:r>
              <a:r>
                <a:rPr lang="en-US" altLang="ko-KR" sz="1800">
                  <a:latin typeface="+mj-lt"/>
                  <a:ea typeface="210 맨발의청춘 L"/>
                </a:rPr>
                <a:t> that name is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token</a:t>
              </a:r>
              <a:r>
                <a:rPr lang="en-US" altLang="ko-KR" sz="1800">
                  <a:latin typeface="+mj-lt"/>
                  <a:ea typeface="210 맨발의청춘 L"/>
                </a:rPr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666E6B-3636-DF43-4BD9-975E6C97ACB9}"/>
                </a:ext>
              </a:extLst>
            </p:cNvPr>
            <p:cNvSpPr txBox="1"/>
            <p:nvPr/>
          </p:nvSpPr>
          <p:spPr>
            <a:xfrm>
              <a:off x="6858001" y="4733925"/>
              <a:ext cx="49530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In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index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0</a:t>
              </a:r>
              <a:r>
                <a:rPr lang="en-US" altLang="ko-KR" sz="1800">
                  <a:latin typeface="+mj-lt"/>
                  <a:ea typeface="210 맨발의청춘 L"/>
                </a:rPr>
                <a:t> in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token</a:t>
              </a:r>
              <a:r>
                <a:rPr lang="en-US" altLang="ko-KR" sz="1800">
                  <a:latin typeface="+mj-lt"/>
                  <a:ea typeface="210 맨발의청춘 L"/>
                </a:rPr>
                <a:t>, there are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</a:t>
              </a:r>
              <a:r>
                <a:rPr lang="en-US" altLang="ko-KR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d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ate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</a:t>
              </a:r>
              <a:r>
                <a:rPr lang="en-US" altLang="ko-KR" sz="1800">
                  <a:latin typeface="+mj-lt"/>
                  <a:ea typeface="210 맨발의청춘 L"/>
                </a:rPr>
                <a:t>and in </a:t>
              </a:r>
              <a:r>
                <a:rPr lang="en-US" altLang="ko-KR">
                  <a:solidFill>
                    <a:schemeClr val="accent2"/>
                  </a:solidFill>
                  <a:latin typeface="+mj-lt"/>
                  <a:ea typeface="210 맨발의청춘 L"/>
                </a:rPr>
                <a:t>index</a:t>
              </a:r>
              <a:r>
                <a:rPr lang="en-US" altLang="ko-KR">
                  <a:solidFill>
                    <a:schemeClr val="accent2"/>
                  </a:solidFill>
                  <a:latin typeface="Cascadia Code"/>
                  <a:ea typeface="210 맨발의청춘 L"/>
                </a:rPr>
                <a:t>1</a:t>
              </a:r>
              <a:r>
                <a:rPr lang="en-US" altLang="ko-KR" sz="1800">
                  <a:latin typeface="+mj-lt"/>
                  <a:ea typeface="210 맨발의청춘 L"/>
                </a:rPr>
                <a:t> in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token</a:t>
              </a:r>
              <a:r>
                <a:rPr lang="en-US" altLang="ko-KR" sz="1800">
                  <a:latin typeface="+mj-lt"/>
                  <a:ea typeface="210 맨발의청춘 L"/>
                </a:rPr>
                <a:t>,</a:t>
              </a:r>
              <a:r>
                <a:rPr lang="en-US" altLang="ko-KR">
                  <a:latin typeface="+mj-lt"/>
                  <a:ea typeface="210 맨발의청춘 L"/>
                </a:rPr>
                <a:t> </a:t>
              </a:r>
              <a:r>
                <a:rPr lang="en-US" altLang="ko-KR" sz="1800">
                  <a:latin typeface="+mj-lt"/>
                  <a:ea typeface="210 맨발의청춘 L"/>
                </a:rPr>
                <a:t> there is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price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59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78EC18-2E63-BBCC-C28E-170B07BF7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51" b="60746"/>
          <a:stretch/>
        </p:blipFill>
        <p:spPr>
          <a:xfrm>
            <a:off x="426608" y="2103907"/>
            <a:ext cx="6006955" cy="287185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14DEB9D-6FA1-D90F-D98C-3818B5AC939D}"/>
              </a:ext>
            </a:extLst>
          </p:cNvPr>
          <p:cNvGrpSpPr/>
          <p:nvPr/>
        </p:nvGrpSpPr>
        <p:grpSpPr>
          <a:xfrm>
            <a:off x="6433562" y="2523284"/>
            <a:ext cx="5331830" cy="2033097"/>
            <a:chOff x="6433562" y="2368392"/>
            <a:chExt cx="5331830" cy="20330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89E47-31CA-025B-52C8-4135916A8230}"/>
                </a:ext>
              </a:extLst>
            </p:cNvPr>
            <p:cNvSpPr txBox="1"/>
            <p:nvPr/>
          </p:nvSpPr>
          <p:spPr>
            <a:xfrm>
              <a:off x="6433563" y="2368392"/>
              <a:ext cx="53318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M</a:t>
              </a:r>
              <a:r>
                <a:rPr lang="en-US" altLang="ko-KR" sz="1800">
                  <a:latin typeface="+mj-lt"/>
                  <a:ea typeface="210 맨발의청춘 L"/>
                </a:rPr>
                <a:t>ake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</a:t>
              </a:r>
              <a:r>
                <a:rPr lang="en-US" altLang="ko-KR" sz="1800" err="1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ArrayList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each name is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L1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,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L2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,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L4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,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Disk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</a:t>
              </a:r>
              <a:r>
                <a:rPr lang="en-US" altLang="ko-KR" sz="1800">
                  <a:latin typeface="+mj-lt"/>
                  <a:ea typeface="210 맨발의청춘 L"/>
                </a:rPr>
                <a:t>to represent the level of memory hierarchy.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AA6D1D-8403-4FE5-ACF9-4FDED1CF7C7D}"/>
                </a:ext>
              </a:extLst>
            </p:cNvPr>
            <p:cNvSpPr txBox="1"/>
            <p:nvPr/>
          </p:nvSpPr>
          <p:spPr>
            <a:xfrm>
              <a:off x="6433562" y="3478159"/>
              <a:ext cx="5331829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A</a:t>
              </a:r>
              <a:r>
                <a:rPr lang="en-US" altLang="ko-KR" sz="1800">
                  <a:latin typeface="+mj-lt"/>
                  <a:ea typeface="210 맨발의청춘 L"/>
                </a:rPr>
                <a:t>pply an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E-way set associative Cache (E=2)</a:t>
              </a:r>
              <a:r>
                <a:rPr lang="en-US" altLang="ko-KR" sz="1800">
                  <a:latin typeface="+mj-lt"/>
                  <a:ea typeface="210 맨발의청춘 L"/>
                </a:rPr>
                <a:t> to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L3</a:t>
              </a:r>
              <a:r>
                <a:rPr lang="en-US" altLang="ko-KR" sz="1800">
                  <a:latin typeface="+mj-lt"/>
                  <a:ea typeface="210 맨발의청춘 L"/>
                </a:rPr>
                <a:t> layer, we use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2 dimensional </a:t>
              </a:r>
              <a:r>
                <a:rPr lang="en-US" altLang="ko-KR" sz="1800" err="1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ArrayList</a:t>
              </a:r>
              <a:r>
                <a:rPr lang="en-US" altLang="ko-KR" sz="1800">
                  <a:latin typeface="+mj-lt"/>
                  <a:ea typeface="210 맨발의청춘 L"/>
                </a:rPr>
                <a:t> by using for structure.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77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BE94A-0789-CDC5-2AD9-EA35ABE5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8" y="1957184"/>
            <a:ext cx="6250994" cy="366627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532D05-2870-7A90-771D-DF8F8E4851D7}"/>
              </a:ext>
            </a:extLst>
          </p:cNvPr>
          <p:cNvGrpSpPr/>
          <p:nvPr/>
        </p:nvGrpSpPr>
        <p:grpSpPr>
          <a:xfrm>
            <a:off x="7014327" y="1543339"/>
            <a:ext cx="4914869" cy="4493963"/>
            <a:chOff x="6938127" y="905164"/>
            <a:chExt cx="4914869" cy="44939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0A0926-823E-FD24-861E-925595125D64}"/>
                </a:ext>
              </a:extLst>
            </p:cNvPr>
            <p:cNvSpPr txBox="1"/>
            <p:nvPr/>
          </p:nvSpPr>
          <p:spPr>
            <a:xfrm>
              <a:off x="6938128" y="905164"/>
              <a:ext cx="49148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U</a:t>
              </a:r>
              <a:r>
                <a:rPr lang="en-US" altLang="ko-KR" sz="1800">
                  <a:latin typeface="+mj-lt"/>
                  <a:ea typeface="210 맨발의청춘 L"/>
                </a:rPr>
                <a:t>se the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for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structure </a:t>
              </a:r>
              <a:r>
                <a:rPr lang="en-US" altLang="ko-KR" sz="1800">
                  <a:latin typeface="+mj-lt"/>
                  <a:ea typeface="210 맨발의청춘 L"/>
                </a:rPr>
                <a:t>to add the number of total data’s Cache to the Disk.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0D30DE-DA6A-9299-8451-E61A998060ED}"/>
                </a:ext>
              </a:extLst>
            </p:cNvPr>
            <p:cNvSpPr txBox="1"/>
            <p:nvPr/>
          </p:nvSpPr>
          <p:spPr>
            <a:xfrm>
              <a:off x="6938128" y="1797822"/>
              <a:ext cx="49148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U</a:t>
              </a:r>
              <a:r>
                <a:rPr lang="en-US" altLang="ko-KR" sz="1800">
                  <a:latin typeface="+mj-lt"/>
                  <a:ea typeface="210 맨발의청춘 L"/>
                </a:rPr>
                <a:t>se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for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statement with an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if-else</a:t>
              </a:r>
              <a:r>
                <a:rPr lang="en-US" altLang="ko-KR" sz="1800">
                  <a:latin typeface="+mj-lt"/>
                  <a:ea typeface="210 맨발의청춘 L"/>
                </a:rPr>
                <a:t> structure that has a condition to judge </a:t>
              </a:r>
              <a:r>
                <a:rPr lang="en-US" altLang="ko-KR" sz="1800" err="1">
                  <a:latin typeface="Cascadia Code"/>
                  <a:ea typeface="210 맨발의청춘 L"/>
                  <a:cs typeface="Cascadia Code" panose="020B0609020000020004" pitchFamily="49" charset="0"/>
                </a:rPr>
                <a:t>i</a:t>
              </a:r>
              <a:r>
                <a:rPr lang="en-US" altLang="ko-KR" sz="1800">
                  <a:latin typeface="+mj-lt"/>
                  <a:ea typeface="210 맨발의청춘 L"/>
                </a:rPr>
                <a:t> is even or odd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AF2A3-6C5D-A2D6-EC73-7AA1BAE9F75C}"/>
                </a:ext>
              </a:extLst>
            </p:cNvPr>
            <p:cNvSpPr txBox="1"/>
            <p:nvPr/>
          </p:nvSpPr>
          <p:spPr>
            <a:xfrm>
              <a:off x="6938127" y="2967479"/>
              <a:ext cx="49148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If </a:t>
              </a:r>
              <a:r>
                <a:rPr lang="en-US" altLang="ko-KR" sz="1800" err="1">
                  <a:latin typeface="Cascadia Code"/>
                  <a:ea typeface="210 맨발의청춘 L"/>
                  <a:cs typeface="Cascadia Code" panose="020B0609020000020004" pitchFamily="49" charset="0"/>
                </a:rPr>
                <a:t>i</a:t>
              </a:r>
              <a:r>
                <a:rPr lang="en-US" altLang="ko-KR" sz="1800">
                  <a:latin typeface="+mj-lt"/>
                  <a:ea typeface="210 맨발의청춘 L"/>
                </a:rPr>
                <a:t> is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even</a:t>
              </a:r>
              <a:r>
                <a:rPr lang="en-US" altLang="ko-KR" sz="1800">
                  <a:latin typeface="+mj-lt"/>
                  <a:ea typeface="210 맨발의청춘 L"/>
                </a:rPr>
                <a:t>,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Disk</a:t>
              </a:r>
              <a:r>
                <a:rPr lang="en-US" altLang="ko-KR" sz="1800">
                  <a:latin typeface="+mj-lt"/>
                  <a:ea typeface="210 맨발의청춘 L"/>
                </a:rPr>
                <a:t> gets the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date as a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tag</a:t>
              </a:r>
              <a:r>
                <a:rPr lang="en-US" altLang="ko-KR" sz="1800">
                  <a:latin typeface="+mj-lt"/>
                  <a:ea typeface="210 맨발의청춘 L"/>
                </a:rPr>
                <a:t> and gets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1</a:t>
              </a:r>
              <a:r>
                <a:rPr lang="en-US" altLang="ko-KR" sz="1800">
                  <a:latin typeface="+mj-lt"/>
                  <a:ea typeface="210 맨발의청춘 L"/>
                </a:rPr>
                <a:t> as a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valid</a:t>
              </a:r>
              <a:r>
                <a:rPr lang="en-US" altLang="ko-KR" sz="1800">
                  <a:latin typeface="+mj-lt"/>
                  <a:ea typeface="210 맨발의청춘 L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6C7577-5832-D6C4-2CA2-465C187AEBC9}"/>
                </a:ext>
              </a:extLst>
            </p:cNvPr>
            <p:cNvSpPr txBox="1"/>
            <p:nvPr/>
          </p:nvSpPr>
          <p:spPr>
            <a:xfrm>
              <a:off x="6938127" y="3860137"/>
              <a:ext cx="491486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 </a:t>
              </a:r>
              <a:r>
                <a:rPr lang="en-US" altLang="ko-KR" sz="1800">
                  <a:latin typeface="+mj-lt"/>
                  <a:ea typeface="210 맨발의청춘 L"/>
                </a:rPr>
                <a:t>If </a:t>
              </a:r>
              <a:r>
                <a:rPr lang="en-US" altLang="ko-KR" sz="1800" err="1">
                  <a:latin typeface="Cascadia Code"/>
                  <a:ea typeface="210 맨발의청춘 L"/>
                  <a:cs typeface="Cascadia Code" panose="020B0609020000020004" pitchFamily="49" charset="0"/>
                </a:rPr>
                <a:t>i</a:t>
              </a:r>
              <a:r>
                <a:rPr lang="en-US" altLang="ko-KR" sz="1800">
                  <a:latin typeface="+mj-lt"/>
                  <a:ea typeface="210 맨발의청춘 L"/>
                </a:rPr>
                <a:t> is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odd</a:t>
              </a:r>
              <a:r>
                <a:rPr lang="en-US" altLang="ko-KR" sz="1800">
                  <a:latin typeface="+mj-lt"/>
                  <a:ea typeface="210 맨발의청춘 L"/>
                </a:rPr>
                <a:t>, the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Disk</a:t>
              </a:r>
              <a:r>
                <a:rPr lang="en-US" altLang="ko-KR" sz="1800">
                  <a:latin typeface="+mj-lt"/>
                  <a:ea typeface="210 맨발의청춘 L"/>
                </a:rPr>
                <a:t> gets the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price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as a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block</a:t>
              </a:r>
              <a:r>
                <a:rPr lang="en-US" altLang="ko-KR" sz="1800">
                  <a:latin typeface="+mj-lt"/>
                  <a:ea typeface="210 맨발의청춘 L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0D9D8-E264-F4D6-EEA4-91E04B69ACCB}"/>
                </a:ext>
              </a:extLst>
            </p:cNvPr>
            <p:cNvSpPr txBox="1"/>
            <p:nvPr/>
          </p:nvSpPr>
          <p:spPr>
            <a:xfrm>
              <a:off x="6938127" y="4752796"/>
              <a:ext cx="49148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>
                  <a:latin typeface="+mj-lt"/>
                  <a:ea typeface="210 맨발의청춘 L"/>
                </a:rPr>
                <a:t>U</a:t>
              </a:r>
              <a:r>
                <a:rPr lang="en-US" altLang="ko-KR" sz="1800">
                  <a:latin typeface="+mj-lt"/>
                  <a:ea typeface="210 맨발의청춘 L"/>
                </a:rPr>
                <a:t>se the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Random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class</a:t>
              </a:r>
              <a:r>
                <a:rPr lang="en-US" altLang="ko-KR" sz="1800">
                  <a:latin typeface="+mj-lt"/>
                  <a:ea typeface="210 맨발의청춘 L"/>
                </a:rPr>
                <a:t> to set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arbitrary selection situations</a:t>
              </a:r>
              <a:r>
                <a:rPr lang="en-US" altLang="ko-KR" sz="1800">
                  <a:latin typeface="+mj-lt"/>
                  <a:ea typeface="210 맨발의청춘 L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20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F684DA-BA56-583A-5C69-40F49F253107}"/>
              </a:ext>
            </a:extLst>
          </p:cNvPr>
          <p:cNvGrpSpPr/>
          <p:nvPr/>
        </p:nvGrpSpPr>
        <p:grpSpPr>
          <a:xfrm>
            <a:off x="118243" y="1024845"/>
            <a:ext cx="11955514" cy="3233122"/>
            <a:chOff x="1322737" y="1629201"/>
            <a:chExt cx="10135815" cy="27410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B4517A4-2851-0636-44B8-ED7176A2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737" y="1629201"/>
              <a:ext cx="2397680" cy="239768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921CAB-5ADA-E669-9691-C950739E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0995" y="1629201"/>
              <a:ext cx="2397600" cy="274102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433321-29D4-9C1A-D91D-7118DD3C2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173" y="1629201"/>
              <a:ext cx="2401200" cy="217563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A0780D-1AAF-4E45-4D4A-37437DD85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0952" y="1629201"/>
              <a:ext cx="2397600" cy="6973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9593E9-4A94-567F-CC39-35EE4F0BB3DA}"/>
              </a:ext>
            </a:extLst>
          </p:cNvPr>
          <p:cNvSpPr txBox="1"/>
          <p:nvPr/>
        </p:nvSpPr>
        <p:spPr>
          <a:xfrm>
            <a:off x="1040795" y="4342446"/>
            <a:ext cx="10110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j-lt"/>
                <a:ea typeface="210 맨발의청춘 L" panose="02020603020101020101" pitchFamily="18" charset="-127"/>
              </a:rPr>
              <a:t>U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se a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for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statement with an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if-else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to pass the data each level to level.</a:t>
            </a:r>
          </a:p>
          <a:p>
            <a:pPr algn="ctr"/>
            <a:endParaRPr lang="en-US" altLang="ko-KR">
              <a:latin typeface="+mj-lt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>
                <a:latin typeface="+mj-lt"/>
                <a:ea typeface="210 맨발의청춘 L" panose="02020603020101020101" pitchFamily="18" charset="-127"/>
              </a:rPr>
              <a:t>P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ut the random data to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L4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from the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Disk</a:t>
            </a:r>
            <a:r>
              <a:rPr lang="en-US" altLang="ko-KR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without redundancy.</a:t>
            </a:r>
          </a:p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Put the ra</a:t>
            </a:r>
            <a:r>
              <a:rPr lang="en-US" altLang="ko-KR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ndom data to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L3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from the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L4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without redundancy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Put the ra</a:t>
            </a:r>
            <a:r>
              <a:rPr lang="en-US" altLang="ko-KR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ndom data to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L2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from the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L3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without redundancy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Put the ra</a:t>
            </a:r>
            <a:r>
              <a:rPr lang="en-US" altLang="ko-KR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ndom data to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L1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from the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L2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 without redundancy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88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2EBAF-C809-2306-49BF-6AD031180DFD}"/>
              </a:ext>
            </a:extLst>
          </p:cNvPr>
          <p:cNvSpPr txBox="1"/>
          <p:nvPr/>
        </p:nvSpPr>
        <p:spPr>
          <a:xfrm>
            <a:off x="515704" y="1414156"/>
            <a:ext cx="112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make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int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type array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samples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to put the sample data without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‘-’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and make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int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type variable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seek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index to search each level of Cache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BC184-6F87-150A-A333-B0F5D308A58A}"/>
              </a:ext>
            </a:extLst>
          </p:cNvPr>
          <p:cNvSpPr txBox="1"/>
          <p:nvPr/>
        </p:nvSpPr>
        <p:spPr>
          <a:xfrm>
            <a:off x="1192050" y="5481949"/>
            <a:ext cx="448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To seek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sample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in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L1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, </a:t>
            </a:r>
          </a:p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compare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sample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with tag of index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seek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2DB22-A057-8FF5-4888-F392161FE406}"/>
              </a:ext>
            </a:extLst>
          </p:cNvPr>
          <p:cNvSpPr txBox="1"/>
          <p:nvPr/>
        </p:nvSpPr>
        <p:spPr>
          <a:xfrm>
            <a:off x="6434100" y="5481949"/>
            <a:ext cx="441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To seek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sample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in </a:t>
            </a:r>
            <a:r>
              <a:rPr lang="en-US" altLang="ko-KR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L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2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,</a:t>
            </a:r>
          </a:p>
          <a:p>
            <a:pPr algn="ctr"/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compare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sample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 with tag of index </a:t>
            </a:r>
            <a:r>
              <a:rPr lang="en-US" altLang="ko-KR" sz="1800">
                <a:latin typeface="Cascadia Code" panose="020B0609020000020004" pitchFamily="49" charset="0"/>
                <a:ea typeface="210 맨발의청춘 L" panose="02020603020101020101" pitchFamily="18" charset="-127"/>
                <a:cs typeface="Cascadia Code" panose="020B0609020000020004" pitchFamily="49" charset="0"/>
              </a:rPr>
              <a:t>seek</a:t>
            </a:r>
            <a:r>
              <a:rPr lang="en-US" altLang="ko-KR">
                <a:latin typeface="+mj-lt"/>
                <a:ea typeface="210 맨발의청춘 L" panose="02020603020101020101" pitchFamily="18" charset="-127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3F05B5-E02C-53F6-7CA0-2D55C3EA5C91}"/>
              </a:ext>
            </a:extLst>
          </p:cNvPr>
          <p:cNvGrpSpPr/>
          <p:nvPr/>
        </p:nvGrpSpPr>
        <p:grpSpPr>
          <a:xfrm>
            <a:off x="1277950" y="2341433"/>
            <a:ext cx="9878555" cy="2931643"/>
            <a:chOff x="1277950" y="752782"/>
            <a:chExt cx="9878555" cy="293164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A51A0FD-E909-70EE-F74D-D4324B1DEDFF}"/>
                </a:ext>
              </a:extLst>
            </p:cNvPr>
            <p:cNvGrpSpPr/>
            <p:nvPr/>
          </p:nvGrpSpPr>
          <p:grpSpPr>
            <a:xfrm>
              <a:off x="1277950" y="822054"/>
              <a:ext cx="4868698" cy="2750897"/>
              <a:chOff x="326388" y="813882"/>
              <a:chExt cx="6036948" cy="3410978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9A49C507-A03A-F779-0D07-0187E9566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388" y="813882"/>
                <a:ext cx="4688135" cy="151506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3042BEF-EA26-C1F1-3A0D-2E3DA8377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88" y="2590800"/>
                <a:ext cx="6036948" cy="1634060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0BEEAE-AF48-08E8-F46B-12A2143BC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8348" y="752782"/>
              <a:ext cx="4548157" cy="2931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03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BE1D58-B5BF-99DF-EF48-0A425B4A209A}"/>
              </a:ext>
            </a:extLst>
          </p:cNvPr>
          <p:cNvGrpSpPr/>
          <p:nvPr/>
        </p:nvGrpSpPr>
        <p:grpSpPr>
          <a:xfrm>
            <a:off x="289070" y="973634"/>
            <a:ext cx="5124056" cy="4774543"/>
            <a:chOff x="289070" y="1008784"/>
            <a:chExt cx="5124056" cy="47745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94BFEE-0003-8743-7979-06E881E8E1D5}"/>
                </a:ext>
              </a:extLst>
            </p:cNvPr>
            <p:cNvSpPr txBox="1"/>
            <p:nvPr/>
          </p:nvSpPr>
          <p:spPr>
            <a:xfrm>
              <a:off x="611280" y="4859997"/>
              <a:ext cx="44796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To seek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sample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 in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L3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,</a:t>
              </a:r>
            </a:p>
            <a:p>
              <a:pPr algn="ctr"/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compare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sample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 with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[seek][0]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 and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[seek][1]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 elements in </a:t>
              </a:r>
              <a:r>
                <a:rPr lang="en-US" altLang="ko-KR" sz="18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L3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AE1EB7-D03F-2EE3-80A3-518388E21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646"/>
            <a:stretch/>
          </p:blipFill>
          <p:spPr>
            <a:xfrm>
              <a:off x="289070" y="1008784"/>
              <a:ext cx="5124056" cy="3022154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4726AD4-FB78-E538-6414-3BA4A8DF992D}"/>
              </a:ext>
            </a:extLst>
          </p:cNvPr>
          <p:cNvGrpSpPr/>
          <p:nvPr/>
        </p:nvGrpSpPr>
        <p:grpSpPr>
          <a:xfrm>
            <a:off x="5994400" y="973634"/>
            <a:ext cx="5978426" cy="5539152"/>
            <a:chOff x="5994400" y="890506"/>
            <a:chExt cx="5978426" cy="55391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54A1DE-1A13-5C4D-D280-B4C752380115}"/>
                </a:ext>
              </a:extLst>
            </p:cNvPr>
            <p:cNvSpPr txBox="1"/>
            <p:nvPr/>
          </p:nvSpPr>
          <p:spPr>
            <a:xfrm>
              <a:off x="6670188" y="4835390"/>
              <a:ext cx="46268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/>
                <a:t>To seek </a:t>
              </a:r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sample</a:t>
              </a:r>
              <a:r>
                <a:rPr lang="en-US" altLang="ko-KR"/>
                <a:t> in </a:t>
              </a:r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L4</a:t>
              </a:r>
              <a:r>
                <a:rPr lang="en-US" altLang="ko-KR"/>
                <a:t>,</a:t>
              </a:r>
            </a:p>
            <a:p>
              <a:pPr algn="ctr"/>
              <a:r>
                <a:rPr lang="en-US" altLang="ko-KR"/>
                <a:t>compare </a:t>
              </a:r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sample </a:t>
              </a:r>
              <a:r>
                <a:rPr lang="en-US" altLang="ko-KR"/>
                <a:t>with tag of index </a:t>
              </a:r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seek</a:t>
              </a:r>
              <a:r>
                <a:rPr lang="en-US" altLang="ko-KR"/>
                <a:t>.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9CBFF9B-48D0-4355-F56C-E25F927833D7}"/>
                </a:ext>
              </a:extLst>
            </p:cNvPr>
            <p:cNvGrpSpPr/>
            <p:nvPr/>
          </p:nvGrpSpPr>
          <p:grpSpPr>
            <a:xfrm>
              <a:off x="5994400" y="890506"/>
              <a:ext cx="5978426" cy="3643278"/>
              <a:chOff x="6096000" y="932374"/>
              <a:chExt cx="5978426" cy="3643278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288A2B5-F46F-FBD7-9F60-B9556934F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8476"/>
              <a:stretch/>
            </p:blipFill>
            <p:spPr>
              <a:xfrm>
                <a:off x="6096000" y="932374"/>
                <a:ext cx="5871066" cy="1707519"/>
              </a:xfrm>
              <a:prstGeom prst="rect">
                <a:avLst/>
              </a:prstGeom>
            </p:spPr>
          </p:pic>
          <p:pic>
            <p:nvPicPr>
              <p:cNvPr id="25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F52076E1-BB6E-2BBA-6D51-9EC666342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638982"/>
                <a:ext cx="5978426" cy="1936670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3432DA-EC35-AB03-E8FD-35A7D9400F67}"/>
                </a:ext>
              </a:extLst>
            </p:cNvPr>
            <p:cNvSpPr txBox="1"/>
            <p:nvPr/>
          </p:nvSpPr>
          <p:spPr>
            <a:xfrm>
              <a:off x="6670188" y="5783327"/>
              <a:ext cx="46268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ko-KR"/>
                <a:t>To seek </a:t>
              </a:r>
              <a:r>
                <a:rPr lang="en-US" altLang="ko-KR">
                  <a:latin typeface="Cascadia Code"/>
                  <a:cs typeface="Cascadia Code" panose="020B0609020000020004" pitchFamily="49" charset="0"/>
                </a:rPr>
                <a:t>sample</a:t>
              </a:r>
              <a:r>
                <a:rPr lang="en-US" altLang="ko-KR"/>
                <a:t> in </a:t>
              </a:r>
              <a:r>
                <a:rPr lang="en-US" altLang="ko-KR">
                  <a:latin typeface="Cascadia Code"/>
                  <a:cs typeface="Cascadia Code" panose="020B0609020000020004" pitchFamily="49" charset="0"/>
                </a:rPr>
                <a:t>Disk</a:t>
              </a:r>
              <a:r>
                <a:rPr lang="en-US" altLang="ko-KR"/>
                <a:t>,</a:t>
              </a:r>
            </a:p>
            <a:p>
              <a:pPr algn="ctr"/>
              <a:r>
                <a:rPr lang="en-US" altLang="ko-KR"/>
                <a:t>compare </a:t>
              </a:r>
              <a:r>
                <a:rPr lang="en-US" altLang="ko-KR">
                  <a:latin typeface="Cascadia Code"/>
                  <a:cs typeface="Cascadia Code" panose="020B0609020000020004" pitchFamily="49" charset="0"/>
                </a:rPr>
                <a:t>sample</a:t>
              </a:r>
              <a:r>
                <a:rPr lang="en-US" altLang="ko-KR"/>
                <a:t> with tag of index </a:t>
              </a:r>
              <a:r>
                <a:rPr lang="en-US" altLang="ko-KR">
                  <a:latin typeface="Cascadia Code"/>
                </a:rPr>
                <a:t>seek</a:t>
              </a:r>
              <a:r>
                <a:rPr lang="en-US" altLang="ko-KR"/>
                <a:t>.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99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940931-7DB1-EAB6-5313-EA4D876F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777" y="1555091"/>
            <a:ext cx="4987446" cy="2443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4771D-0830-2C07-DA7D-939EA7511E29}"/>
              </a:ext>
            </a:extLst>
          </p:cNvPr>
          <p:cNvSpPr txBox="1"/>
          <p:nvPr/>
        </p:nvSpPr>
        <p:spPr>
          <a:xfrm>
            <a:off x="2394177" y="4883169"/>
            <a:ext cx="676339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/>
              <a:t>To copy Cache from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L2</a:t>
            </a:r>
            <a:r>
              <a:rPr lang="en-US" altLang="ko-KR"/>
              <a:t> to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L1</a:t>
            </a:r>
            <a:r>
              <a:rPr lang="en-US" altLang="ko-KR"/>
              <a:t>, we remove the index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altLang="ko-KR"/>
              <a:t> element </a:t>
            </a:r>
            <a:endParaRPr lang="ko-KR" altLang="en-US"/>
          </a:p>
          <a:p>
            <a:r>
              <a:rPr lang="en-US" altLang="ko-KR"/>
              <a:t>in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L1</a:t>
            </a:r>
            <a:r>
              <a:rPr lang="en-US" altLang="ko-KR"/>
              <a:t> and add the seek data from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L2</a:t>
            </a:r>
            <a:r>
              <a:rPr lang="en-US" altLang="ko-KR"/>
              <a:t> to </a:t>
            </a:r>
            <a:r>
              <a:rPr lang="en-US" altLang="ko-KR">
                <a:latin typeface="Cascadia Code" panose="020B0609020000020004" pitchFamily="49" charset="0"/>
                <a:cs typeface="Cascadia Code" panose="020B0609020000020004" pitchFamily="49" charset="0"/>
              </a:rPr>
              <a:t>L1</a:t>
            </a:r>
            <a:r>
              <a:rPr lang="en-US" altLang="ko-KR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824038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900363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4000"/>
              <a:t>2</a:t>
            </a:r>
            <a:endParaRPr lang="ko-KR" altLang="en-US" sz="400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976688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4000"/>
              <a:t>3</a:t>
            </a:r>
            <a:endParaRPr lang="ko-KR" altLang="en-US" sz="400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824038"/>
            <a:ext cx="5539095" cy="64389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>
                <a:latin typeface="+mj-lt"/>
              </a:rPr>
              <a:t>Memory Hierarchy &amp; Cache</a:t>
            </a:r>
            <a:endParaRPr lang="ko-KR" altLang="en-US" sz="3200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900363"/>
            <a:ext cx="6367771" cy="1010842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200">
                <a:latin typeface="+mj-lt"/>
              </a:rPr>
              <a:t>Real-World Data &amp; Hypothesis</a:t>
            </a:r>
            <a:endParaRPr lang="ko-KR" altLang="en-US" sz="3200">
              <a:latin typeface="+mj-lt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976688"/>
            <a:ext cx="5776862" cy="101084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200">
                <a:latin typeface="+mj-lt"/>
              </a:rPr>
              <a:t>Code Explanation &amp; Results</a:t>
            </a:r>
            <a:endParaRPr lang="ko-KR" altLang="en-US" sz="3200">
              <a:latin typeface="+mj-lt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C4AFD-DC1B-1ABC-2FC3-AB641DCEFC91}"/>
              </a:ext>
            </a:extLst>
          </p:cNvPr>
          <p:cNvSpPr txBox="1"/>
          <p:nvPr/>
        </p:nvSpPr>
        <p:spPr>
          <a:xfrm>
            <a:off x="148318" y="5786440"/>
            <a:ext cx="2323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+mj-lt"/>
              </a:rPr>
              <a:t>Contents</a:t>
            </a:r>
            <a:endParaRPr lang="ko-KR" altLang="en-US" sz="4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8A218F-DC1F-5595-EDAA-B7939891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9" y="940802"/>
            <a:ext cx="3147148" cy="545090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C74BD9-CA06-56B3-1087-97998D8751A8}"/>
              </a:ext>
            </a:extLst>
          </p:cNvPr>
          <p:cNvGrpSpPr/>
          <p:nvPr/>
        </p:nvGrpSpPr>
        <p:grpSpPr>
          <a:xfrm>
            <a:off x="5084912" y="1208501"/>
            <a:ext cx="6409149" cy="4757370"/>
            <a:chOff x="5221298" y="1153083"/>
            <a:chExt cx="6409149" cy="47573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3C8C10-BF3A-20CB-2302-ADAC898211FA}"/>
                </a:ext>
              </a:extLst>
            </p:cNvPr>
            <p:cNvSpPr txBox="1"/>
            <p:nvPr/>
          </p:nvSpPr>
          <p:spPr>
            <a:xfrm>
              <a:off x="5221298" y="1903844"/>
              <a:ext cx="541750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/>
                <a:t>When data is promoted to upper level,</a:t>
              </a:r>
            </a:p>
            <a:p>
              <a:r>
                <a:rPr lang="en-US" altLang="ko-KR">
                  <a:solidFill>
                    <a:schemeClr val="accent2"/>
                  </a:solidFill>
                </a:rPr>
                <a:t>adjacent data move</a:t>
              </a:r>
              <a:r>
                <a:rPr lang="en-US" altLang="ko-KR"/>
                <a:t> together.</a:t>
              </a:r>
            </a:p>
            <a:p>
              <a:r>
                <a:rPr lang="en-US" altLang="ko-KR"/>
                <a:t>In this case, the hierarchy model move 4 data at once </a:t>
              </a:r>
              <a:r>
                <a:rPr lang="en-US" altLang="ko-KR">
                  <a:solidFill>
                    <a:schemeClr val="accent2"/>
                  </a:solidFill>
                </a:rPr>
                <a:t>except </a:t>
              </a:r>
              <a:r>
                <a:rPr lang="en-US" altLang="ko-KR">
                  <a:solidFill>
                    <a:schemeClr val="accent2"/>
                  </a:solidFill>
                  <a:latin typeface="Cascadia Code"/>
                  <a:cs typeface="Cascadia Code" panose="020B0609020000020004" pitchFamily="49" charset="0"/>
                </a:rPr>
                <a:t>L1</a:t>
              </a:r>
              <a:r>
                <a:rPr lang="en-US" altLang="ko-KR">
                  <a:solidFill>
                    <a:schemeClr val="accent2"/>
                  </a:solidFill>
                </a:rPr>
                <a:t>.</a:t>
              </a:r>
              <a:endParaRPr lang="ko-KR" altLang="ko-KR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719EDE-8D33-D8D7-1451-BC07AB8E76F1}"/>
                </a:ext>
              </a:extLst>
            </p:cNvPr>
            <p:cNvSpPr txBox="1"/>
            <p:nvPr/>
          </p:nvSpPr>
          <p:spPr>
            <a:xfrm>
              <a:off x="5221298" y="3485602"/>
              <a:ext cx="640914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remove </a:t>
              </a:r>
              <a:r>
                <a:rPr lang="en-US" altLang="ko-KR"/>
                <a:t>4 or 1 elements in upper Cache to secure enough space for data which will be copied.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CEC2BE-E661-69BE-6BA5-3CCF5A857489}"/>
                </a:ext>
              </a:extLst>
            </p:cNvPr>
            <p:cNvSpPr txBox="1"/>
            <p:nvPr/>
          </p:nvSpPr>
          <p:spPr>
            <a:xfrm>
              <a:off x="5221298" y="1153083"/>
              <a:ext cx="398057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/>
                <a:t>If </a:t>
              </a:r>
              <a:r>
                <a:rPr lang="en-US" altLang="ko-KR">
                  <a:solidFill>
                    <a:schemeClr val="accent2"/>
                  </a:solidFill>
                </a:rPr>
                <a:t>hit occur</a:t>
              </a:r>
              <a:r>
                <a:rPr lang="en-US" altLang="ko-KR"/>
                <a:t>, copy to </a:t>
              </a:r>
              <a:r>
                <a:rPr lang="en-US" altLang="ko-KR">
                  <a:solidFill>
                    <a:schemeClr val="accent2"/>
                  </a:solidFill>
                </a:rPr>
                <a:t>all upper Cache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2FD1AE-C02D-2381-FE35-5F6A514805BC}"/>
                </a:ext>
              </a:extLst>
            </p:cNvPr>
            <p:cNvSpPr txBox="1"/>
            <p:nvPr/>
          </p:nvSpPr>
          <p:spPr>
            <a:xfrm>
              <a:off x="5221298" y="4513362"/>
              <a:ext cx="64091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latin typeface="Cascadia Code" panose="020B0609020000020004" pitchFamily="49" charset="0"/>
                  <a:cs typeface="Cascadia Code" panose="020B0609020000020004" pitchFamily="49" charset="0"/>
                </a:rPr>
                <a:t>add </a:t>
              </a:r>
              <a:r>
                <a:rPr lang="en-US" altLang="ko-KR"/>
                <a:t>4 or 1 data into all upper Cache.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E3192-7EDC-3D6C-4757-556DA37E897D}"/>
                </a:ext>
              </a:extLst>
            </p:cNvPr>
            <p:cNvSpPr txBox="1"/>
            <p:nvPr/>
          </p:nvSpPr>
          <p:spPr>
            <a:xfrm>
              <a:off x="5221298" y="5264122"/>
              <a:ext cx="640914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/>
                <a:t>Referenced data in current Cache are moved to the end of the Cache for Least Recently Used (LRU) policy.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4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658089-99E8-BD11-2998-09D7592F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765002"/>
            <a:ext cx="2562008" cy="5690991"/>
          </a:xfrm>
          <a:prstGeom prst="rect">
            <a:avLst/>
          </a:prstGeom>
        </p:spPr>
      </p:pic>
      <p:pic>
        <p:nvPicPr>
          <p:cNvPr id="3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8088912-7E24-87D7-5D8B-7C1202EEF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84" y="940493"/>
            <a:ext cx="2743200" cy="3116275"/>
          </a:xfrm>
          <a:prstGeom prst="rect">
            <a:avLst/>
          </a:prstGeom>
        </p:spPr>
      </p:pic>
      <p:pic>
        <p:nvPicPr>
          <p:cNvPr id="25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80151FE-7E15-1904-6412-9DBC5DFC5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7559" r="41278" b="-197"/>
          <a:stretch/>
        </p:blipFill>
        <p:spPr>
          <a:xfrm>
            <a:off x="5774190" y="655981"/>
            <a:ext cx="2904676" cy="4170309"/>
          </a:xfrm>
          <a:prstGeom prst="rect">
            <a:avLst/>
          </a:prstGeom>
        </p:spPr>
      </p:pic>
      <p:pic>
        <p:nvPicPr>
          <p:cNvPr id="27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B231F02-E5A1-B5BA-6EFD-03C3611F9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271" y="655981"/>
            <a:ext cx="3338185" cy="48469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12376C8-D56E-8247-CB1C-CCE822AE47D0}"/>
              </a:ext>
            </a:extLst>
          </p:cNvPr>
          <p:cNvSpPr txBox="1"/>
          <p:nvPr/>
        </p:nvSpPr>
        <p:spPr>
          <a:xfrm>
            <a:off x="5282876" y="6001964"/>
            <a:ext cx="38873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/>
              <a:t>Same way is applied.</a:t>
            </a:r>
          </a:p>
        </p:txBody>
      </p:sp>
    </p:spTree>
    <p:extLst>
      <p:ext uri="{BB962C8B-B14F-4D97-AF65-F5344CB8AC3E}">
        <p14:creationId xmlns:p14="http://schemas.microsoft.com/office/powerpoint/2010/main" val="323723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445FE6-1561-D33D-6812-7435CA1C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42076"/>
            <a:ext cx="8145012" cy="5144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EE3F8D-F163-5E23-C104-A235A0C9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4" y="1619239"/>
            <a:ext cx="2397629" cy="2535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30E751-32CF-04D7-9B69-EBEB39BB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4867952"/>
            <a:ext cx="2449766" cy="1710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386301-89AC-8D7A-6AEF-912B8FF94A93}"/>
              </a:ext>
            </a:extLst>
          </p:cNvPr>
          <p:cNvSpPr/>
          <p:nvPr/>
        </p:nvSpPr>
        <p:spPr>
          <a:xfrm>
            <a:off x="1000124" y="6019518"/>
            <a:ext cx="2264570" cy="2043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9DE86C-4BBE-11A4-8E93-D00A31D304ED}"/>
              </a:ext>
            </a:extLst>
          </p:cNvPr>
          <p:cNvGrpSpPr/>
          <p:nvPr/>
        </p:nvGrpSpPr>
        <p:grpSpPr>
          <a:xfrm>
            <a:off x="2149408" y="4334218"/>
            <a:ext cx="49530" cy="354330"/>
            <a:chOff x="4042410" y="3143250"/>
            <a:chExt cx="49530" cy="35433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12DA0F2-449A-A49F-E0CC-FF791B0E64BC}"/>
                </a:ext>
              </a:extLst>
            </p:cNvPr>
            <p:cNvSpPr/>
            <p:nvPr/>
          </p:nvSpPr>
          <p:spPr>
            <a:xfrm>
              <a:off x="4042410" y="31432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2530AC9-5248-1BC1-14EA-075FFC92C803}"/>
                </a:ext>
              </a:extLst>
            </p:cNvPr>
            <p:cNvSpPr/>
            <p:nvPr/>
          </p:nvSpPr>
          <p:spPr>
            <a:xfrm>
              <a:off x="4042410" y="32956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4029EA-91B4-B830-A0AD-497128007AD2}"/>
                </a:ext>
              </a:extLst>
            </p:cNvPr>
            <p:cNvSpPr/>
            <p:nvPr/>
          </p:nvSpPr>
          <p:spPr>
            <a:xfrm>
              <a:off x="4042410" y="34480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DAC37F-95AD-6DBD-51B5-85B7A5B60568}"/>
              </a:ext>
            </a:extLst>
          </p:cNvPr>
          <p:cNvGrpSpPr/>
          <p:nvPr/>
        </p:nvGrpSpPr>
        <p:grpSpPr>
          <a:xfrm>
            <a:off x="4034406" y="2443917"/>
            <a:ext cx="7147944" cy="2925371"/>
            <a:chOff x="4205856" y="1920042"/>
            <a:chExt cx="7147944" cy="29253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650F91-25CA-D995-3DBB-D73FA0D8F7E1}"/>
                </a:ext>
              </a:extLst>
            </p:cNvPr>
            <p:cNvSpPr txBox="1"/>
            <p:nvPr/>
          </p:nvSpPr>
          <p:spPr>
            <a:xfrm>
              <a:off x="4205856" y="1920042"/>
              <a:ext cx="7147944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Assume that user search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continuous period (1997.01.02~2001.12.31)</a:t>
              </a:r>
              <a:r>
                <a:rPr lang="en-US" altLang="ko-KR" sz="1800">
                  <a:latin typeface="+mj-lt"/>
                  <a:ea typeface="210 맨발의청춘 L"/>
                </a:rPr>
                <a:t> when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IMF</a:t>
              </a:r>
              <a:r>
                <a:rPr lang="en-US" altLang="ko-KR" sz="1800">
                  <a:latin typeface="+mj-lt"/>
                  <a:ea typeface="210 맨발의청춘 L"/>
                </a:rPr>
                <a:t> Economic crisis occurred.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A0B786-9C51-7D63-173C-095BE4B82832}"/>
                </a:ext>
              </a:extLst>
            </p:cNvPr>
            <p:cNvSpPr txBox="1"/>
            <p:nvPr/>
          </p:nvSpPr>
          <p:spPr>
            <a:xfrm>
              <a:off x="4205856" y="3059562"/>
              <a:ext cx="7147944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From the result, we can notice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L2</a:t>
              </a:r>
              <a:r>
                <a:rPr lang="en-US" altLang="ko-KR" sz="1800">
                  <a:latin typeface="+mj-lt"/>
                  <a:ea typeface="210 맨발의청춘 L"/>
                </a:rPr>
                <a:t> Cache miss rate is about 25%, it means that the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hit rate of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L2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Cache is about 75%</a:t>
              </a:r>
              <a:r>
                <a:rPr lang="en-US" altLang="ko-KR" sz="1800">
                  <a:latin typeface="+mj-lt"/>
                  <a:ea typeface="210 맨발의청춘 L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E69CBA-B8FD-3E08-5D6C-AEDB97D8DF56}"/>
                </a:ext>
              </a:extLst>
            </p:cNvPr>
            <p:cNvSpPr txBox="1"/>
            <p:nvPr/>
          </p:nvSpPr>
          <p:spPr>
            <a:xfrm>
              <a:off x="4205856" y="4199082"/>
              <a:ext cx="7147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 panose="02020603020101020101" pitchFamily="18" charset="-127"/>
                </a:rPr>
                <a:t>In this case, we can know </a:t>
              </a:r>
              <a:r>
                <a:rPr lang="en-US" altLang="ko-KR" sz="18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210 맨발의청춘 L" panose="02020603020101020101" pitchFamily="18" charset="-127"/>
                </a:rPr>
                <a:t>spatial locality 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</a:rPr>
                <a:t>operates in the process of reading data for a different level of the memory hierarchy.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1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C46DF3-6FEC-8691-3BAD-BFD557C1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86" y="4192383"/>
            <a:ext cx="3095258" cy="21214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7C37E8-612E-CCAF-6E19-0691C71F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86" y="785756"/>
            <a:ext cx="6691516" cy="11034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7AF0C6-1D27-1278-ECB7-3861E113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86" y="2211484"/>
            <a:ext cx="3095258" cy="13824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EA9126-FFDF-1A54-D5C5-3F24A8749F21}"/>
              </a:ext>
            </a:extLst>
          </p:cNvPr>
          <p:cNvSpPr/>
          <p:nvPr/>
        </p:nvSpPr>
        <p:spPr>
          <a:xfrm>
            <a:off x="1162023" y="5624704"/>
            <a:ext cx="2822602" cy="2275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14CE8E-3103-0B52-8065-F8DBE1669882}"/>
              </a:ext>
            </a:extLst>
          </p:cNvPr>
          <p:cNvSpPr/>
          <p:nvPr/>
        </p:nvSpPr>
        <p:spPr>
          <a:xfrm>
            <a:off x="2941558" y="974978"/>
            <a:ext cx="4170442" cy="2482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EBA84-42AF-F676-EF79-9D8FDFD3889D}"/>
              </a:ext>
            </a:extLst>
          </p:cNvPr>
          <p:cNvSpPr/>
          <p:nvPr/>
        </p:nvSpPr>
        <p:spPr>
          <a:xfrm>
            <a:off x="3817621" y="1633289"/>
            <a:ext cx="4170442" cy="2482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C7DFD9-6977-0596-0565-63DF453935B2}"/>
              </a:ext>
            </a:extLst>
          </p:cNvPr>
          <p:cNvGrpSpPr/>
          <p:nvPr/>
        </p:nvGrpSpPr>
        <p:grpSpPr>
          <a:xfrm>
            <a:off x="2740450" y="3715984"/>
            <a:ext cx="49530" cy="354330"/>
            <a:chOff x="4042410" y="3143250"/>
            <a:chExt cx="49530" cy="35433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6E60A0-FAC3-A128-572B-7CA3EB83D927}"/>
                </a:ext>
              </a:extLst>
            </p:cNvPr>
            <p:cNvSpPr/>
            <p:nvPr/>
          </p:nvSpPr>
          <p:spPr>
            <a:xfrm>
              <a:off x="4042410" y="31432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C474AD5-EC52-0AAA-EFA5-B11F7C22D143}"/>
                </a:ext>
              </a:extLst>
            </p:cNvPr>
            <p:cNvSpPr/>
            <p:nvPr/>
          </p:nvSpPr>
          <p:spPr>
            <a:xfrm>
              <a:off x="4042410" y="32956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5C5F34-A274-A2C1-3942-25EF8905FB87}"/>
                </a:ext>
              </a:extLst>
            </p:cNvPr>
            <p:cNvSpPr/>
            <p:nvPr/>
          </p:nvSpPr>
          <p:spPr>
            <a:xfrm>
              <a:off x="4042410" y="34480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FF91C5-DDCE-5CCC-04E3-24D56A3951F2}"/>
              </a:ext>
            </a:extLst>
          </p:cNvPr>
          <p:cNvGrpSpPr/>
          <p:nvPr/>
        </p:nvGrpSpPr>
        <p:grpSpPr>
          <a:xfrm>
            <a:off x="5066662" y="2564245"/>
            <a:ext cx="6439538" cy="3410463"/>
            <a:chOff x="5066662" y="2564245"/>
            <a:chExt cx="6439538" cy="34104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F93B2B-A6ED-3B28-440F-9322710FC2B3}"/>
                </a:ext>
              </a:extLst>
            </p:cNvPr>
            <p:cNvSpPr txBox="1"/>
            <p:nvPr/>
          </p:nvSpPr>
          <p:spPr>
            <a:xfrm>
              <a:off x="5066662" y="2564245"/>
              <a:ext cx="6439538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Assume that users search the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same period (2008.03.13~2008.03.10) several times</a:t>
              </a:r>
              <a:r>
                <a:rPr lang="en-US" altLang="ko-KR" sz="1800">
                  <a:latin typeface="+mj-lt"/>
                  <a:ea typeface="210 맨발의청춘 L"/>
                </a:rPr>
                <a:t> when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Global Economic Crisis</a:t>
              </a:r>
              <a:r>
                <a:rPr lang="en-US" altLang="ko-KR" sz="1800">
                  <a:latin typeface="+mj-lt"/>
                  <a:ea typeface="210 맨발의청춘 L"/>
                </a:rPr>
                <a:t> occurs.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C4370E-CA8A-5CE1-1DFA-D1112227B93A}"/>
                </a:ext>
              </a:extLst>
            </p:cNvPr>
            <p:cNvSpPr txBox="1"/>
            <p:nvPr/>
          </p:nvSpPr>
          <p:spPr>
            <a:xfrm>
              <a:off x="5066662" y="3869217"/>
              <a:ext cx="643953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/>
                </a:rPr>
                <a:t>From the result, we can notice </a:t>
              </a:r>
              <a:r>
                <a:rPr lang="en-US" altLang="ko-KR" sz="1800">
                  <a:latin typeface="Cascadia Code"/>
                  <a:ea typeface="210 맨발의청춘 L"/>
                  <a:cs typeface="Cascadia Code" panose="020B0609020000020004" pitchFamily="49" charset="0"/>
                </a:rPr>
                <a:t>L2</a:t>
              </a:r>
              <a:r>
                <a:rPr lang="en-US" altLang="ko-KR" sz="1800">
                  <a:latin typeface="+mj-lt"/>
                  <a:ea typeface="210 맨발의청춘 L"/>
                </a:rPr>
                <a:t> Cache miss rate is about 20%, it means that the 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hit rate of </a:t>
              </a:r>
              <a:r>
                <a:rPr lang="en-US" altLang="ko-KR" sz="1800">
                  <a:solidFill>
                    <a:schemeClr val="accent2"/>
                  </a:solidFill>
                  <a:latin typeface="Cascadia Code"/>
                  <a:ea typeface="210 맨발의청춘 L"/>
                  <a:cs typeface="Cascadia Code" panose="020B0609020000020004" pitchFamily="49" charset="0"/>
                </a:rPr>
                <a:t>L2</a:t>
              </a:r>
              <a:r>
                <a:rPr lang="en-US" altLang="ko-KR" sz="1800">
                  <a:solidFill>
                    <a:schemeClr val="accent2"/>
                  </a:solidFill>
                  <a:latin typeface="+mj-lt"/>
                  <a:ea typeface="210 맨발의청춘 L"/>
                </a:rPr>
                <a:t> Cache is about 80%.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87C25D-83BF-8047-2605-6A124708D995}"/>
                </a:ext>
              </a:extLst>
            </p:cNvPr>
            <p:cNvSpPr txBox="1"/>
            <p:nvPr/>
          </p:nvSpPr>
          <p:spPr>
            <a:xfrm>
              <a:off x="5066663" y="5051378"/>
              <a:ext cx="6439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>
                  <a:latin typeface="+mj-lt"/>
                  <a:ea typeface="210 맨발의청춘 L" panose="02020603020101020101" pitchFamily="18" charset="-127"/>
                </a:rPr>
                <a:t>In this case, we can know </a:t>
              </a:r>
              <a:r>
                <a:rPr lang="en-US" altLang="ko-KR" sz="18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210 맨발의청춘 L" panose="02020603020101020101" pitchFamily="18" charset="-127"/>
                </a:rPr>
                <a:t>temporal locality </a:t>
              </a:r>
              <a:r>
                <a:rPr lang="en-US" altLang="ko-KR" sz="1800">
                  <a:latin typeface="+mj-lt"/>
                  <a:ea typeface="210 맨발의청춘 L" panose="02020603020101020101" pitchFamily="18" charset="-127"/>
                </a:rPr>
                <a:t>operates in the process of reading data for a different level of the memory hierarchy.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8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AC83FB-C298-FBF6-6CC3-CFCF0834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41" y="922666"/>
            <a:ext cx="7470965" cy="8968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D73D7B-10B9-4A5B-0D14-30C64C85C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38" y="2342602"/>
            <a:ext cx="2599399" cy="98597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BFE27707-E270-CD53-7073-2127EE25EB2D}"/>
              </a:ext>
            </a:extLst>
          </p:cNvPr>
          <p:cNvGrpSpPr/>
          <p:nvPr/>
        </p:nvGrpSpPr>
        <p:grpSpPr>
          <a:xfrm>
            <a:off x="136687" y="4365876"/>
            <a:ext cx="2657061" cy="1345122"/>
            <a:chOff x="67089" y="4343272"/>
            <a:chExt cx="2657061" cy="13451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6F8063-1D06-AB50-BA4C-D8B9BFDF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811" y="4343272"/>
              <a:ext cx="2567339" cy="134512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2F4E0-0488-7422-801A-53B88E68434B}"/>
                </a:ext>
              </a:extLst>
            </p:cNvPr>
            <p:cNvSpPr/>
            <p:nvPr/>
          </p:nvSpPr>
          <p:spPr>
            <a:xfrm>
              <a:off x="67089" y="4919949"/>
              <a:ext cx="2206238" cy="19573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40644D-1DAB-F1EC-A063-F25CA5EE18FE}"/>
              </a:ext>
            </a:extLst>
          </p:cNvPr>
          <p:cNvGrpSpPr/>
          <p:nvPr/>
        </p:nvGrpSpPr>
        <p:grpSpPr>
          <a:xfrm>
            <a:off x="3217459" y="4365876"/>
            <a:ext cx="2498334" cy="1412331"/>
            <a:chOff x="3508766" y="4365876"/>
            <a:chExt cx="2498334" cy="14123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25E4F5-018A-75D6-8ACC-D5FE9ED1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3646" y="4365876"/>
              <a:ext cx="2433454" cy="141233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617C76-4CAF-ABBE-887C-72D0DC587D46}"/>
                </a:ext>
              </a:extLst>
            </p:cNvPr>
            <p:cNvSpPr/>
            <p:nvPr/>
          </p:nvSpPr>
          <p:spPr>
            <a:xfrm>
              <a:off x="3508766" y="5071165"/>
              <a:ext cx="1957204" cy="19685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BDA206-2656-5808-560F-05F06DED89E9}"/>
              </a:ext>
            </a:extLst>
          </p:cNvPr>
          <p:cNvGrpSpPr/>
          <p:nvPr/>
        </p:nvGrpSpPr>
        <p:grpSpPr>
          <a:xfrm rot="2310268">
            <a:off x="2165302" y="3588291"/>
            <a:ext cx="49530" cy="354330"/>
            <a:chOff x="4042410" y="3143250"/>
            <a:chExt cx="49530" cy="35433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9A1079-3335-2301-55A0-F77DA1AB9F27}"/>
                </a:ext>
              </a:extLst>
            </p:cNvPr>
            <p:cNvSpPr/>
            <p:nvPr/>
          </p:nvSpPr>
          <p:spPr>
            <a:xfrm>
              <a:off x="4042410" y="31432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65C84B8-6B17-AED8-6905-025DA3434AD6}"/>
                </a:ext>
              </a:extLst>
            </p:cNvPr>
            <p:cNvSpPr/>
            <p:nvPr/>
          </p:nvSpPr>
          <p:spPr>
            <a:xfrm>
              <a:off x="4042410" y="32956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DE9E7A-F82D-7550-0100-CE26847490BF}"/>
                </a:ext>
              </a:extLst>
            </p:cNvPr>
            <p:cNvSpPr/>
            <p:nvPr/>
          </p:nvSpPr>
          <p:spPr>
            <a:xfrm>
              <a:off x="4042410" y="34480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72A95F-514B-FF02-1687-58F77EBB6AC9}"/>
              </a:ext>
            </a:extLst>
          </p:cNvPr>
          <p:cNvGrpSpPr/>
          <p:nvPr/>
        </p:nvGrpSpPr>
        <p:grpSpPr>
          <a:xfrm rot="19289732" flipV="1">
            <a:off x="3997044" y="3588289"/>
            <a:ext cx="49530" cy="354330"/>
            <a:chOff x="4042410" y="3143250"/>
            <a:chExt cx="49530" cy="35433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E2F63EE-C0A1-5C24-F685-2EB10685AA06}"/>
                </a:ext>
              </a:extLst>
            </p:cNvPr>
            <p:cNvSpPr/>
            <p:nvPr/>
          </p:nvSpPr>
          <p:spPr>
            <a:xfrm>
              <a:off x="4042410" y="31432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0C41918-6429-2AAE-E535-9A39583F92A5}"/>
                </a:ext>
              </a:extLst>
            </p:cNvPr>
            <p:cNvSpPr/>
            <p:nvPr/>
          </p:nvSpPr>
          <p:spPr>
            <a:xfrm>
              <a:off x="4042410" y="32956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FC3E77-5EE5-A58E-EB74-7324F08FDECD}"/>
                </a:ext>
              </a:extLst>
            </p:cNvPr>
            <p:cNvSpPr/>
            <p:nvPr/>
          </p:nvSpPr>
          <p:spPr>
            <a:xfrm>
              <a:off x="4042410" y="3448050"/>
              <a:ext cx="49530" cy="495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0DEF9E-095F-107A-8D42-D67AD0FB12BC}"/>
              </a:ext>
            </a:extLst>
          </p:cNvPr>
          <p:cNvSpPr txBox="1"/>
          <p:nvPr/>
        </p:nvSpPr>
        <p:spPr>
          <a:xfrm>
            <a:off x="6114473" y="2194808"/>
            <a:ext cx="572092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800">
                <a:latin typeface="+mj-lt"/>
                <a:ea typeface="210 맨발의청춘 L"/>
              </a:rPr>
              <a:t>Assume that users search the </a:t>
            </a:r>
            <a:r>
              <a:rPr lang="en-US" altLang="ko-KR" sz="1800">
                <a:solidFill>
                  <a:schemeClr val="accent2"/>
                </a:solidFill>
                <a:latin typeface="+mj-lt"/>
                <a:ea typeface="210 맨발의청춘 L"/>
              </a:rPr>
              <a:t>same day ( 2008.03.13, 1981.05.12, 2021.12.31 ) several times</a:t>
            </a:r>
            <a:r>
              <a:rPr lang="en-US" altLang="ko-KR" sz="1800">
                <a:latin typeface="+mj-lt"/>
                <a:ea typeface="210 맨발의청춘 L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983E0-AA8D-7D1C-BFDD-A9668E8A73A6}"/>
              </a:ext>
            </a:extLst>
          </p:cNvPr>
          <p:cNvSpPr txBox="1"/>
          <p:nvPr/>
        </p:nvSpPr>
        <p:spPr>
          <a:xfrm>
            <a:off x="6095997" y="4329226"/>
            <a:ext cx="573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In this case, we can know 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temporal locality 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operates in the process of reading data for a different level of the memory hierarchy.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B12E6-BF3A-366B-452B-7109CFA82DB4}"/>
              </a:ext>
            </a:extLst>
          </p:cNvPr>
          <p:cNvSpPr txBox="1"/>
          <p:nvPr/>
        </p:nvSpPr>
        <p:spPr>
          <a:xfrm>
            <a:off x="6115792" y="3123518"/>
            <a:ext cx="571960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800">
                <a:latin typeface="+mj-lt"/>
                <a:ea typeface="210 맨발의청춘 L"/>
              </a:rPr>
              <a:t>From the result, we can notice </a:t>
            </a:r>
            <a:r>
              <a:rPr lang="en-US" altLang="ko-KR">
                <a:latin typeface="Cascadia Code"/>
                <a:ea typeface="210 맨발의청춘 L"/>
              </a:rPr>
              <a:t>L1</a:t>
            </a:r>
            <a:r>
              <a:rPr lang="en-US" altLang="ko-KR" sz="1800">
                <a:latin typeface="+mj-lt"/>
                <a:ea typeface="210 맨발의청춘 L"/>
              </a:rPr>
              <a:t> Cache miss rate is</a:t>
            </a:r>
            <a:r>
              <a:rPr lang="en-US" altLang="ko-KR">
                <a:latin typeface="+mj-lt"/>
                <a:ea typeface="210 맨발의청춘 L"/>
              </a:rPr>
              <a:t> 25</a:t>
            </a:r>
            <a:r>
              <a:rPr lang="en-US" altLang="ko-KR" sz="1800">
                <a:latin typeface="+mj-lt"/>
                <a:ea typeface="210 맨발의청춘 L"/>
              </a:rPr>
              <a:t>%,</a:t>
            </a:r>
            <a:r>
              <a:rPr lang="en-US" altLang="ko-KR">
                <a:latin typeface="+mj-lt"/>
                <a:ea typeface="210 맨발의청춘 L"/>
              </a:rPr>
              <a:t> </a:t>
            </a:r>
            <a:endParaRPr lang="ko-KR" altLang="en-US"/>
          </a:p>
          <a:p>
            <a:r>
              <a:rPr lang="en-US" altLang="ko-KR" sz="1800">
                <a:latin typeface="+mj-lt"/>
                <a:ea typeface="210 맨발의청춘 L"/>
              </a:rPr>
              <a:t>it means that the </a:t>
            </a:r>
            <a:r>
              <a:rPr lang="en-US" altLang="ko-KR" sz="1800">
                <a:solidFill>
                  <a:schemeClr val="accent2"/>
                </a:solidFill>
                <a:latin typeface="+mj-lt"/>
                <a:ea typeface="210 맨발의청춘 L"/>
              </a:rPr>
              <a:t>hit rate of </a:t>
            </a:r>
            <a:r>
              <a:rPr lang="en-US" altLang="ko-KR">
                <a:solidFill>
                  <a:schemeClr val="accent2"/>
                </a:solidFill>
                <a:latin typeface="Cascadia Code"/>
                <a:ea typeface="210 맨발의청춘 L"/>
              </a:rPr>
              <a:t>L1</a:t>
            </a:r>
            <a:r>
              <a:rPr lang="en-US" altLang="ko-KR" sz="1800">
                <a:solidFill>
                  <a:schemeClr val="accent2"/>
                </a:solidFill>
                <a:latin typeface="+mj-lt"/>
                <a:ea typeface="210 맨발의청춘 L"/>
              </a:rPr>
              <a:t> Cache is </a:t>
            </a:r>
            <a:r>
              <a:rPr lang="en-US" altLang="ko-KR">
                <a:solidFill>
                  <a:schemeClr val="accent2"/>
                </a:solidFill>
                <a:latin typeface="+mj-lt"/>
                <a:ea typeface="210 맨발의청춘 L"/>
              </a:rPr>
              <a:t>75</a:t>
            </a:r>
            <a:r>
              <a:rPr lang="en-US" altLang="ko-KR" sz="1800">
                <a:solidFill>
                  <a:schemeClr val="accent2"/>
                </a:solidFill>
                <a:latin typeface="+mj-lt"/>
                <a:ea typeface="210 맨발의청춘 L"/>
              </a:rPr>
              <a:t>%.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6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BCA90E-FA63-74CC-72EF-2CBF0760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4" y="1235391"/>
            <a:ext cx="9931187" cy="81275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42D08D-CFA6-826B-63A9-165775468A2C}"/>
              </a:ext>
            </a:extLst>
          </p:cNvPr>
          <p:cNvGrpSpPr/>
          <p:nvPr/>
        </p:nvGrpSpPr>
        <p:grpSpPr>
          <a:xfrm>
            <a:off x="2165560" y="2431886"/>
            <a:ext cx="7860880" cy="1974370"/>
            <a:chOff x="1681797" y="1831749"/>
            <a:chExt cx="7860880" cy="19743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67E42E-9BDD-90EF-A4D8-E5ECD9163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797" y="1945120"/>
              <a:ext cx="2936331" cy="174762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76412C0-C055-A8A0-560A-C2D7A349AAAF}"/>
                </a:ext>
              </a:extLst>
            </p:cNvPr>
            <p:cNvGrpSpPr/>
            <p:nvPr/>
          </p:nvGrpSpPr>
          <p:grpSpPr>
            <a:xfrm>
              <a:off x="6433133" y="1831749"/>
              <a:ext cx="3109544" cy="1974370"/>
              <a:chOff x="6433133" y="1831749"/>
              <a:chExt cx="3109544" cy="197437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5BA24DB-3688-CD87-720E-21556155B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013" y="1831749"/>
                <a:ext cx="3018664" cy="197437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D533A9-C759-E999-333E-4FB8F4670F4D}"/>
                  </a:ext>
                </a:extLst>
              </p:cNvPr>
              <p:cNvSpPr/>
              <p:nvPr/>
            </p:nvSpPr>
            <p:spPr>
              <a:xfrm>
                <a:off x="6433133" y="2898705"/>
                <a:ext cx="2494149" cy="479612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E68F33-2208-D91C-72A0-FB15E7EAACED}"/>
                </a:ext>
              </a:extLst>
            </p:cNvPr>
            <p:cNvGrpSpPr/>
            <p:nvPr/>
          </p:nvGrpSpPr>
          <p:grpSpPr>
            <a:xfrm rot="16200000">
              <a:off x="5546306" y="2641770"/>
              <a:ext cx="49530" cy="354330"/>
              <a:chOff x="4042410" y="3143250"/>
              <a:chExt cx="49530" cy="35433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4DB55F4-708E-6FA6-9E36-238C2BFEDD3D}"/>
                  </a:ext>
                </a:extLst>
              </p:cNvPr>
              <p:cNvSpPr/>
              <p:nvPr/>
            </p:nvSpPr>
            <p:spPr>
              <a:xfrm>
                <a:off x="4042410" y="3143250"/>
                <a:ext cx="49530" cy="49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DF931C-3EC9-8058-8F77-CD94DEC07429}"/>
                  </a:ext>
                </a:extLst>
              </p:cNvPr>
              <p:cNvSpPr/>
              <p:nvPr/>
            </p:nvSpPr>
            <p:spPr>
              <a:xfrm>
                <a:off x="4042410" y="3295650"/>
                <a:ext cx="49530" cy="49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F2451F6-A564-AE8C-D766-5CE69B351817}"/>
                  </a:ext>
                </a:extLst>
              </p:cNvPr>
              <p:cNvSpPr/>
              <p:nvPr/>
            </p:nvSpPr>
            <p:spPr>
              <a:xfrm>
                <a:off x="4042410" y="3448050"/>
                <a:ext cx="49530" cy="49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98A070-5AD4-4474-8194-E7630C95B929}"/>
              </a:ext>
            </a:extLst>
          </p:cNvPr>
          <p:cNvGrpSpPr/>
          <p:nvPr/>
        </p:nvGrpSpPr>
        <p:grpSpPr>
          <a:xfrm>
            <a:off x="2252958" y="4789996"/>
            <a:ext cx="7686084" cy="1224372"/>
            <a:chOff x="1715091" y="4399471"/>
            <a:chExt cx="7686084" cy="12243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3FC24F-27F6-A23F-D9CF-931FE994BDF3}"/>
                </a:ext>
              </a:extLst>
            </p:cNvPr>
            <p:cNvSpPr txBox="1"/>
            <p:nvPr/>
          </p:nvSpPr>
          <p:spPr>
            <a:xfrm>
              <a:off x="2364791" y="4399471"/>
              <a:ext cx="6386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+mj-lt"/>
                  <a:ea typeface="210 맨발의청춘 L" panose="02020603020101020101" pitchFamily="18" charset="-127"/>
                </a:rPr>
                <a:t>Assume that users search the random days.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18F71C-A304-F303-8010-66DFC0E2208C}"/>
                </a:ext>
              </a:extLst>
            </p:cNvPr>
            <p:cNvSpPr txBox="1"/>
            <p:nvPr/>
          </p:nvSpPr>
          <p:spPr>
            <a:xfrm>
              <a:off x="1715091" y="5162178"/>
              <a:ext cx="7686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L1</a:t>
              </a:r>
              <a:r>
                <a:rPr lang="en-US" altLang="ko-KR" sz="2400">
                  <a:latin typeface="+mj-lt"/>
                  <a:ea typeface="210 맨발의청춘 L" panose="02020603020101020101" pitchFamily="18" charset="-127"/>
                </a:rPr>
                <a:t>, </a:t>
              </a:r>
              <a:r>
                <a:rPr lang="en-US" altLang="ko-KR" sz="24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L2</a:t>
              </a:r>
              <a:r>
                <a:rPr lang="en-US" altLang="ko-KR" sz="2400">
                  <a:latin typeface="+mj-lt"/>
                  <a:ea typeface="210 맨발의청춘 L" panose="02020603020101020101" pitchFamily="18" charset="-127"/>
                </a:rPr>
                <a:t> miss rates are 100%, hit rate of </a:t>
              </a:r>
              <a:r>
                <a:rPr lang="en-US" altLang="ko-KR" sz="24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L1</a:t>
              </a:r>
              <a:r>
                <a:rPr lang="en-US" altLang="ko-KR" sz="2400">
                  <a:latin typeface="+mj-lt"/>
                  <a:ea typeface="210 맨발의청춘 L" panose="02020603020101020101" pitchFamily="18" charset="-127"/>
                </a:rPr>
                <a:t>, </a:t>
              </a:r>
              <a:r>
                <a:rPr lang="en-US" altLang="ko-KR" sz="2400">
                  <a:latin typeface="Cascadia Code" panose="020B0609020000020004" pitchFamily="49" charset="0"/>
                  <a:ea typeface="210 맨발의청춘 L" panose="02020603020101020101" pitchFamily="18" charset="-127"/>
                  <a:cs typeface="Cascadia Code" panose="020B0609020000020004" pitchFamily="49" charset="0"/>
                </a:rPr>
                <a:t>L2</a:t>
              </a:r>
              <a:r>
                <a:rPr lang="en-US" altLang="ko-KR" sz="2400">
                  <a:latin typeface="+mj-lt"/>
                  <a:ea typeface="210 맨발의청춘 L" panose="02020603020101020101" pitchFamily="18" charset="-127"/>
                </a:rPr>
                <a:t> are 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13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934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3. Code Explanation &amp; Results</a:t>
            </a:r>
            <a:endParaRPr lang="ko-KR" altLang="en-US" sz="3600">
              <a:latin typeface="+mj-lt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3762977-F700-C11C-F1D2-B14FEC40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3" y="1199575"/>
            <a:ext cx="9965634" cy="4061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D08EB0-F865-EDEE-7DB7-9D5BDA0116AE}"/>
              </a:ext>
            </a:extLst>
          </p:cNvPr>
          <p:cNvSpPr txBox="1"/>
          <p:nvPr/>
        </p:nvSpPr>
        <p:spPr>
          <a:xfrm>
            <a:off x="1242392" y="5433391"/>
            <a:ext cx="97072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ea typeface="+mn-lt"/>
                <a:cs typeface="+mn-lt"/>
              </a:rPr>
              <a:t>A </a:t>
            </a:r>
            <a:r>
              <a:rPr lang="en-US" altLang="ko-KR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switch </a:t>
            </a:r>
            <a:r>
              <a:rPr lang="en-US" altLang="ko-KR">
                <a:ea typeface="+mn-lt"/>
                <a:cs typeface="+mn-lt"/>
              </a:rPr>
              <a:t>statement </a:t>
            </a:r>
            <a:r>
              <a:rPr lang="ko-KR">
                <a:ea typeface="+mn-lt"/>
                <a:cs typeface="+mn-lt"/>
              </a:rPr>
              <a:t>to print the select </a:t>
            </a:r>
            <a:r>
              <a:rPr lang="ko-KR">
                <a:latin typeface="Cascadia Code" panose="020B0609020000020004" pitchFamily="49" charset="0"/>
                <a:ea typeface="+mn-lt"/>
                <a:cs typeface="Cascadia Code" panose="020B0609020000020004" pitchFamily="49" charset="0"/>
              </a:rPr>
              <a:t>sample</a:t>
            </a:r>
            <a:r>
              <a:rPr lang="ko-KR">
                <a:ea typeface="+mn-lt"/>
                <a:cs typeface="+mn-lt"/>
              </a:rPr>
              <a:t> data that the user chose.</a:t>
            </a:r>
            <a:endParaRPr lang="ko-KR"/>
          </a:p>
          <a:p>
            <a:pPr algn="ctr"/>
            <a:endParaRPr lang="en-US" altLang="ko-KR">
              <a:ea typeface="+mn-lt"/>
              <a:cs typeface="+mn-lt"/>
            </a:endParaRPr>
          </a:p>
          <a:p>
            <a:pPr algn="ctr"/>
            <a:r>
              <a:rPr lang="en-US" altLang="ko-KR">
                <a:ea typeface="+mn-lt"/>
                <a:cs typeface="+mn-lt"/>
              </a:rPr>
              <a:t>Print out the miss rate in each layer of Cache,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1421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20E59-88A5-9EF1-FDEF-8E6F599C2BF2}"/>
              </a:ext>
            </a:extLst>
          </p:cNvPr>
          <p:cNvSpPr txBox="1"/>
          <p:nvPr/>
        </p:nvSpPr>
        <p:spPr>
          <a:xfrm>
            <a:off x="6309329" y="2828836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/>
              <a:t>Thank you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357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1. Memory Hierarchy &amp; Cache</a:t>
            </a:r>
            <a:endParaRPr lang="ko-KR" altLang="en-US" sz="360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54204-6B65-55BB-42B5-A69EE01F9089}"/>
              </a:ext>
            </a:extLst>
          </p:cNvPr>
          <p:cNvSpPr txBox="1"/>
          <p:nvPr/>
        </p:nvSpPr>
        <p:spPr>
          <a:xfrm>
            <a:off x="1409700" y="2672457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Cache Hit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: requested 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data 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by upper</a:t>
            </a:r>
            <a:r>
              <a:rPr lang="ko-KR" altLang="en-US" sz="2000">
                <a:latin typeface="+mj-lt"/>
                <a:ea typeface="210 맨발의청춘 L" panose="02020603020101020101" pitchFamily="18" charset="-127"/>
              </a:rPr>
              <a:t> 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Cache 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exists 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in the Cache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8CDB7-9492-60DD-D7F1-60826D6F5F5B}"/>
              </a:ext>
            </a:extLst>
          </p:cNvPr>
          <p:cNvSpPr txBox="1"/>
          <p:nvPr/>
        </p:nvSpPr>
        <p:spPr>
          <a:xfrm>
            <a:off x="1409701" y="3674490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Cache Miss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: t</a:t>
            </a:r>
            <a:r>
              <a:rPr lang="en-US" altLang="ko-KR" sz="2000" i="0">
                <a:solidFill>
                  <a:srgbClr val="000000"/>
                </a:solidFill>
                <a:effectLst/>
                <a:latin typeface="+mj-lt"/>
                <a:ea typeface="210 맨발의청춘 L" panose="02020603020101020101" pitchFamily="18" charset="-127"/>
              </a:rPr>
              <a:t>he requested data </a:t>
            </a:r>
            <a:r>
              <a:rPr lang="en-US" altLang="ko-KR" sz="2000" i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210 맨발의청춘 L" panose="02020603020101020101" pitchFamily="18" charset="-127"/>
              </a:rPr>
              <a:t>does not exist </a:t>
            </a:r>
            <a:r>
              <a:rPr lang="en-US" altLang="ko-KR" sz="2000" i="0">
                <a:solidFill>
                  <a:srgbClr val="000000"/>
                </a:solidFill>
                <a:effectLst/>
                <a:latin typeface="+mj-lt"/>
                <a:ea typeface="210 맨발의청춘 L" panose="02020603020101020101" pitchFamily="18" charset="-127"/>
              </a:rPr>
              <a:t>in the Cache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07A0-A3DC-EC85-EB58-5C8573E1BC32}"/>
              </a:ext>
            </a:extLst>
          </p:cNvPr>
          <p:cNvSpPr txBox="1"/>
          <p:nvPr/>
        </p:nvSpPr>
        <p:spPr>
          <a:xfrm>
            <a:off x="1409699" y="4676523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Hit rate</a:t>
            </a:r>
            <a:r>
              <a:rPr lang="en-US" altLang="ko-KR" sz="2000">
                <a:solidFill>
                  <a:srgbClr val="000000"/>
                </a:solidFill>
                <a:latin typeface="+mj-lt"/>
                <a:ea typeface="210 맨발의청춘 L" panose="02020603020101020101" pitchFamily="18" charset="-127"/>
              </a:rPr>
              <a:t>: fraction of memory reads which are satisfied from the Cache.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2E1E-3521-AB3C-7B14-1D02532E027E}"/>
              </a:ext>
            </a:extLst>
          </p:cNvPr>
          <p:cNvSpPr txBox="1"/>
          <p:nvPr/>
        </p:nvSpPr>
        <p:spPr>
          <a:xfrm>
            <a:off x="1409699" y="5678556"/>
            <a:ext cx="937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Miss rate</a:t>
            </a:r>
            <a:r>
              <a:rPr lang="en-US" altLang="ko-KR" sz="2000">
                <a:solidFill>
                  <a:srgbClr val="000000"/>
                </a:solidFill>
                <a:latin typeface="+mj-lt"/>
                <a:ea typeface="210 맨발의청춘 L" panose="02020603020101020101" pitchFamily="18" charset="-127"/>
              </a:rPr>
              <a:t>: fraction of memory reference not found in Cache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DF43B-2275-65EE-DA5C-BCF4BE83132F}"/>
              </a:ext>
            </a:extLst>
          </p:cNvPr>
          <p:cNvSpPr txBox="1"/>
          <p:nvPr/>
        </p:nvSpPr>
        <p:spPr>
          <a:xfrm>
            <a:off x="1409700" y="1362648"/>
            <a:ext cx="9372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Cache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: a 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smaller and faster storage </a:t>
            </a:r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device as a staging area for a subset of the entire data</a:t>
            </a:r>
          </a:p>
        </p:txBody>
      </p:sp>
    </p:spTree>
    <p:extLst>
      <p:ext uri="{BB962C8B-B14F-4D97-AF65-F5344CB8AC3E}">
        <p14:creationId xmlns:p14="http://schemas.microsoft.com/office/powerpoint/2010/main" val="176403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65357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1. Memory Hierarchy &amp; Cache</a:t>
            </a:r>
            <a:endParaRPr lang="ko-KR" altLang="en-US" sz="360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4C1C6-387A-29FC-3CEF-74D7775F01A9}"/>
              </a:ext>
            </a:extLst>
          </p:cNvPr>
          <p:cNvSpPr txBox="1"/>
          <p:nvPr/>
        </p:nvSpPr>
        <p:spPr>
          <a:xfrm>
            <a:off x="1364211" y="1465119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How to Calculate hit rate?</a:t>
            </a:r>
            <a:endParaRPr lang="ko-KR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C5BF-658A-DB0A-889E-382D87AF1901}"/>
                  </a:ext>
                </a:extLst>
              </p:cNvPr>
              <p:cNvSpPr txBox="1"/>
              <p:nvPr/>
            </p:nvSpPr>
            <p:spPr>
              <a:xfrm>
                <a:off x="1514929" y="2050500"/>
                <a:ext cx="6155531" cy="89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𝐻𝑖𝑡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𝐶𝑎𝑐h𝑒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𝐻𝑖𝑡𝑠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𝐴𝑐𝑐𝑒𝑠𝑠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𝐶𝑎𝑐h𝑒</m:t>
                          </m:r>
                        </m:den>
                      </m:f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C5BF-658A-DB0A-889E-382D87AF1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29" y="2050500"/>
                <a:ext cx="6155531" cy="894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04EBC3-C78B-A793-6632-34AB09B52562}"/>
              </a:ext>
            </a:extLst>
          </p:cNvPr>
          <p:cNvSpPr txBox="1"/>
          <p:nvPr/>
        </p:nvSpPr>
        <p:spPr>
          <a:xfrm>
            <a:off x="1364211" y="3912831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How to Calculate hit rate?</a:t>
            </a:r>
            <a:endParaRPr lang="ko-KR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D61782-4D60-A4BE-5E05-54235B4205E8}"/>
                  </a:ext>
                </a:extLst>
              </p:cNvPr>
              <p:cNvSpPr txBox="1"/>
              <p:nvPr/>
            </p:nvSpPr>
            <p:spPr>
              <a:xfrm>
                <a:off x="1514929" y="4498212"/>
                <a:ext cx="9545947" cy="894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𝑀𝑖𝑠𝑠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𝐶𝑎𝑐h𝑒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𝐻𝑖𝑡𝑠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𝐴𝑐𝑐𝑒𝑠𝑠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𝐶𝑎𝑐h𝑒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𝐻𝑖𝑡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ko-KR" altLang="en-US" sz="2800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D61782-4D60-A4BE-5E05-54235B42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929" y="4498212"/>
                <a:ext cx="9545947" cy="894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3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69D6B-48C7-CF3E-7960-7FCB3EC545D5}"/>
              </a:ext>
            </a:extLst>
          </p:cNvPr>
          <p:cNvSpPr txBox="1"/>
          <p:nvPr/>
        </p:nvSpPr>
        <p:spPr>
          <a:xfrm>
            <a:off x="1588860" y="960211"/>
            <a:ext cx="337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Data Description</a:t>
            </a:r>
            <a:endParaRPr lang="ko-KR" altLang="en-US" sz="28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8BCFF6-3CAE-D169-7E53-5C8091E0524B}"/>
              </a:ext>
            </a:extLst>
          </p:cNvPr>
          <p:cNvGrpSpPr/>
          <p:nvPr/>
        </p:nvGrpSpPr>
        <p:grpSpPr>
          <a:xfrm>
            <a:off x="2574507" y="1797657"/>
            <a:ext cx="9284118" cy="1929817"/>
            <a:chOff x="2069682" y="1664307"/>
            <a:chExt cx="9284118" cy="1929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663473-1585-CD4F-0654-605B91251FFA}"/>
                </a:ext>
              </a:extLst>
            </p:cNvPr>
            <p:cNvSpPr txBox="1"/>
            <p:nvPr/>
          </p:nvSpPr>
          <p:spPr>
            <a:xfrm>
              <a:off x="2069682" y="1664307"/>
              <a:ext cx="6540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ea typeface="210 맨발의청춘 L" panose="02020603020101020101" pitchFamily="18" charset="-127"/>
                </a:rPr>
                <a:t>1) What data – Exchange rate (KRW / USD)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840CD8-BCEA-91E1-560F-07AAFD6F19CD}"/>
                </a:ext>
              </a:extLst>
            </p:cNvPr>
            <p:cNvSpPr txBox="1"/>
            <p:nvPr/>
          </p:nvSpPr>
          <p:spPr>
            <a:xfrm>
              <a:off x="2368067" y="2116796"/>
              <a:ext cx="89857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>
                  <a:ea typeface="210 맨발의청춘 L" panose="02020603020101020101" pitchFamily="18" charset="-127"/>
                </a:rPr>
                <a:t>Because of the recent day’s rapid increasing exchange rate, we wanted to compare various exchange rates between the past and present.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>
                  <a:ea typeface="210 맨발의청춘 L" panose="02020603020101020101" pitchFamily="18" charset="-127"/>
                </a:rPr>
                <a:t>The data represent the closing price of the exchange rate (KRW/USD) for about 30 years.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>
                  <a:ea typeface="210 맨발의청춘 L" panose="02020603020101020101" pitchFamily="18" charset="-127"/>
                </a:rPr>
                <a:t>The data is collected from Investing.com which is top 3 global financial website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FE7EB0-7C39-971F-6107-7DE1393C1439}"/>
              </a:ext>
            </a:extLst>
          </p:cNvPr>
          <p:cNvGrpSpPr/>
          <p:nvPr/>
        </p:nvGrpSpPr>
        <p:grpSpPr>
          <a:xfrm>
            <a:off x="2574507" y="3792530"/>
            <a:ext cx="6189741" cy="827207"/>
            <a:chOff x="2069682" y="3198167"/>
            <a:chExt cx="6189741" cy="8272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0B460C-596A-2136-22B4-6FEABA54A0EE}"/>
                </a:ext>
              </a:extLst>
            </p:cNvPr>
            <p:cNvSpPr txBox="1"/>
            <p:nvPr/>
          </p:nvSpPr>
          <p:spPr>
            <a:xfrm flipH="1">
              <a:off x="2069682" y="3198167"/>
              <a:ext cx="2715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ea typeface="210 맨발의청춘 L" panose="02020603020101020101" pitchFamily="18" charset="-127"/>
                </a:rPr>
                <a:t>2) Period of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7BAD80-A60D-138F-C5F9-5A1A28D34C79}"/>
                </a:ext>
              </a:extLst>
            </p:cNvPr>
            <p:cNvSpPr txBox="1"/>
            <p:nvPr/>
          </p:nvSpPr>
          <p:spPr>
            <a:xfrm>
              <a:off x="2368067" y="3656042"/>
              <a:ext cx="5891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>
                  <a:ea typeface="210 맨발의청춘 L" panose="02020603020101020101" pitchFamily="18" charset="-127"/>
                </a:rPr>
                <a:t>1981.04.14~2021.12.31 (10506 days, about 30 years)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BD8D67-310D-4A27-5A5B-E4B6E822D850}"/>
              </a:ext>
            </a:extLst>
          </p:cNvPr>
          <p:cNvGrpSpPr/>
          <p:nvPr/>
        </p:nvGrpSpPr>
        <p:grpSpPr>
          <a:xfrm>
            <a:off x="2574507" y="4961791"/>
            <a:ext cx="6763616" cy="823817"/>
            <a:chOff x="2069682" y="4961791"/>
            <a:chExt cx="6763616" cy="8238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D2DF6-4EF8-53C5-88D8-DF92C6E1975C}"/>
                </a:ext>
              </a:extLst>
            </p:cNvPr>
            <p:cNvSpPr txBox="1"/>
            <p:nvPr/>
          </p:nvSpPr>
          <p:spPr>
            <a:xfrm>
              <a:off x="2069682" y="4961791"/>
              <a:ext cx="2878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ea typeface="210 맨발의청춘 L" panose="02020603020101020101" pitchFamily="18" charset="-127"/>
                </a:rPr>
                <a:t>3) Number of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8CFD96-06FF-B023-5099-01E7BAEF4FB0}"/>
                </a:ext>
              </a:extLst>
            </p:cNvPr>
            <p:cNvSpPr txBox="1"/>
            <p:nvPr/>
          </p:nvSpPr>
          <p:spPr>
            <a:xfrm>
              <a:off x="2368067" y="5416276"/>
              <a:ext cx="6465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>
                  <a:ea typeface="210 맨발의청춘 L" panose="02020603020101020101" pitchFamily="18" charset="-127"/>
                </a:rPr>
                <a:t>10506 </a:t>
              </a:r>
              <a:r>
                <a:rPr lang="ko-KR" altLang="en-US" sz="1800">
                  <a:ea typeface="210 맨발의청춘 L" panose="02020603020101020101" pitchFamily="18" charset="-127"/>
                </a:rPr>
                <a:t>* </a:t>
              </a:r>
              <a:r>
                <a:rPr lang="en-US" altLang="ko-KR" sz="1800">
                  <a:ea typeface="210 맨발의청춘 L" panose="02020603020101020101" pitchFamily="18" charset="-127"/>
                </a:rPr>
                <a:t>2 = 21,012 (Date &amp; Closing price of exchange rate</a:t>
              </a:r>
              <a:r>
                <a:rPr lang="en-US" altLang="ko-KR" sz="1800" b="0" i="0">
                  <a:effectLst/>
                  <a:ea typeface="210 맨발의청춘 L" panose="02020603020101020101" pitchFamily="18" charset="-127"/>
                </a:rPr>
                <a:t>)</a:t>
              </a:r>
              <a:endParaRPr lang="en-US" altLang="ko-KR" sz="2800">
                <a:ea typeface="210 맨발의청춘 L" panose="02020603020101020101" pitchFamily="18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2620D4C3-F7A8-A7B1-EEDC-0058C425A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897901"/>
            <a:ext cx="1938499" cy="19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69D6B-48C7-CF3E-7960-7FCB3EC545D5}"/>
              </a:ext>
            </a:extLst>
          </p:cNvPr>
          <p:cNvSpPr txBox="1"/>
          <p:nvPr/>
        </p:nvSpPr>
        <p:spPr>
          <a:xfrm>
            <a:off x="1588860" y="960211"/>
            <a:ext cx="337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1. Data Description</a:t>
            </a:r>
            <a:endParaRPr lang="ko-KR" altLang="en-US" sz="28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0251A1-378E-4419-CA24-F503434EA02E}"/>
              </a:ext>
            </a:extLst>
          </p:cNvPr>
          <p:cNvGrpSpPr/>
          <p:nvPr/>
        </p:nvGrpSpPr>
        <p:grpSpPr>
          <a:xfrm>
            <a:off x="6347641" y="1690059"/>
            <a:ext cx="2381166" cy="3786000"/>
            <a:chOff x="6328725" y="1690059"/>
            <a:chExt cx="2381166" cy="3786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07EA340-7BB2-DC60-37E9-8C9A1ADBB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6389" y="2389838"/>
              <a:ext cx="1605838" cy="30862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FA900-9D45-CF26-A885-159D86DBAD26}"/>
                </a:ext>
              </a:extLst>
            </p:cNvPr>
            <p:cNvSpPr txBox="1"/>
            <p:nvPr/>
          </p:nvSpPr>
          <p:spPr>
            <a:xfrm>
              <a:off x="6328725" y="1690059"/>
              <a:ext cx="238116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Subprime mortgage crisis</a:t>
              </a:r>
            </a:p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in 2008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75D927-01E3-3384-AE60-FF9FEECEBA05}"/>
              </a:ext>
            </a:extLst>
          </p:cNvPr>
          <p:cNvGrpSpPr/>
          <p:nvPr/>
        </p:nvGrpSpPr>
        <p:grpSpPr>
          <a:xfrm>
            <a:off x="3966499" y="1690059"/>
            <a:ext cx="1893780" cy="3786000"/>
            <a:chOff x="3969496" y="1690059"/>
            <a:chExt cx="1893780" cy="37860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C043B9-A25B-35AB-9A19-8219403C357F}"/>
                </a:ext>
              </a:extLst>
            </p:cNvPr>
            <p:cNvSpPr txBox="1"/>
            <p:nvPr/>
          </p:nvSpPr>
          <p:spPr>
            <a:xfrm>
              <a:off x="3969496" y="1690059"/>
              <a:ext cx="189378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IMF economic crisis</a:t>
              </a:r>
            </a:p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in 1997 - 2001 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9D07B3B-EEB7-E62C-4B25-00D1F8B8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3467" y="2389838"/>
              <a:ext cx="1605838" cy="3086221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632AC6-0537-73E3-C98B-E7DCEC80B6D8}"/>
              </a:ext>
            </a:extLst>
          </p:cNvPr>
          <p:cNvGrpSpPr/>
          <p:nvPr/>
        </p:nvGrpSpPr>
        <p:grpSpPr>
          <a:xfrm>
            <a:off x="9216168" y="1690059"/>
            <a:ext cx="1857734" cy="3737208"/>
            <a:chOff x="9216168" y="1690059"/>
            <a:chExt cx="1857734" cy="37372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7CB83E-2D76-4A5E-1B62-E2EBD7262B1D}"/>
                </a:ext>
              </a:extLst>
            </p:cNvPr>
            <p:cNvSpPr txBox="1"/>
            <p:nvPr/>
          </p:nvSpPr>
          <p:spPr>
            <a:xfrm>
              <a:off x="9216168" y="1690059"/>
              <a:ext cx="185773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 Randomly</a:t>
              </a:r>
            </a:p>
            <a:p>
              <a:pPr algn="ctr"/>
              <a:r>
                <a:rPr lang="en-US" altLang="ko-KR" sz="1400">
                  <a:latin typeface="+mj-lt"/>
                  <a:ea typeface="210 맨발의청춘 L" panose="02020603020101020101" pitchFamily="18" charset="-127"/>
                </a:rPr>
                <a:t>Selected Data </a:t>
              </a:r>
              <a:endParaRPr lang="ko-KR" altLang="en-US" sz="1400">
                <a:latin typeface="+mj-lt"/>
                <a:ea typeface="210 맨발의청춘 L" panose="02020603020101020101" pitchFamily="18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0CF7E39-5539-2793-F427-134D7137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4887" y="2341046"/>
              <a:ext cx="1600296" cy="308622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C54EA2E-9831-9FB1-B7B3-47507391E895}"/>
              </a:ext>
            </a:extLst>
          </p:cNvPr>
          <p:cNvSpPr txBox="1"/>
          <p:nvPr/>
        </p:nvSpPr>
        <p:spPr>
          <a:xfrm>
            <a:off x="2571750" y="5732206"/>
            <a:ext cx="704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+mj-lt"/>
                <a:ea typeface="210 맨발의청춘 L" panose="02020603020101020101" pitchFamily="18" charset="-127"/>
              </a:rPr>
              <a:t>We will use 2 columns </a:t>
            </a:r>
            <a:r>
              <a:rPr lang="en-US" altLang="ko-KR" sz="2400">
                <a:latin typeface="+mj-lt"/>
                <a:ea typeface="210 맨발의청춘 L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2400">
                <a:latin typeface="+mj-lt"/>
                <a:ea typeface="210 맨발의청춘 L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2-dimensional array</a:t>
            </a:r>
            <a:endParaRPr lang="ko-KR" altLang="en-US" sz="2400">
              <a:solidFill>
                <a:schemeClr val="accent2">
                  <a:lumMod val="75000"/>
                </a:schemeClr>
              </a:solidFill>
              <a:latin typeface="+mj-lt"/>
              <a:ea typeface="210 맨발의청춘 L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8C0F37-0E97-AACA-9CD8-605AD599A308}"/>
              </a:ext>
            </a:extLst>
          </p:cNvPr>
          <p:cNvGrpSpPr/>
          <p:nvPr/>
        </p:nvGrpSpPr>
        <p:grpSpPr>
          <a:xfrm>
            <a:off x="1275240" y="1843947"/>
            <a:ext cx="2203897" cy="3492251"/>
            <a:chOff x="1275240" y="1843947"/>
            <a:chExt cx="2203897" cy="349225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7FEFE37-953D-A5CC-2D2D-42751D1CF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5240" y="2409712"/>
              <a:ext cx="2203897" cy="292648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E68642-53B5-230B-6991-A32B66C6B593}"/>
                </a:ext>
              </a:extLst>
            </p:cNvPr>
            <p:cNvSpPr txBox="1"/>
            <p:nvPr/>
          </p:nvSpPr>
          <p:spPr>
            <a:xfrm>
              <a:off x="1548275" y="1843947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Investing.com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12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69D6B-48C7-CF3E-7960-7FCB3EC545D5}"/>
              </a:ext>
            </a:extLst>
          </p:cNvPr>
          <p:cNvSpPr txBox="1"/>
          <p:nvPr/>
        </p:nvSpPr>
        <p:spPr>
          <a:xfrm>
            <a:off x="1588860" y="960211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2. Hypothesis</a:t>
            </a:r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A3C90-F4B1-85E3-EEC3-99BBE138EC95}"/>
              </a:ext>
            </a:extLst>
          </p:cNvPr>
          <p:cNvSpPr txBox="1"/>
          <p:nvPr/>
        </p:nvSpPr>
        <p:spPr>
          <a:xfrm>
            <a:off x="838200" y="1938033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lt"/>
                <a:ea typeface="210 맨발의청춘 L" panose="02020603020101020101" pitchFamily="18" charset="-127"/>
              </a:rPr>
              <a:t>After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selecting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 a 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specific dataset </a:t>
            </a:r>
            <a:r>
              <a:rPr lang="en-US" altLang="ko-KR" sz="1800" dirty="0">
                <a:latin typeface="+mj-lt"/>
                <a:ea typeface="210 맨발의청춘 L" panose="02020603020101020101" pitchFamily="18" charset="-127"/>
              </a:rPr>
              <a:t>from the user, a program that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returns the date’s exchange rate </a:t>
            </a:r>
            <a:r>
              <a:rPr lang="en-US" altLang="ko-KR" sz="1800" dirty="0">
                <a:latin typeface="+mj-lt"/>
                <a:ea typeface="210 맨발의청춘 L" panose="02020603020101020101" pitchFamily="18" charset="-127"/>
              </a:rPr>
              <a:t>will be implemented.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0EFDA-2680-C5FA-8F87-F2FBFC4BEE66}"/>
              </a:ext>
            </a:extLst>
          </p:cNvPr>
          <p:cNvSpPr txBox="1"/>
          <p:nvPr/>
        </p:nvSpPr>
        <p:spPr>
          <a:xfrm>
            <a:off x="838200" y="2900122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Assume that searching for a 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continuous period 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when the IMF economic crisis in 1997 be occurred by users, the hit rate at the upper-level Cache might be greater than the hit ratio at the lower level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B8788-5379-2E2F-D19C-55A944097717}"/>
              </a:ext>
            </a:extLst>
          </p:cNvPr>
          <p:cNvSpPr txBox="1"/>
          <p:nvPr/>
        </p:nvSpPr>
        <p:spPr>
          <a:xfrm>
            <a:off x="838200" y="4139210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Assume that the user will search a 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specific day or period several times again 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when the global financial crisis occurred, the hit rate at the upper-level Cache might be greater than the lower-level one.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7872-7F42-1FE1-8674-03FA3A5BD60E}"/>
              </a:ext>
            </a:extLst>
          </p:cNvPr>
          <p:cNvSpPr txBox="1"/>
          <p:nvPr/>
        </p:nvSpPr>
        <p:spPr>
          <a:xfrm>
            <a:off x="838200" y="537829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Assume that the user will search for a 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  <a:latin typeface="+mj-lt"/>
                <a:ea typeface="210 맨발의청춘 L" panose="02020603020101020101" pitchFamily="18" charset="-127"/>
              </a:rPr>
              <a:t>random date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, the hit rate of the </a:t>
            </a:r>
            <a:r>
              <a:rPr lang="en-US" altLang="ko-KR">
                <a:latin typeface="+mj-lt"/>
                <a:ea typeface="210 맨발의청춘 L" panose="02020603020101020101" pitchFamily="18" charset="-127"/>
              </a:rPr>
              <a:t>lower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-level Cache might be greater than the hit rate of the </a:t>
            </a:r>
            <a:r>
              <a:rPr lang="en-US" altLang="ko-KR">
                <a:latin typeface="+mj-lt"/>
                <a:ea typeface="210 맨발의청춘 L" panose="02020603020101020101" pitchFamily="18" charset="-127"/>
              </a:rPr>
              <a:t>upper</a:t>
            </a:r>
            <a:r>
              <a:rPr lang="en-US" altLang="ko-KR" sz="1800">
                <a:latin typeface="+mj-lt"/>
                <a:ea typeface="210 맨발의청춘 L" panose="02020603020101020101" pitchFamily="18" charset="-127"/>
              </a:rPr>
              <a:t>-level one.</a:t>
            </a:r>
          </a:p>
        </p:txBody>
      </p:sp>
    </p:spTree>
    <p:extLst>
      <p:ext uri="{BB962C8B-B14F-4D97-AF65-F5344CB8AC3E}">
        <p14:creationId xmlns:p14="http://schemas.microsoft.com/office/powerpoint/2010/main" val="19856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A7C0-723A-A4D7-A3F8-4D594E418DC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69D6B-48C7-CF3E-7960-7FCB3EC545D5}"/>
              </a:ext>
            </a:extLst>
          </p:cNvPr>
          <p:cNvSpPr txBox="1"/>
          <p:nvPr/>
        </p:nvSpPr>
        <p:spPr>
          <a:xfrm>
            <a:off x="1588860" y="960211"/>
            <a:ext cx="731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3. How to implement our memory hierarchy</a:t>
            </a:r>
            <a:endParaRPr lang="ko-KR" alt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586D8-1EA1-415B-A5CC-EED0EBBF0193}"/>
              </a:ext>
            </a:extLst>
          </p:cNvPr>
          <p:cNvSpPr txBox="1"/>
          <p:nvPr/>
        </p:nvSpPr>
        <p:spPr>
          <a:xfrm>
            <a:off x="1588860" y="3658280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4. Development tool</a:t>
            </a:r>
            <a:endParaRPr lang="ko-KR" altLang="en-US" sz="28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F8B89-E2F6-6AAA-4F1F-BBC0C510FB35}"/>
              </a:ext>
            </a:extLst>
          </p:cNvPr>
          <p:cNvGrpSpPr/>
          <p:nvPr/>
        </p:nvGrpSpPr>
        <p:grpSpPr>
          <a:xfrm>
            <a:off x="3934331" y="4437604"/>
            <a:ext cx="4323339" cy="1740945"/>
            <a:chOff x="3178074" y="4615404"/>
            <a:chExt cx="4323339" cy="17409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00CDC4-6BB6-9AF0-7035-AABE3414B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175" t="11665" r="15475" b="9013"/>
            <a:stretch/>
          </p:blipFill>
          <p:spPr>
            <a:xfrm>
              <a:off x="3178074" y="4615404"/>
              <a:ext cx="1434301" cy="17409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AAB026-1021-D51B-B558-CAC3DA80F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468" y="4615404"/>
              <a:ext cx="1740945" cy="174094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38F4E4-316D-D7BF-4081-E45AAF0979AC}"/>
              </a:ext>
            </a:extLst>
          </p:cNvPr>
          <p:cNvSpPr txBox="1"/>
          <p:nvPr/>
        </p:nvSpPr>
        <p:spPr>
          <a:xfrm>
            <a:off x="1963775" y="1639446"/>
            <a:ext cx="9105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Make a memory hierarchy consisting of 4 layers considering the used real-world data by using the concept of the 2-dimensional array to return the price of the data.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F487BD-3CD6-2D04-143E-1FE73749EC8A}"/>
              </a:ext>
            </a:extLst>
          </p:cNvPr>
          <p:cNvSpPr txBox="1"/>
          <p:nvPr/>
        </p:nvSpPr>
        <p:spPr>
          <a:xfrm>
            <a:off x="1963775" y="2765030"/>
            <a:ext cx="910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j-lt"/>
                <a:ea typeface="210 맨발의청춘 L" panose="02020603020101020101" pitchFamily="18" charset="-127"/>
              </a:rPr>
              <a:t>Check the miss rate that is shown based on the used real-world data.</a:t>
            </a:r>
            <a:endParaRPr lang="ko-KR" alt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24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66" name="제목 12">
            <a:extLst>
              <a:ext uri="{FF2B5EF4-FFF2-40B4-BE49-F238E27FC236}">
                <a16:creationId xmlns:a16="http://schemas.microsoft.com/office/drawing/2014/main" id="{C1D27A88-5A96-C927-4C7F-C1FBA1AB9EE0}"/>
              </a:ext>
            </a:extLst>
          </p:cNvPr>
          <p:cNvSpPr txBox="1">
            <a:spLocks/>
          </p:cNvSpPr>
          <p:nvPr/>
        </p:nvSpPr>
        <p:spPr>
          <a:xfrm>
            <a:off x="1885156" y="915593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67" name="텍스트 개체 틀 18">
            <a:extLst>
              <a:ext uri="{FF2B5EF4-FFF2-40B4-BE49-F238E27FC236}">
                <a16:creationId xmlns:a16="http://schemas.microsoft.com/office/drawing/2014/main" id="{CBD6399D-6CBF-B9E4-9762-50676A583B82}"/>
              </a:ext>
            </a:extLst>
          </p:cNvPr>
          <p:cNvSpPr txBox="1">
            <a:spLocks/>
          </p:cNvSpPr>
          <p:nvPr/>
        </p:nvSpPr>
        <p:spPr>
          <a:xfrm>
            <a:off x="1243104" y="2800352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B8BE11-23CE-A520-A4F4-FBB1B655C1BD}"/>
              </a:ext>
            </a:extLst>
          </p:cNvPr>
          <p:cNvSpPr txBox="1"/>
          <p:nvPr/>
        </p:nvSpPr>
        <p:spPr>
          <a:xfrm>
            <a:off x="133350" y="133004"/>
            <a:ext cx="71962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+mj-lt"/>
              </a:rPr>
              <a:t>2. Real-World Data &amp; Hypothesis</a:t>
            </a:r>
            <a:endParaRPr lang="ko-KR" altLang="en-US" sz="3600">
              <a:latin typeface="+mj-lt"/>
            </a:endParaRPr>
          </a:p>
        </p:txBody>
      </p:sp>
      <p:sp>
        <p:nvSpPr>
          <p:cNvPr id="71" name="삼각형 3">
            <a:extLst>
              <a:ext uri="{FF2B5EF4-FFF2-40B4-BE49-F238E27FC236}">
                <a16:creationId xmlns:a16="http://schemas.microsoft.com/office/drawing/2014/main" id="{1E133302-8598-BEC0-C6BF-4A745AB8CDF3}"/>
              </a:ext>
            </a:extLst>
          </p:cNvPr>
          <p:cNvSpPr/>
          <p:nvPr/>
        </p:nvSpPr>
        <p:spPr>
          <a:xfrm>
            <a:off x="3515712" y="1249904"/>
            <a:ext cx="5625548" cy="4849610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j-lt"/>
            </a:endParaRPr>
          </a:p>
        </p:txBody>
      </p:sp>
      <p:cxnSp>
        <p:nvCxnSpPr>
          <p:cNvPr id="72" name="직선 연결선[R] 6">
            <a:extLst>
              <a:ext uri="{FF2B5EF4-FFF2-40B4-BE49-F238E27FC236}">
                <a16:creationId xmlns:a16="http://schemas.microsoft.com/office/drawing/2014/main" id="{DB020E16-8E57-AA25-24A8-BDB734185BE3}"/>
              </a:ext>
            </a:extLst>
          </p:cNvPr>
          <p:cNvCxnSpPr>
            <a:cxnSpLocks/>
          </p:cNvCxnSpPr>
          <p:nvPr/>
        </p:nvCxnSpPr>
        <p:spPr>
          <a:xfrm>
            <a:off x="5755950" y="2246468"/>
            <a:ext cx="1145071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14">
            <a:extLst>
              <a:ext uri="{FF2B5EF4-FFF2-40B4-BE49-F238E27FC236}">
                <a16:creationId xmlns:a16="http://schemas.microsoft.com/office/drawing/2014/main" id="{E1FF1F29-D6AB-ABCF-26F9-C79D691A773A}"/>
              </a:ext>
            </a:extLst>
          </p:cNvPr>
          <p:cNvCxnSpPr>
            <a:cxnSpLocks/>
          </p:cNvCxnSpPr>
          <p:nvPr/>
        </p:nvCxnSpPr>
        <p:spPr>
          <a:xfrm>
            <a:off x="5416550" y="2845050"/>
            <a:ext cx="1838325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16">
            <a:extLst>
              <a:ext uri="{FF2B5EF4-FFF2-40B4-BE49-F238E27FC236}">
                <a16:creationId xmlns:a16="http://schemas.microsoft.com/office/drawing/2014/main" id="{7A3E58EE-078C-DF8B-FD20-98D1859C4647}"/>
              </a:ext>
            </a:extLst>
          </p:cNvPr>
          <p:cNvCxnSpPr>
            <a:cxnSpLocks/>
          </p:cNvCxnSpPr>
          <p:nvPr/>
        </p:nvCxnSpPr>
        <p:spPr>
          <a:xfrm>
            <a:off x="5055394" y="3467898"/>
            <a:ext cx="2551906" cy="0"/>
          </a:xfrm>
          <a:prstGeom prst="line">
            <a:avLst/>
          </a:prstGeom>
          <a:noFill/>
          <a:ln w="19050" cap="rnd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19">
            <a:extLst>
              <a:ext uri="{FF2B5EF4-FFF2-40B4-BE49-F238E27FC236}">
                <a16:creationId xmlns:a16="http://schemas.microsoft.com/office/drawing/2014/main" id="{DBE6F820-35BA-A251-BC5B-6335BA5E3264}"/>
              </a:ext>
            </a:extLst>
          </p:cNvPr>
          <p:cNvCxnSpPr>
            <a:cxnSpLocks/>
          </p:cNvCxnSpPr>
          <p:nvPr/>
        </p:nvCxnSpPr>
        <p:spPr>
          <a:xfrm>
            <a:off x="4664075" y="4124964"/>
            <a:ext cx="3324225" cy="0"/>
          </a:xfrm>
          <a:prstGeom prst="line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21">
            <a:extLst>
              <a:ext uri="{FF2B5EF4-FFF2-40B4-BE49-F238E27FC236}">
                <a16:creationId xmlns:a16="http://schemas.microsoft.com/office/drawing/2014/main" id="{636450D7-1455-456D-C234-A57A9F9E1D72}"/>
              </a:ext>
            </a:extLst>
          </p:cNvPr>
          <p:cNvCxnSpPr>
            <a:cxnSpLocks/>
          </p:cNvCxnSpPr>
          <p:nvPr/>
        </p:nvCxnSpPr>
        <p:spPr>
          <a:xfrm>
            <a:off x="4254500" y="4824016"/>
            <a:ext cx="4146550" cy="0"/>
          </a:xfrm>
          <a:prstGeom prst="line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2F2B3E-9DC1-C195-FB03-25DBF44B4356}"/>
              </a:ext>
            </a:extLst>
          </p:cNvPr>
          <p:cNvSpPr txBox="1"/>
          <p:nvPr/>
        </p:nvSpPr>
        <p:spPr>
          <a:xfrm>
            <a:off x="5824671" y="1907069"/>
            <a:ext cx="10010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Registers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59AC64-2BC4-63F4-1ED5-50810CDD52B6}"/>
              </a:ext>
            </a:extLst>
          </p:cNvPr>
          <p:cNvSpPr txBox="1"/>
          <p:nvPr/>
        </p:nvSpPr>
        <p:spPr>
          <a:xfrm>
            <a:off x="5905657" y="2231812"/>
            <a:ext cx="830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L1 Cache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(SRAM)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06A275-F21F-A0DE-26F8-DC650A9E7172}"/>
              </a:ext>
            </a:extLst>
          </p:cNvPr>
          <p:cNvSpPr txBox="1"/>
          <p:nvPr/>
        </p:nvSpPr>
        <p:spPr>
          <a:xfrm>
            <a:off x="5913113" y="2841133"/>
            <a:ext cx="830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L2 Cache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(SRAM)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B5CBAB-E84C-0EF1-3744-A989B50778FB}"/>
              </a:ext>
            </a:extLst>
          </p:cNvPr>
          <p:cNvSpPr txBox="1"/>
          <p:nvPr/>
        </p:nvSpPr>
        <p:spPr>
          <a:xfrm>
            <a:off x="5905657" y="3483030"/>
            <a:ext cx="830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L3 Cache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(SRAM)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C45D65-3169-963E-2991-C02772281E0D}"/>
              </a:ext>
            </a:extLst>
          </p:cNvPr>
          <p:cNvSpPr txBox="1"/>
          <p:nvPr/>
        </p:nvSpPr>
        <p:spPr>
          <a:xfrm>
            <a:off x="5755950" y="4152795"/>
            <a:ext cx="11450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Main Memory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(DRAM)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2ABE21-E03A-3BE2-80CB-DC5AC7DA28CC}"/>
              </a:ext>
            </a:extLst>
          </p:cNvPr>
          <p:cNvSpPr txBox="1"/>
          <p:nvPr/>
        </p:nvSpPr>
        <p:spPr>
          <a:xfrm>
            <a:off x="5452496" y="4823271"/>
            <a:ext cx="1765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Local secondary storage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(local Disks)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3" name="직선 연결선[R] 47">
            <a:extLst>
              <a:ext uri="{FF2B5EF4-FFF2-40B4-BE49-F238E27FC236}">
                <a16:creationId xmlns:a16="http://schemas.microsoft.com/office/drawing/2014/main" id="{E61897C3-A513-F218-D938-CCA9B791C5BE}"/>
              </a:ext>
            </a:extLst>
          </p:cNvPr>
          <p:cNvCxnSpPr>
            <a:cxnSpLocks/>
          </p:cNvCxnSpPr>
          <p:nvPr/>
        </p:nvCxnSpPr>
        <p:spPr>
          <a:xfrm>
            <a:off x="3876675" y="5469602"/>
            <a:ext cx="4900613" cy="3770"/>
          </a:xfrm>
          <a:prstGeom prst="line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8DA656-8BB6-0D20-9F3C-BC0845A8D386}"/>
              </a:ext>
            </a:extLst>
          </p:cNvPr>
          <p:cNvSpPr txBox="1"/>
          <p:nvPr/>
        </p:nvSpPr>
        <p:spPr>
          <a:xfrm>
            <a:off x="5277577" y="5602818"/>
            <a:ext cx="2075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Remote secondary storage</a:t>
            </a:r>
          </a:p>
          <a:p>
            <a:pPr algn="ctr"/>
            <a:r>
              <a:rPr kumimoji="1" lang="en-US" altLang="ko-Kore-KR" sz="1200">
                <a:latin typeface="+mj-lt"/>
                <a:cs typeface="Calibri" panose="020F0502020204030204" pitchFamily="34" charset="0"/>
              </a:rPr>
              <a:t>(distributed file systems</a:t>
            </a:r>
            <a:endParaRPr kumimoji="1" lang="ko-Kore-KR" altLang="en-US" sz="12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CDB53B-077F-8314-2733-F29BDD7C4AAC}"/>
              </a:ext>
            </a:extLst>
          </p:cNvPr>
          <p:cNvCxnSpPr>
            <a:cxnSpLocks/>
          </p:cNvCxnSpPr>
          <p:nvPr/>
        </p:nvCxnSpPr>
        <p:spPr>
          <a:xfrm>
            <a:off x="6633286" y="1751729"/>
            <a:ext cx="265638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BCC2A8-A2B8-D643-8176-FDED378DBF5E}"/>
              </a:ext>
            </a:extLst>
          </p:cNvPr>
          <p:cNvSpPr txBox="1"/>
          <p:nvPr/>
        </p:nvSpPr>
        <p:spPr>
          <a:xfrm>
            <a:off x="9304779" y="1593728"/>
            <a:ext cx="23247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~ 1KB, 0.3 ns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F390B70-06E2-0245-2919-A7B4F730992A}"/>
              </a:ext>
            </a:extLst>
          </p:cNvPr>
          <p:cNvCxnSpPr>
            <a:cxnSpLocks/>
          </p:cNvCxnSpPr>
          <p:nvPr/>
        </p:nvCxnSpPr>
        <p:spPr>
          <a:xfrm>
            <a:off x="7023680" y="2417540"/>
            <a:ext cx="2217328" cy="184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457553F-E5D8-642E-8D4D-50C72099B556}"/>
              </a:ext>
            </a:extLst>
          </p:cNvPr>
          <p:cNvSpPr txBox="1"/>
          <p:nvPr/>
        </p:nvSpPr>
        <p:spPr>
          <a:xfrm>
            <a:off x="9304779" y="2278719"/>
            <a:ext cx="23247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1~256KB, 1.1~10 ns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FBC528C-525C-BAE5-901B-A540F98BD042}"/>
              </a:ext>
            </a:extLst>
          </p:cNvPr>
          <p:cNvCxnSpPr>
            <a:cxnSpLocks/>
          </p:cNvCxnSpPr>
          <p:nvPr/>
        </p:nvCxnSpPr>
        <p:spPr>
          <a:xfrm>
            <a:off x="7352889" y="3018541"/>
            <a:ext cx="193678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EA1DB92-EEFB-E44D-F0D2-8558F1F2D779}"/>
              </a:ext>
            </a:extLst>
          </p:cNvPr>
          <p:cNvSpPr txBox="1"/>
          <p:nvPr/>
        </p:nvSpPr>
        <p:spPr>
          <a:xfrm>
            <a:off x="9304779" y="2760835"/>
            <a:ext cx="224451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256KB~1MB, 10~20 ns</a:t>
            </a:r>
          </a:p>
          <a:p>
            <a:r>
              <a:rPr kumimoji="0" lang="en-US" altLang="ko-KR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  <a:cs typeface="Calibri" panose="020F0502020204030204" pitchFamily="34" charset="0"/>
              </a:rPr>
              <a:t>16 elements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845098C-E41D-4E0C-7D20-E9A36E6803E7}"/>
              </a:ext>
            </a:extLst>
          </p:cNvPr>
          <p:cNvCxnSpPr>
            <a:cxnSpLocks/>
          </p:cNvCxnSpPr>
          <p:nvPr/>
        </p:nvCxnSpPr>
        <p:spPr>
          <a:xfrm>
            <a:off x="7739209" y="3678368"/>
            <a:ext cx="155175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C1F2E77-92DA-77BE-EF7C-7536F607439B}"/>
              </a:ext>
            </a:extLst>
          </p:cNvPr>
          <p:cNvSpPr txBox="1"/>
          <p:nvPr/>
        </p:nvSpPr>
        <p:spPr>
          <a:xfrm>
            <a:off x="9304779" y="3427895"/>
            <a:ext cx="1769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1~8MB, 20~40ns</a:t>
            </a:r>
          </a:p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256 elements 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1B12DDF-A204-C614-7A7E-FEF4AE95B97C}"/>
              </a:ext>
            </a:extLst>
          </p:cNvPr>
          <p:cNvCxnSpPr>
            <a:cxnSpLocks/>
          </p:cNvCxnSpPr>
          <p:nvPr/>
        </p:nvCxnSpPr>
        <p:spPr>
          <a:xfrm>
            <a:off x="8126871" y="4378309"/>
            <a:ext cx="116280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28C84CD-C685-C9C0-01B1-6CC546BF5B52}"/>
              </a:ext>
            </a:extLst>
          </p:cNvPr>
          <p:cNvSpPr txBox="1"/>
          <p:nvPr/>
        </p:nvSpPr>
        <p:spPr>
          <a:xfrm>
            <a:off x="9304779" y="4121263"/>
            <a:ext cx="232472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8MB~32GB, 40~80ns</a:t>
            </a:r>
          </a:p>
          <a:p>
            <a:r>
              <a:rPr kumimoji="0" lang="en-US" altLang="ko-KR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  <a:cs typeface="Calibri" panose="020F0502020204030204" pitchFamily="34" charset="0"/>
              </a:rPr>
              <a:t>4096 elements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0496AE-5A18-3942-CC2B-8AA81FAE1E54}"/>
              </a:ext>
            </a:extLst>
          </p:cNvPr>
          <p:cNvCxnSpPr>
            <a:cxnSpLocks/>
          </p:cNvCxnSpPr>
          <p:nvPr/>
        </p:nvCxnSpPr>
        <p:spPr>
          <a:xfrm>
            <a:off x="8506115" y="5006623"/>
            <a:ext cx="80331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084CFA0-D86C-6E99-C9BB-722D3059BFFF}"/>
              </a:ext>
            </a:extLst>
          </p:cNvPr>
          <p:cNvCxnSpPr>
            <a:cxnSpLocks/>
          </p:cNvCxnSpPr>
          <p:nvPr/>
        </p:nvCxnSpPr>
        <p:spPr>
          <a:xfrm>
            <a:off x="8901113" y="5696287"/>
            <a:ext cx="42660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67FB2D0-ED37-C6AA-2F42-0B46DEDB623D}"/>
              </a:ext>
            </a:extLst>
          </p:cNvPr>
          <p:cNvSpPr txBox="1"/>
          <p:nvPr/>
        </p:nvSpPr>
        <p:spPr>
          <a:xfrm>
            <a:off x="9304779" y="5543702"/>
            <a:ext cx="19454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2~5TB, ~3ms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4F32E0F-F1E7-6655-B8F9-80F2A80FBD8F}"/>
              </a:ext>
            </a:extLst>
          </p:cNvPr>
          <p:cNvSpPr/>
          <p:nvPr/>
        </p:nvSpPr>
        <p:spPr>
          <a:xfrm>
            <a:off x="9304779" y="4753401"/>
            <a:ext cx="264165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latinLnBrk="1">
              <a:defRPr/>
            </a:pPr>
            <a:r>
              <a:rPr lang="en-US" altLang="ko-Kore-KR" sz="1400">
                <a:latin typeface="+mj-lt"/>
              </a:rPr>
              <a:t>~200GB~1TB, ~0.1ms</a:t>
            </a:r>
          </a:p>
          <a:p>
            <a:pPr algn="just" latinLnBrk="1">
              <a:defRPr/>
            </a:pPr>
            <a:r>
              <a:rPr lang="en-US" altLang="ko-KR" sz="1400">
                <a:latin typeface="+mj-lt"/>
              </a:rPr>
              <a:t>9468 * 2 elements</a:t>
            </a:r>
            <a:endParaRPr lang="ko-Kore-KR" altLang="en-US" sz="140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9B4CF-9E24-94D9-4BAD-A1B73EDB3F11}"/>
              </a:ext>
            </a:extLst>
          </p:cNvPr>
          <p:cNvSpPr txBox="1"/>
          <p:nvPr/>
        </p:nvSpPr>
        <p:spPr>
          <a:xfrm>
            <a:off x="5617142" y="1679693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L0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5430D0-32A6-6ED2-2AAC-6EE6E87A5242}"/>
              </a:ext>
            </a:extLst>
          </p:cNvPr>
          <p:cNvSpPr txBox="1"/>
          <p:nvPr/>
        </p:nvSpPr>
        <p:spPr>
          <a:xfrm>
            <a:off x="5288842" y="2193790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L1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014921-0071-25F1-CF60-C7F18944300A}"/>
              </a:ext>
            </a:extLst>
          </p:cNvPr>
          <p:cNvSpPr txBox="1"/>
          <p:nvPr/>
        </p:nvSpPr>
        <p:spPr>
          <a:xfrm>
            <a:off x="4951220" y="2798344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L2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CF59B-CFC8-3632-C275-2C3390846B16}"/>
              </a:ext>
            </a:extLst>
          </p:cNvPr>
          <p:cNvSpPr txBox="1"/>
          <p:nvPr/>
        </p:nvSpPr>
        <p:spPr>
          <a:xfrm>
            <a:off x="4561108" y="3411347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L3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7C1BF8-4F61-5CB8-0075-4860176E799E}"/>
              </a:ext>
            </a:extLst>
          </p:cNvPr>
          <p:cNvSpPr txBox="1"/>
          <p:nvPr/>
        </p:nvSpPr>
        <p:spPr>
          <a:xfrm>
            <a:off x="4170996" y="4032702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L4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75F5C1-A01B-3C14-0457-7231CF59EB07}"/>
              </a:ext>
            </a:extLst>
          </p:cNvPr>
          <p:cNvSpPr txBox="1"/>
          <p:nvPr/>
        </p:nvSpPr>
        <p:spPr>
          <a:xfrm>
            <a:off x="3780884" y="4747431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L5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5968F5-CEF3-F90A-BADD-8BA5D7B431CE}"/>
              </a:ext>
            </a:extLst>
          </p:cNvPr>
          <p:cNvSpPr txBox="1"/>
          <p:nvPr/>
        </p:nvSpPr>
        <p:spPr>
          <a:xfrm>
            <a:off x="3390772" y="5454101"/>
            <a:ext cx="412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>
                <a:latin typeface="+mj-lt"/>
                <a:cs typeface="Calibri" panose="020F0502020204030204" pitchFamily="34" charset="0"/>
              </a:rPr>
              <a:t>L6</a:t>
            </a:r>
            <a:endParaRPr kumimoji="1" lang="ko-Kore-KR" altLang="en-US" sz="140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998A877-ADB9-765C-76BC-154B9373CDAF}"/>
              </a:ext>
            </a:extLst>
          </p:cNvPr>
          <p:cNvCxnSpPr>
            <a:cxnSpLocks/>
          </p:cNvCxnSpPr>
          <p:nvPr/>
        </p:nvCxnSpPr>
        <p:spPr>
          <a:xfrm flipV="1">
            <a:off x="3172629" y="1198293"/>
            <a:ext cx="0" cy="22497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4B52824-C200-CC27-DEFE-B1C93FF13B87}"/>
              </a:ext>
            </a:extLst>
          </p:cNvPr>
          <p:cNvCxnSpPr>
            <a:cxnSpLocks/>
          </p:cNvCxnSpPr>
          <p:nvPr/>
        </p:nvCxnSpPr>
        <p:spPr>
          <a:xfrm>
            <a:off x="3172629" y="3761896"/>
            <a:ext cx="0" cy="22550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E55431F-E798-3F31-660F-EE08D68E3984}"/>
              </a:ext>
            </a:extLst>
          </p:cNvPr>
          <p:cNvSpPr txBox="1"/>
          <p:nvPr/>
        </p:nvSpPr>
        <p:spPr>
          <a:xfrm>
            <a:off x="1830497" y="1777762"/>
            <a:ext cx="1228270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Smaller,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faster,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costlier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(per byte)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storage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devices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B9C3D9-FC95-82F0-C934-D063F59FD936}"/>
              </a:ext>
            </a:extLst>
          </p:cNvPr>
          <p:cNvSpPr txBox="1"/>
          <p:nvPr/>
        </p:nvSpPr>
        <p:spPr>
          <a:xfrm>
            <a:off x="1830497" y="3851077"/>
            <a:ext cx="1228270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Larger,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slower,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cheaper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(per byte)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storage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alibri" panose="020F0502020204030204" pitchFamily="34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u Gothic">
      <a:majorFont>
        <a:latin typeface="Yu Gothic Medium"/>
        <a:ea typeface="Yu Gothic Medium"/>
        <a:cs typeface=""/>
      </a:majorFont>
      <a:minorFont>
        <a:latin typeface="Yu Gothic Medium"/>
        <a:ea typeface="Yu Gothic UI s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E256BEB78F6584D8B033952FB097B93" ma:contentTypeVersion="5" ma:contentTypeDescription="새 문서를 만듭니다." ma:contentTypeScope="" ma:versionID="29a6d64a3b9f770e8e5d9313600f3dbd">
  <xsd:schema xmlns:xsd="http://www.w3.org/2001/XMLSchema" xmlns:xs="http://www.w3.org/2001/XMLSchema" xmlns:p="http://schemas.microsoft.com/office/2006/metadata/properties" xmlns:ns3="e3bc1c95-a36c-4f77-866b-ceeb4db466f9" targetNamespace="http://schemas.microsoft.com/office/2006/metadata/properties" ma:root="true" ma:fieldsID="954ec823d9e74b2cf220a5aa4ec03cbb" ns3:_="">
    <xsd:import namespace="e3bc1c95-a36c-4f77-866b-ceeb4db46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c1c95-a36c-4f77-866b-ceeb4db46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3bc1c95-a36c-4f77-866b-ceeb4db466f9" xsi:nil="true"/>
    <_activity xmlns="e3bc1c95-a36c-4f77-866b-ceeb4db466f9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0A5441-3402-475A-8B9E-C6704B596259}">
  <ds:schemaRefs>
    <ds:schemaRef ds:uri="e3bc1c95-a36c-4f77-866b-ceeb4db46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e3bc1c95-a36c-4f77-866b-ceeb4db46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2</TotalTime>
  <Words>1620</Words>
  <Application>Microsoft Office PowerPoint</Application>
  <PresentationFormat>와이드스크린</PresentationFormat>
  <Paragraphs>247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210 맨발의청춘 L</vt:lpstr>
      <vt:lpstr>Yu Gothic Medium</vt:lpstr>
      <vt:lpstr>Yu Gothic UI Semilight</vt:lpstr>
      <vt:lpstr>맑은 고딕</vt:lpstr>
      <vt:lpstr>Arial</vt:lpstr>
      <vt:lpstr>Cambria Math</vt:lpstr>
      <vt:lpstr>Cascadia Code</vt:lpstr>
      <vt:lpstr>모노라인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이정윤</dc:creator>
  <cp:lastModifiedBy>이정윤</cp:lastModifiedBy>
  <cp:revision>3</cp:revision>
  <dcterms:created xsi:type="dcterms:W3CDTF">2022-12-11T12:35:30Z</dcterms:created>
  <dcterms:modified xsi:type="dcterms:W3CDTF">2022-12-12T01:39:10Z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0x010100CE256BEB78F6584D8B033952FB097B93</vt:lpwstr>
  </property>
</Properties>
</file>