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64"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6" y="1098"/>
      </p:cViewPr>
      <p:guideLst/>
    </p:cSldViewPr>
  </p:slideViewPr>
  <p:notesTextViewPr>
    <p:cViewPr>
      <p:scale>
        <a:sx n="1" d="1"/>
        <a:sy n="1" d="1"/>
      </p:scale>
      <p:origin x="0" y="0"/>
    </p:cViewPr>
  </p:notesTextViewPr>
  <p:notesViewPr>
    <p:cSldViewPr snapToGrid="0">
      <p:cViewPr varScale="1">
        <p:scale>
          <a:sx n="79" d="100"/>
          <a:sy n="79" d="100"/>
        </p:scale>
        <p:origin x="394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FFC55-EC1E-40D7-8CA2-BE3AAEFB6EED}" type="datetimeFigureOut">
              <a:rPr lang="ko-KR" altLang="en-US" smtClean="0"/>
              <a:t>2022-12-08</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2CA3B-6690-4DA4-B6F2-7BB61FB26F8D}" type="slidenum">
              <a:rPr lang="ko-KR" altLang="en-US" smtClean="0"/>
              <a:t>‹#›</a:t>
            </a:fld>
            <a:endParaRPr lang="ko-KR" altLang="en-US" dirty="0"/>
          </a:p>
        </p:txBody>
      </p:sp>
    </p:spTree>
    <p:extLst>
      <p:ext uri="{BB962C8B-B14F-4D97-AF65-F5344CB8AC3E}">
        <p14:creationId xmlns:p14="http://schemas.microsoft.com/office/powerpoint/2010/main" val="33782854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BE0EE4-80B9-7C5C-002F-D8627825ACC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0691802-8D4D-D089-33F6-BAA361827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A021949-62D4-6498-8EE3-4A9A415DF311}"/>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5" name="바닥글 개체 틀 4">
            <a:extLst>
              <a:ext uri="{FF2B5EF4-FFF2-40B4-BE49-F238E27FC236}">
                <a16:creationId xmlns:a16="http://schemas.microsoft.com/office/drawing/2014/main" id="{92534B0D-ABF9-D753-87EA-DAAEA98F6F9C}"/>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66187CFF-B4C2-9427-9646-C7D030823787}"/>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19427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28FF3D-9CB7-D720-DA3F-C6013055575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DB2F2E6-27EF-0CAE-7825-4AB25AEA8FB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0AB35F1-3720-CB52-8BFD-C44099982501}"/>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5" name="바닥글 개체 틀 4">
            <a:extLst>
              <a:ext uri="{FF2B5EF4-FFF2-40B4-BE49-F238E27FC236}">
                <a16:creationId xmlns:a16="http://schemas.microsoft.com/office/drawing/2014/main" id="{84F99111-E4EE-5981-7061-1D6FB31A4450}"/>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DF7367B-79DD-11D9-C63A-89B3A61F31D5}"/>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168620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C2E5B4-9B3B-6D52-11FD-E3FDB0B8655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CEE815C-6575-41D9-05DF-30EE8FAAA47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9305C8-B5EF-7E09-208C-0C6CECAE21F0}"/>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5" name="바닥글 개체 틀 4">
            <a:extLst>
              <a:ext uri="{FF2B5EF4-FFF2-40B4-BE49-F238E27FC236}">
                <a16:creationId xmlns:a16="http://schemas.microsoft.com/office/drawing/2014/main" id="{02374564-E801-4871-6935-0841732FC903}"/>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E172AD69-655D-4345-A496-B8755E5F181D}"/>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271337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93FD11-B2E4-FC13-C5B0-00ACBD81D35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8508060-4CD7-06B9-B716-95A7E60DDC4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8F0A4F-1042-4E0C-89CC-80BEF02B10E9}"/>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5" name="바닥글 개체 틀 4">
            <a:extLst>
              <a:ext uri="{FF2B5EF4-FFF2-40B4-BE49-F238E27FC236}">
                <a16:creationId xmlns:a16="http://schemas.microsoft.com/office/drawing/2014/main" id="{43910BB4-568D-247D-0A16-CB69D1BDC1CE}"/>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81062F62-35E1-91A6-F7CC-14A551EF034D}"/>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296402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D4F1A7-B42F-B0D4-B5D7-2744D0A897E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ECA43D2-4997-64C0-4158-66FA415B3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2913904-6C49-73EE-2DF5-3FA8443EEA64}"/>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5" name="바닥글 개체 틀 4">
            <a:extLst>
              <a:ext uri="{FF2B5EF4-FFF2-40B4-BE49-F238E27FC236}">
                <a16:creationId xmlns:a16="http://schemas.microsoft.com/office/drawing/2014/main" id="{ED67CE57-9418-EAA8-6E80-EE00252EA343}"/>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B64AF65D-27FA-1093-1B23-9D52B4AE1C6D}"/>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411447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88538E-8C02-9DE7-391E-0F4C7341C67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C4B1D22-B586-8628-D0DF-2477F87F7D4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11208A2-2B62-1573-1A41-38E61A60BF3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2A0A94D-9155-B3A3-C291-BC15094A733C}"/>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6" name="바닥글 개체 틀 5">
            <a:extLst>
              <a:ext uri="{FF2B5EF4-FFF2-40B4-BE49-F238E27FC236}">
                <a16:creationId xmlns:a16="http://schemas.microsoft.com/office/drawing/2014/main" id="{48371AE7-758B-368B-9FB9-6434FABBA06F}"/>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FBE24CAD-4930-DCD7-30E1-C8E6DD2292A2}"/>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101420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B9EBB5-0075-7B25-5BA1-F0DA089A849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F513033-C900-0634-9A74-CB0A5904B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FC4B896-C31C-C183-3731-FB860F20178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D225ED5-BF84-B105-90C2-26C5B863F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9A8DB02-337F-FD6C-4A5B-874B607CEAE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9A97503-BC98-4F14-EFE2-63B65E3CB8DE}"/>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8" name="바닥글 개체 틀 7">
            <a:extLst>
              <a:ext uri="{FF2B5EF4-FFF2-40B4-BE49-F238E27FC236}">
                <a16:creationId xmlns:a16="http://schemas.microsoft.com/office/drawing/2014/main" id="{D12B4EC9-0401-2FA6-5DC4-DFEE21DE2EB2}"/>
              </a:ext>
            </a:extLst>
          </p:cNvPr>
          <p:cNvSpPr>
            <a:spLocks noGrp="1"/>
          </p:cNvSpPr>
          <p:nvPr>
            <p:ph type="ftr" sz="quarter" idx="11"/>
          </p:nvPr>
        </p:nvSpPr>
        <p:spPr/>
        <p:txBody>
          <a:bodyPr/>
          <a:lstStyle/>
          <a:p>
            <a:endParaRPr lang="ko-KR" altLang="en-US" dirty="0"/>
          </a:p>
        </p:txBody>
      </p:sp>
      <p:sp>
        <p:nvSpPr>
          <p:cNvPr id="9" name="슬라이드 번호 개체 틀 8">
            <a:extLst>
              <a:ext uri="{FF2B5EF4-FFF2-40B4-BE49-F238E27FC236}">
                <a16:creationId xmlns:a16="http://schemas.microsoft.com/office/drawing/2014/main" id="{4BE9CFAD-1465-9E03-CFC6-1C4C4F97047D}"/>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281473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EF8FBB-53EA-3D64-FFCD-3D827C5FEF1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A9E7728-ABBB-EF5F-28F4-217882F14567}"/>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4" name="바닥글 개체 틀 3">
            <a:extLst>
              <a:ext uri="{FF2B5EF4-FFF2-40B4-BE49-F238E27FC236}">
                <a16:creationId xmlns:a16="http://schemas.microsoft.com/office/drawing/2014/main" id="{645CB1BC-2178-23E2-90F7-13CDE4FCFCF0}"/>
              </a:ext>
            </a:extLst>
          </p:cNvPr>
          <p:cNvSpPr>
            <a:spLocks noGrp="1"/>
          </p:cNvSpPr>
          <p:nvPr>
            <p:ph type="ftr" sz="quarter" idx="11"/>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FB6A6AD0-F02A-2D2C-E056-2315E75D6EE4}"/>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323103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5A38B80-EE5A-9B1E-7886-6EF79DA6F872}"/>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3" name="바닥글 개체 틀 2">
            <a:extLst>
              <a:ext uri="{FF2B5EF4-FFF2-40B4-BE49-F238E27FC236}">
                <a16:creationId xmlns:a16="http://schemas.microsoft.com/office/drawing/2014/main" id="{F880A5E6-2BCA-0D5C-9CF8-4F17ECF87BA9}"/>
              </a:ext>
            </a:extLst>
          </p:cNvPr>
          <p:cNvSpPr>
            <a:spLocks noGrp="1"/>
          </p:cNvSpPr>
          <p:nvPr>
            <p:ph type="ftr" sz="quarter" idx="1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DCA1220F-C25F-3D2E-3455-3D55439B9FAB}"/>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4945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1A3391-31D6-2047-F13E-75DAE58936F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99AF67B-7DB1-F1CD-118F-3CF819D5D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FC35917-4596-E397-AADD-C6B1D455D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2991758-3BB7-4B37-C4B1-3E2BDE359C20}"/>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6" name="바닥글 개체 틀 5">
            <a:extLst>
              <a:ext uri="{FF2B5EF4-FFF2-40B4-BE49-F238E27FC236}">
                <a16:creationId xmlns:a16="http://schemas.microsoft.com/office/drawing/2014/main" id="{C2B40801-BDE9-C63F-FCBF-915AE7F67C7B}"/>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281B207A-C958-5151-BD77-9563247196BB}"/>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45078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309A0B-78C1-0E97-FC9C-34421F2478B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DD68BAC-0E26-92A9-09DC-051E11E9F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F30DA656-155B-5C6C-2BBC-FA0C98675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76A690C-0267-FA72-420C-EE8006112707}"/>
              </a:ext>
            </a:extLst>
          </p:cNvPr>
          <p:cNvSpPr>
            <a:spLocks noGrp="1"/>
          </p:cNvSpPr>
          <p:nvPr>
            <p:ph type="dt" sz="half" idx="10"/>
          </p:nvPr>
        </p:nvSpPr>
        <p:spPr/>
        <p:txBody>
          <a:bodyPr/>
          <a:lstStyle/>
          <a:p>
            <a:fld id="{4B011658-D293-46A7-B401-21B53D50816B}" type="datetimeFigureOut">
              <a:rPr lang="ko-KR" altLang="en-US" smtClean="0"/>
              <a:t>2022-12-08</a:t>
            </a:fld>
            <a:endParaRPr lang="ko-KR" altLang="en-US" dirty="0"/>
          </a:p>
        </p:txBody>
      </p:sp>
      <p:sp>
        <p:nvSpPr>
          <p:cNvPr id="6" name="바닥글 개체 틀 5">
            <a:extLst>
              <a:ext uri="{FF2B5EF4-FFF2-40B4-BE49-F238E27FC236}">
                <a16:creationId xmlns:a16="http://schemas.microsoft.com/office/drawing/2014/main" id="{D1D19B71-F94F-4CB1-E116-EDD6DEFBFC81}"/>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E996BCB3-239E-9B6B-B9B0-35BE80A330D2}"/>
              </a:ext>
            </a:extLst>
          </p:cNvPr>
          <p:cNvSpPr>
            <a:spLocks noGrp="1"/>
          </p:cNvSpPr>
          <p:nvPr>
            <p:ph type="sldNum" sz="quarter" idx="12"/>
          </p:nvPr>
        </p:nvSpPr>
        <p:spPr/>
        <p:txBody>
          <a:body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253863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4F6DBAF-50F7-5DA1-E9FC-3585AAE24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CAB0E8F-C790-EEA9-9E59-D8EC35B56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CAE1EB8-0D9F-9F45-5932-08449763F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11658-D293-46A7-B401-21B53D50816B}" type="datetimeFigureOut">
              <a:rPr lang="ko-KR" altLang="en-US" smtClean="0"/>
              <a:t>2022-12-08</a:t>
            </a:fld>
            <a:endParaRPr lang="ko-KR" altLang="en-US" dirty="0"/>
          </a:p>
        </p:txBody>
      </p:sp>
      <p:sp>
        <p:nvSpPr>
          <p:cNvPr id="5" name="바닥글 개체 틀 4">
            <a:extLst>
              <a:ext uri="{FF2B5EF4-FFF2-40B4-BE49-F238E27FC236}">
                <a16:creationId xmlns:a16="http://schemas.microsoft.com/office/drawing/2014/main" id="{855C2F15-8D7A-692D-26D8-8D2EC2B77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a:extLst>
              <a:ext uri="{FF2B5EF4-FFF2-40B4-BE49-F238E27FC236}">
                <a16:creationId xmlns:a16="http://schemas.microsoft.com/office/drawing/2014/main" id="{4ADA0038-A693-F0D9-76DF-AA6D6F637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0E9DA-2FE1-4801-8D86-1CB4C2548E1A}" type="slidenum">
              <a:rPr lang="ko-KR" altLang="en-US" smtClean="0"/>
              <a:t>‹#›</a:t>
            </a:fld>
            <a:endParaRPr lang="ko-KR" altLang="en-US" dirty="0"/>
          </a:p>
        </p:txBody>
      </p:sp>
    </p:spTree>
    <p:extLst>
      <p:ext uri="{BB962C8B-B14F-4D97-AF65-F5344CB8AC3E}">
        <p14:creationId xmlns:p14="http://schemas.microsoft.com/office/powerpoint/2010/main" val="77906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016BF9-7040-EEEE-AD67-04BC586E3414}"/>
              </a:ext>
            </a:extLst>
          </p:cNvPr>
          <p:cNvSpPr>
            <a:spLocks noGrp="1"/>
          </p:cNvSpPr>
          <p:nvPr>
            <p:ph type="ctrTitle"/>
          </p:nvPr>
        </p:nvSpPr>
        <p:spPr>
          <a:xfrm>
            <a:off x="786938" y="1729682"/>
            <a:ext cx="10618124" cy="2387600"/>
          </a:xfrm>
        </p:spPr>
        <p:txBody>
          <a:bodyPr anchor="ctr"/>
          <a:lstStyle/>
          <a:p>
            <a:r>
              <a:rPr lang="en-US" altLang="ko-KR" dirty="0"/>
              <a:t>Chapter 9</a:t>
            </a:r>
            <a:br>
              <a:rPr lang="en-US" altLang="ko-KR" dirty="0"/>
            </a:br>
            <a:r>
              <a:rPr lang="en-US" altLang="ko-KR" dirty="0"/>
              <a:t>E-Business and E-Commerce</a:t>
            </a:r>
            <a:endParaRPr lang="ko-KR" altLang="en-US" dirty="0"/>
          </a:p>
        </p:txBody>
      </p:sp>
      <p:sp>
        <p:nvSpPr>
          <p:cNvPr id="3" name="부제목 2">
            <a:extLst>
              <a:ext uri="{FF2B5EF4-FFF2-40B4-BE49-F238E27FC236}">
                <a16:creationId xmlns:a16="http://schemas.microsoft.com/office/drawing/2014/main" id="{D0ECA75C-1295-DB42-CC01-00EEF4213FED}"/>
              </a:ext>
            </a:extLst>
          </p:cNvPr>
          <p:cNvSpPr>
            <a:spLocks noGrp="1"/>
          </p:cNvSpPr>
          <p:nvPr>
            <p:ph type="subTitle" idx="1"/>
          </p:nvPr>
        </p:nvSpPr>
        <p:spPr>
          <a:xfrm>
            <a:off x="1524000" y="4117282"/>
            <a:ext cx="9144000" cy="1655762"/>
          </a:xfrm>
        </p:spPr>
        <p:txBody>
          <a:bodyPr anchor="ctr"/>
          <a:lstStyle/>
          <a:p>
            <a:r>
              <a:rPr lang="en-US" altLang="ko-KR" dirty="0"/>
              <a:t>2022</a:t>
            </a:r>
          </a:p>
          <a:p>
            <a:r>
              <a:rPr lang="en-US" altLang="ko-KR" dirty="0"/>
              <a:t>Fundamentals of Business Information Systems</a:t>
            </a:r>
          </a:p>
          <a:p>
            <a:r>
              <a:rPr lang="en-US" altLang="ko-KR" dirty="0"/>
              <a:t>Lee</a:t>
            </a:r>
            <a:r>
              <a:rPr lang="ko-KR" altLang="en-US" dirty="0"/>
              <a:t> </a:t>
            </a:r>
            <a:r>
              <a:rPr lang="en-US" altLang="ko-KR" dirty="0"/>
              <a:t>Jeong-yun, 21102052, ITM</a:t>
            </a:r>
            <a:endParaRPr lang="ko-KR" altLang="en-US" dirty="0"/>
          </a:p>
        </p:txBody>
      </p:sp>
    </p:spTree>
    <p:extLst>
      <p:ext uri="{BB962C8B-B14F-4D97-AF65-F5344CB8AC3E}">
        <p14:creationId xmlns:p14="http://schemas.microsoft.com/office/powerpoint/2010/main" val="118334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47A4B-0055-6C10-C8F9-16AD09716972}"/>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9.4 – Amazon Business</a:t>
            </a:r>
          </a:p>
        </p:txBody>
      </p:sp>
      <p:sp>
        <p:nvSpPr>
          <p:cNvPr id="3" name="TextBox 2">
            <a:extLst>
              <a:ext uri="{FF2B5EF4-FFF2-40B4-BE49-F238E27FC236}">
                <a16:creationId xmlns:a16="http://schemas.microsoft.com/office/drawing/2014/main" id="{6E0E390D-6D95-65AD-9F51-9C8A03C07D3E}"/>
              </a:ext>
            </a:extLst>
          </p:cNvPr>
          <p:cNvSpPr txBox="1"/>
          <p:nvPr/>
        </p:nvSpPr>
        <p:spPr>
          <a:xfrm>
            <a:off x="374650" y="1149673"/>
            <a:ext cx="11442700" cy="5107424"/>
          </a:xfrm>
          <a:prstGeom prst="rect">
            <a:avLst/>
          </a:prstGeom>
          <a:noFill/>
        </p:spPr>
        <p:txBody>
          <a:bodyPr wrap="square" rtlCol="0">
            <a:spAutoFit/>
          </a:bodyPr>
          <a:lstStyle/>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Amazon Moves into the B2B Marketplace</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Amazon Business was launched in 2015. It sells goods sold in Amazon warehouses or provided by other suppliers. External suppliers must compete with Amazon. A sales fee of 6-15% is charged depending on the item and order size.</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Amazon is a wholesale threat. The wholesale market is twice the size of the retail market. In 2014, Amazon made more than $89 billion in profits by selling products in both b2c and b2b areas. As Amazon Business offers much more products than wholesalers, wholesalers are losing ground.</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Amazon's business is also competitive in niche markets.</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Items from professional distributors can also be purchased from Amazon Business.</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No one can compete with Amazon's vast inventory, convenient websites, two-day delivery, physical infrastructure, and information technology infrastructure. Amazon's B2b margin is 2-4%. It has implemented economies of scale based on 25% cheaper prices than other companies.</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However, some areas have close partnerships with distributors and institutional customers, making it difficult for Amazon business to enter.</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Survival potential in competition with Amazon</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First, it provides personalized services that create added value. Second, it enters a complex and highly granular business environment that Amazon does not consider.</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24589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92DEE-5309-B446-DB5A-7A9F236795C8}"/>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9.4 – Amazon Business</a:t>
            </a:r>
          </a:p>
        </p:txBody>
      </p:sp>
      <p:sp>
        <p:nvSpPr>
          <p:cNvPr id="3" name="TextBox 2">
            <a:extLst>
              <a:ext uri="{FF2B5EF4-FFF2-40B4-BE49-F238E27FC236}">
                <a16:creationId xmlns:a16="http://schemas.microsoft.com/office/drawing/2014/main" id="{A2E4A5DB-72D3-C428-52CE-BFB156F81263}"/>
              </a:ext>
            </a:extLst>
          </p:cNvPr>
          <p:cNvSpPr txBox="1"/>
          <p:nvPr/>
        </p:nvSpPr>
        <p:spPr>
          <a:xfrm>
            <a:off x="714895" y="1673548"/>
            <a:ext cx="10762210" cy="3726148"/>
          </a:xfrm>
          <a:prstGeom prst="rect">
            <a:avLst/>
          </a:prstGeom>
          <a:noFill/>
        </p:spPr>
        <p:txBody>
          <a:bodyPr wrap="square" rtlCol="0">
            <a:spAutoFit/>
          </a:bodyPr>
          <a:lstStyle/>
          <a:p>
            <a:pPr marL="457200" indent="-457200">
              <a:lnSpc>
                <a:spcPct val="150000"/>
              </a:lnSpc>
              <a:buAutoNum type="arabicPeriod"/>
            </a:pPr>
            <a:r>
              <a:rPr lang="en-US" altLang="ko-KR" sz="2000" dirty="0">
                <a:effectLst/>
                <a:latin typeface="+mj-lt"/>
                <a:cs typeface="Times New Roman" panose="02020603050405020304" pitchFamily="18" charset="0"/>
              </a:rPr>
              <a:t>Consider Tulsa Community College (www.tulsacc.edu), which is using Amazon Business to order test tubes, basketballs, office supplies, and other goods instead of having employees buy them from local retailers or specialty sellers. The daily needs of the college’s 15,000 students translate into about $10,000 of orders per month. What is the impact of Amazon Business on local wholesalers and retailers in Tulsa? How could local businesses in Tulsa compete with Amazon Business?</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Provide other methods for wholesalers to compete with Amazon Business.</a:t>
            </a:r>
            <a:endParaRPr lang="ko-KR" altLang="ko-KR" sz="2000" kern="100" dirty="0">
              <a:effectLst/>
              <a:latin typeface="+mj-l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44399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42E7C-CB8D-DCA1-762C-E25588833579}"/>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Closing Case 1 - Alibaba</a:t>
            </a:r>
          </a:p>
        </p:txBody>
      </p:sp>
      <p:sp>
        <p:nvSpPr>
          <p:cNvPr id="5" name="TextBox 4">
            <a:extLst>
              <a:ext uri="{FF2B5EF4-FFF2-40B4-BE49-F238E27FC236}">
                <a16:creationId xmlns:a16="http://schemas.microsoft.com/office/drawing/2014/main" id="{DAA84860-799E-ED1E-C966-446D429F66F7}"/>
              </a:ext>
            </a:extLst>
          </p:cNvPr>
          <p:cNvSpPr txBox="1"/>
          <p:nvPr/>
        </p:nvSpPr>
        <p:spPr>
          <a:xfrm>
            <a:off x="152400" y="1747610"/>
            <a:ext cx="11887200" cy="3362780"/>
          </a:xfrm>
          <a:prstGeom prst="rect">
            <a:avLst/>
          </a:prstGeom>
          <a:noFill/>
        </p:spPr>
        <p:txBody>
          <a:bodyPr wrap="square">
            <a:spAutoFit/>
          </a:bodyPr>
          <a:lstStyle/>
          <a:p>
            <a:pPr>
              <a:lnSpc>
                <a:spcPct val="150000"/>
              </a:lnSpc>
            </a:pPr>
            <a:r>
              <a:rPr lang="ko-KR" altLang="en-US" dirty="0"/>
              <a:t>The Chinese spend near their dwellings. The goods and services that are accessible are limited. I travel to a big city for a wider choice. People are getting richer and demand for various goods and services is increasing.</a:t>
            </a:r>
          </a:p>
          <a:p>
            <a:pPr>
              <a:lnSpc>
                <a:spcPct val="150000"/>
              </a:lnSpc>
            </a:pPr>
            <a:r>
              <a:rPr lang="ko-KR" altLang="en-US" dirty="0"/>
              <a:t>Alibaba provides sales services through Alipay, a third-party payment platform.</a:t>
            </a:r>
          </a:p>
          <a:p>
            <a:pPr>
              <a:lnSpc>
                <a:spcPct val="150000"/>
              </a:lnSpc>
            </a:pPr>
            <a:r>
              <a:rPr lang="ko-KR" altLang="en-US" dirty="0"/>
              <a:t>Depending on the field, there are Taobao in C2C, TMALL in B2C, and Alibaba in B2B.</a:t>
            </a:r>
          </a:p>
          <a:p>
            <a:pPr>
              <a:lnSpc>
                <a:spcPct val="150000"/>
              </a:lnSpc>
            </a:pPr>
            <a:r>
              <a:rPr lang="ko-KR" altLang="en-US" dirty="0"/>
              <a:t>Alipay, a fee-free third-party payment processor, links Alibaba's websites.</a:t>
            </a:r>
          </a:p>
          <a:p>
            <a:pPr>
              <a:lnSpc>
                <a:spcPct val="150000"/>
              </a:lnSpc>
            </a:pPr>
            <a:r>
              <a:rPr lang="ko-KR" altLang="en-US" dirty="0"/>
              <a:t>In China, JD and Tencent voted for a strategic partnership against Alibaba.</a:t>
            </a:r>
          </a:p>
          <a:p>
            <a:pPr>
              <a:lnSpc>
                <a:spcPct val="150000"/>
              </a:lnSpc>
            </a:pPr>
            <a:r>
              <a:rPr lang="ko-KR" altLang="en-US" dirty="0"/>
              <a:t>Alibaba wants to enter the West. However, there is not much awareness of Alibaba abroad. Therefore, it is investing in various U.S. companies.</a:t>
            </a:r>
          </a:p>
        </p:txBody>
      </p:sp>
    </p:spTree>
    <p:extLst>
      <p:ext uri="{BB962C8B-B14F-4D97-AF65-F5344CB8AC3E}">
        <p14:creationId xmlns:p14="http://schemas.microsoft.com/office/powerpoint/2010/main" val="151338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F5CFC-AB44-DF4B-80AF-A0AA61B47E84}"/>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Closing Case 1 - Alibaba</a:t>
            </a:r>
          </a:p>
        </p:txBody>
      </p:sp>
      <p:sp>
        <p:nvSpPr>
          <p:cNvPr id="3" name="TextBox 2">
            <a:extLst>
              <a:ext uri="{FF2B5EF4-FFF2-40B4-BE49-F238E27FC236}">
                <a16:creationId xmlns:a16="http://schemas.microsoft.com/office/drawing/2014/main" id="{75E34B91-D6C4-3435-CFD2-792E7A66FD67}"/>
              </a:ext>
            </a:extLst>
          </p:cNvPr>
          <p:cNvSpPr txBox="1"/>
          <p:nvPr/>
        </p:nvSpPr>
        <p:spPr>
          <a:xfrm>
            <a:off x="714895" y="2039308"/>
            <a:ext cx="10762210" cy="3898952"/>
          </a:xfrm>
          <a:prstGeom prst="rect">
            <a:avLst/>
          </a:prstGeom>
          <a:noFill/>
        </p:spPr>
        <p:txBody>
          <a:bodyPr wrap="square" rtlCol="0">
            <a:spAutoFit/>
          </a:bodyPr>
          <a:lstStyle/>
          <a:p>
            <a:pPr marL="457200" indent="-457200">
              <a:lnSpc>
                <a:spcPct val="150000"/>
              </a:lnSpc>
              <a:buAutoNum type="arabicPeriod"/>
            </a:pPr>
            <a:r>
              <a:rPr lang="en-US" altLang="ko-KR" sz="2400" dirty="0">
                <a:effectLst/>
                <a:latin typeface="+mj-lt"/>
                <a:cs typeface="Times New Roman" panose="02020603050405020304" pitchFamily="18" charset="0"/>
              </a:rPr>
              <a:t>Discuss the reasons why Chinese consumers have been so eager to embrace electronic commerce.</a:t>
            </a:r>
          </a:p>
          <a:p>
            <a:pPr marL="457200" indent="-457200">
              <a:lnSpc>
                <a:spcPct val="150000"/>
              </a:lnSpc>
              <a:buAutoNum type="arabicPeriod"/>
            </a:pPr>
            <a:endParaRPr lang="en-US" altLang="ko-KR" sz="2400" dirty="0">
              <a:effectLst/>
              <a:latin typeface="+mj-lt"/>
              <a:cs typeface="Times New Roman" panose="02020603050405020304" pitchFamily="18" charset="0"/>
            </a:endParaRPr>
          </a:p>
          <a:p>
            <a:pPr marL="457200" indent="-457200">
              <a:lnSpc>
                <a:spcPct val="150000"/>
              </a:lnSpc>
              <a:buAutoNum type="arabicPeriod"/>
            </a:pPr>
            <a:r>
              <a:rPr lang="en-US" altLang="ko-KR" sz="2400" dirty="0">
                <a:effectLst/>
                <a:latin typeface="+mj-lt"/>
                <a:cs typeface="Times New Roman" panose="02020603050405020304" pitchFamily="18" charset="0"/>
              </a:rPr>
              <a:t>Discuss Alibaba’s entry into the business-to-consumer, consumer-to-consumer, and business-to-business e-commerce marketplaces.</a:t>
            </a:r>
          </a:p>
          <a:p>
            <a:pPr marL="457200" indent="-457200">
              <a:lnSpc>
                <a:spcPct val="150000"/>
              </a:lnSpc>
              <a:buAutoNum type="arabicPeriod"/>
            </a:pPr>
            <a:endParaRPr lang="en-US" altLang="ko-KR" sz="2400" dirty="0">
              <a:effectLst/>
              <a:latin typeface="+mj-lt"/>
              <a:cs typeface="Times New Roman" panose="02020603050405020304" pitchFamily="18" charset="0"/>
            </a:endParaRPr>
          </a:p>
          <a:p>
            <a:pPr marL="457200" indent="-457200">
              <a:lnSpc>
                <a:spcPct val="150000"/>
              </a:lnSpc>
              <a:buAutoNum type="arabicPeriod"/>
            </a:pPr>
            <a:r>
              <a:rPr lang="en-US" altLang="ko-KR" sz="2400" dirty="0">
                <a:effectLst/>
                <a:latin typeface="+mj-lt"/>
                <a:cs typeface="Times New Roman" panose="02020603050405020304" pitchFamily="18" charset="0"/>
              </a:rPr>
              <a:t>Why is Alipay so important to the Alibaba Group?</a:t>
            </a:r>
            <a:endParaRPr lang="ko-KR" altLang="ko-KR" sz="2400" kern="100" dirty="0">
              <a:effectLst/>
              <a:latin typeface="+mj-l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9356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0C1C8-6C12-9046-6434-B1A0B0F55C8C}"/>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Closing Case 2</a:t>
            </a:r>
          </a:p>
        </p:txBody>
      </p:sp>
      <p:sp>
        <p:nvSpPr>
          <p:cNvPr id="5" name="TextBox 4">
            <a:extLst>
              <a:ext uri="{FF2B5EF4-FFF2-40B4-BE49-F238E27FC236}">
                <a16:creationId xmlns:a16="http://schemas.microsoft.com/office/drawing/2014/main" id="{E0AE13EB-22C4-8C3C-4F5F-CCB779419366}"/>
              </a:ext>
            </a:extLst>
          </p:cNvPr>
          <p:cNvSpPr txBox="1"/>
          <p:nvPr/>
        </p:nvSpPr>
        <p:spPr>
          <a:xfrm>
            <a:off x="0" y="949648"/>
            <a:ext cx="12191999" cy="5722336"/>
          </a:xfrm>
          <a:prstGeom prst="rect">
            <a:avLst/>
          </a:prstGeom>
          <a:noFill/>
        </p:spPr>
        <p:txBody>
          <a:bodyPr wrap="square">
            <a:spAutoFit/>
          </a:bodyPr>
          <a:lstStyle/>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Consumers are familiar with standardized pricing. The price doesn't change no matter where you buy it from. The public uses the Internet to buy the same product cheaper.</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A certain price is inefficient for merchants. Someone is willing to pay more, someone could have bought it cheaper. Personalization pricing can save a company's lost revenue.</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Personalized pricing determines the price of the item at the time when a specific customer's ability to pay is recognized.</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It is possible to grasp the socioeconomic status of the customer by using the customer's location, personal information, and public data.</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When these data and cookies are combined, detailed information about customers can be obtained based on online activity records. Merchants find out what products they are interested in, when they are likely to buy, and the price they are willing to pay. Analyze customer data to estimate the seller's customer reservation price and charge the amount.</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It is used for personalized promotions, individual shoppers. You can easily adjust the price of various customers just by changing the price in real time.</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rPr>
              <a:t>Many companies are reluctant to apply the policy because they wait and see whether consumers will accept personalized pricing. In general, these price policies are negatively responsive to consumers. It is difficult for consumers to detect whether they are subject to personalized prices.</a:t>
            </a:r>
            <a:endParaRPr lang="ko-KR"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410653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8DD2C-CDDC-44D1-3372-83D376CE73AA}"/>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Closing Case 2</a:t>
            </a:r>
          </a:p>
        </p:txBody>
      </p:sp>
      <p:sp>
        <p:nvSpPr>
          <p:cNvPr id="3" name="TextBox 2">
            <a:extLst>
              <a:ext uri="{FF2B5EF4-FFF2-40B4-BE49-F238E27FC236}">
                <a16:creationId xmlns:a16="http://schemas.microsoft.com/office/drawing/2014/main" id="{EFBBE428-C9B0-0903-10BA-8320F96A72C5}"/>
              </a:ext>
            </a:extLst>
          </p:cNvPr>
          <p:cNvSpPr txBox="1"/>
          <p:nvPr/>
        </p:nvSpPr>
        <p:spPr>
          <a:xfrm>
            <a:off x="714895" y="1523919"/>
            <a:ext cx="10762210" cy="4649478"/>
          </a:xfrm>
          <a:prstGeom prst="rect">
            <a:avLst/>
          </a:prstGeom>
          <a:noFill/>
        </p:spPr>
        <p:txBody>
          <a:bodyPr wrap="square" rtlCol="0">
            <a:spAutoFit/>
          </a:bodyPr>
          <a:lstStyle/>
          <a:p>
            <a:pPr marL="457200" indent="-457200">
              <a:lnSpc>
                <a:spcPct val="150000"/>
              </a:lnSpc>
              <a:buAutoNum type="arabicPeriod"/>
            </a:pPr>
            <a:r>
              <a:rPr lang="en-US" altLang="ko-KR" sz="2000" dirty="0">
                <a:effectLst/>
                <a:latin typeface="+mj-lt"/>
                <a:cs typeface="Times New Roman" panose="02020603050405020304" pitchFamily="18" charset="0"/>
              </a:rPr>
              <a:t>How would you feel if you knew that you were being subjected to personalized pricing?</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Describe the advantages of personalized pricing for merchants.</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Does personalized pricing provide any advantages for customers? Provide examples to support your answer.</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Discuss the contributions of information technology to the practices of personalized pricing.</a:t>
            </a:r>
            <a:endParaRPr lang="ko-KR" altLang="ko-KR" sz="2000" kern="100" dirty="0">
              <a:effectLst/>
              <a:latin typeface="+mj-l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79088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016BF9-7040-EEEE-AD67-04BC586E3414}"/>
              </a:ext>
            </a:extLst>
          </p:cNvPr>
          <p:cNvSpPr>
            <a:spLocks noGrp="1"/>
          </p:cNvSpPr>
          <p:nvPr>
            <p:ph type="ctrTitle"/>
          </p:nvPr>
        </p:nvSpPr>
        <p:spPr>
          <a:xfrm>
            <a:off x="786938" y="1729682"/>
            <a:ext cx="10618124" cy="2387600"/>
          </a:xfrm>
        </p:spPr>
        <p:txBody>
          <a:bodyPr anchor="ctr"/>
          <a:lstStyle/>
          <a:p>
            <a:r>
              <a:rPr lang="en-US" altLang="ko-KR" dirty="0"/>
              <a:t>Chapter 9</a:t>
            </a:r>
            <a:br>
              <a:rPr lang="en-US" altLang="ko-KR" dirty="0"/>
            </a:br>
            <a:r>
              <a:rPr lang="en-US" altLang="ko-KR" dirty="0"/>
              <a:t>E-Business and E-Commerce</a:t>
            </a:r>
            <a:endParaRPr lang="ko-KR" altLang="en-US" dirty="0"/>
          </a:p>
        </p:txBody>
      </p:sp>
      <p:sp>
        <p:nvSpPr>
          <p:cNvPr id="3" name="부제목 2">
            <a:extLst>
              <a:ext uri="{FF2B5EF4-FFF2-40B4-BE49-F238E27FC236}">
                <a16:creationId xmlns:a16="http://schemas.microsoft.com/office/drawing/2014/main" id="{D0ECA75C-1295-DB42-CC01-00EEF4213FED}"/>
              </a:ext>
            </a:extLst>
          </p:cNvPr>
          <p:cNvSpPr>
            <a:spLocks noGrp="1"/>
          </p:cNvSpPr>
          <p:nvPr>
            <p:ph type="subTitle" idx="1"/>
          </p:nvPr>
        </p:nvSpPr>
        <p:spPr>
          <a:xfrm>
            <a:off x="1524000" y="4117282"/>
            <a:ext cx="9144000" cy="1655762"/>
          </a:xfrm>
        </p:spPr>
        <p:txBody>
          <a:bodyPr anchor="ctr"/>
          <a:lstStyle/>
          <a:p>
            <a:r>
              <a:rPr lang="en-US" altLang="ko-KR" dirty="0"/>
              <a:t>2022</a:t>
            </a:r>
          </a:p>
          <a:p>
            <a:r>
              <a:rPr lang="en-US" altLang="ko-KR" dirty="0"/>
              <a:t>Fundamentals of Business Information Systems</a:t>
            </a:r>
          </a:p>
          <a:p>
            <a:r>
              <a:rPr lang="en-US" altLang="ko-KR" dirty="0"/>
              <a:t>Lee</a:t>
            </a:r>
            <a:r>
              <a:rPr lang="ko-KR" altLang="en-US" dirty="0"/>
              <a:t> </a:t>
            </a:r>
            <a:r>
              <a:rPr lang="en-US" altLang="ko-KR" dirty="0"/>
              <a:t>Jeong-yun, 21102052, ITM</a:t>
            </a:r>
            <a:endParaRPr lang="ko-KR" altLang="en-US" dirty="0"/>
          </a:p>
        </p:txBody>
      </p:sp>
    </p:spTree>
    <p:extLst>
      <p:ext uri="{BB962C8B-B14F-4D97-AF65-F5344CB8AC3E}">
        <p14:creationId xmlns:p14="http://schemas.microsoft.com/office/powerpoint/2010/main" val="229665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74C1BF-7D3D-1AE7-38D4-8D7A760FF0D7}"/>
              </a:ext>
            </a:extLst>
          </p:cNvPr>
          <p:cNvSpPr txBox="1"/>
          <p:nvPr/>
        </p:nvSpPr>
        <p:spPr>
          <a:xfrm>
            <a:off x="374649" y="1493982"/>
            <a:ext cx="11442700" cy="4911922"/>
          </a:xfrm>
          <a:prstGeom prst="rect">
            <a:avLst/>
          </a:prstGeom>
          <a:noFill/>
        </p:spPr>
        <p:txBody>
          <a:bodyPr wrap="square" rtlCol="0">
            <a:spAutoFit/>
          </a:bodyPr>
          <a:lstStyle/>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Local commerce is a very large business, but it relies on inefficient marketing.</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It is difficult for consumers to find local experts. It is also difficult for experts to find customers.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Thumbtack can be a way to increase marketing efficiency in the local commercial market.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Thumbtack allows experts to bid on the requirements when the customer writes them, so Thumbtack connects the customer and the expert.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 fee is received from the contractor in exchange for this contractor.</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By analyzing the web, it builds a regional expert database and secures enough experts by using location information and target advertisements.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After that, the 'pay-per-lead' charging model is adopted to generate profits.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nSpc>
                <a:spcPct val="150000"/>
              </a:lnSpc>
            </a:pPr>
            <a:endParaRPr lang="ko-KR" altLang="en-US" dirty="0"/>
          </a:p>
        </p:txBody>
      </p:sp>
      <p:sp>
        <p:nvSpPr>
          <p:cNvPr id="8" name="TextBox 7">
            <a:extLst>
              <a:ext uri="{FF2B5EF4-FFF2-40B4-BE49-F238E27FC236}">
                <a16:creationId xmlns:a16="http://schemas.microsoft.com/office/drawing/2014/main" id="{F4EDADAC-F098-5E22-F129-676DF9A1AB15}"/>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Opening Case - Thumbtack</a:t>
            </a:r>
          </a:p>
        </p:txBody>
      </p:sp>
    </p:spTree>
    <p:extLst>
      <p:ext uri="{BB962C8B-B14F-4D97-AF65-F5344CB8AC3E}">
        <p14:creationId xmlns:p14="http://schemas.microsoft.com/office/powerpoint/2010/main" val="304782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BCFDFB-A073-C5A8-A722-51D569E51CAA}"/>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Opening Case - Thumbtack</a:t>
            </a:r>
          </a:p>
        </p:txBody>
      </p:sp>
      <p:sp>
        <p:nvSpPr>
          <p:cNvPr id="2" name="TextBox 1">
            <a:extLst>
              <a:ext uri="{FF2B5EF4-FFF2-40B4-BE49-F238E27FC236}">
                <a16:creationId xmlns:a16="http://schemas.microsoft.com/office/drawing/2014/main" id="{1EA63D60-9A08-CBBD-D732-8D60CC232B49}"/>
              </a:ext>
            </a:extLst>
          </p:cNvPr>
          <p:cNvSpPr txBox="1"/>
          <p:nvPr/>
        </p:nvSpPr>
        <p:spPr>
          <a:xfrm>
            <a:off x="714894" y="1304276"/>
            <a:ext cx="10762210" cy="5006948"/>
          </a:xfrm>
          <a:prstGeom prst="rect">
            <a:avLst/>
          </a:prstGeom>
          <a:noFill/>
        </p:spPr>
        <p:txBody>
          <a:bodyPr wrap="square" rtlCol="0">
            <a:spAutoFit/>
          </a:bodyPr>
          <a:lstStyle/>
          <a:p>
            <a:pPr>
              <a:lnSpc>
                <a:spcPct val="150000"/>
              </a:lnSpc>
            </a:pPr>
            <a:r>
              <a:rPr lang="en-US" altLang="ko-KR" sz="2400" dirty="0"/>
              <a:t>1. Consider the highly competitive nature of the local services marketplace. Which of the companies discussed in this case has the best chance of “winning” in this marketplace? Support your answer.</a:t>
            </a:r>
          </a:p>
          <a:p>
            <a:pPr>
              <a:lnSpc>
                <a:spcPct val="150000"/>
              </a:lnSpc>
            </a:pPr>
            <a:endParaRPr lang="en-US" altLang="ko-KR" sz="2400" dirty="0"/>
          </a:p>
          <a:p>
            <a:pPr>
              <a:lnSpc>
                <a:spcPct val="150000"/>
              </a:lnSpc>
            </a:pPr>
            <a:r>
              <a:rPr lang="en-US" altLang="ko-KR" sz="2400" dirty="0"/>
              <a:t>2. What competitive advantages does Thumbtack have in the local services marketplace? Provide examples to support your answer.</a:t>
            </a:r>
          </a:p>
          <a:p>
            <a:pPr>
              <a:lnSpc>
                <a:spcPct val="150000"/>
              </a:lnSpc>
            </a:pPr>
            <a:endParaRPr lang="en-US" altLang="ko-KR" sz="2400" dirty="0"/>
          </a:p>
          <a:p>
            <a:pPr>
              <a:lnSpc>
                <a:spcPct val="150000"/>
              </a:lnSpc>
            </a:pPr>
            <a:r>
              <a:rPr lang="en-US" altLang="ko-KR" sz="2400" dirty="0"/>
              <a:t>3. What competitive advantages does Amazon have in the local services marketplace? Provide examples to support your answer.</a:t>
            </a:r>
            <a:endParaRPr lang="ko-KR" altLang="en-US" sz="2400" dirty="0"/>
          </a:p>
        </p:txBody>
      </p:sp>
    </p:spTree>
    <p:extLst>
      <p:ext uri="{BB962C8B-B14F-4D97-AF65-F5344CB8AC3E}">
        <p14:creationId xmlns:p14="http://schemas.microsoft.com/office/powerpoint/2010/main" val="386608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BCFDFB-A073-C5A8-A722-51D569E51CAA}"/>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9.1 - Rakuten</a:t>
            </a:r>
          </a:p>
        </p:txBody>
      </p:sp>
      <p:sp>
        <p:nvSpPr>
          <p:cNvPr id="7" name="TextBox 6">
            <a:extLst>
              <a:ext uri="{FF2B5EF4-FFF2-40B4-BE49-F238E27FC236}">
                <a16:creationId xmlns:a16="http://schemas.microsoft.com/office/drawing/2014/main" id="{11C74D28-ECB0-2CB7-9A09-826478ADFAE2}"/>
              </a:ext>
            </a:extLst>
          </p:cNvPr>
          <p:cNvSpPr txBox="1"/>
          <p:nvPr/>
        </p:nvSpPr>
        <p:spPr>
          <a:xfrm>
            <a:off x="374649" y="1227977"/>
            <a:ext cx="11442700" cy="5532605"/>
          </a:xfrm>
          <a:prstGeom prst="rect">
            <a:avLst/>
          </a:prstGeom>
          <a:noFill/>
        </p:spPr>
        <p:txBody>
          <a:bodyPr wrap="square" rtlCol="0">
            <a:spAutoFit/>
          </a:bodyPr>
          <a:lstStyle/>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Global competition of Rakuten, Japan's largest E-commerce company.</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It accounts for a quarter of the B2B and B2C sectors in Japan.</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Rakuten has 90 million members and owns sports clubs, banks, and telecommunications companies.</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company is not successful outside of Japan.</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Europe and the Americas, their awareness is weak.</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Chinese market is dominated by Alibaba.</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Considering Japan's economic and population situation, foreign companies are being acquired and invested to expand overseas.</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For global diversification, employees are required to be able to speak English.</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All in-house communication is conducted in English.</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There is a risk because it is in the early stages of a global expansion attempt.</a:t>
            </a:r>
            <a:endParaRPr lang="ko-KR" altLang="en-US" dirty="0"/>
          </a:p>
        </p:txBody>
      </p:sp>
    </p:spTree>
    <p:extLst>
      <p:ext uri="{BB962C8B-B14F-4D97-AF65-F5344CB8AC3E}">
        <p14:creationId xmlns:p14="http://schemas.microsoft.com/office/powerpoint/2010/main" val="202594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2939E-F0B1-B420-A0AA-9873CFB1F8E4}"/>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9.1 - Rakuten</a:t>
            </a:r>
          </a:p>
        </p:txBody>
      </p:sp>
      <p:sp>
        <p:nvSpPr>
          <p:cNvPr id="3" name="TextBox 2">
            <a:extLst>
              <a:ext uri="{FF2B5EF4-FFF2-40B4-BE49-F238E27FC236}">
                <a16:creationId xmlns:a16="http://schemas.microsoft.com/office/drawing/2014/main" id="{25A58B1A-9D93-D8C6-D9F9-6325EC394E55}"/>
              </a:ext>
            </a:extLst>
          </p:cNvPr>
          <p:cNvSpPr txBox="1"/>
          <p:nvPr/>
        </p:nvSpPr>
        <p:spPr>
          <a:xfrm>
            <a:off x="714894" y="1304276"/>
            <a:ext cx="10762210" cy="5006948"/>
          </a:xfrm>
          <a:prstGeom prst="rect">
            <a:avLst/>
          </a:prstGeom>
          <a:noFill/>
        </p:spPr>
        <p:txBody>
          <a:bodyPr wrap="square" rtlCol="0">
            <a:spAutoFit/>
          </a:bodyPr>
          <a:lstStyle/>
          <a:p>
            <a:pPr marL="457200" indent="-457200">
              <a:lnSpc>
                <a:spcPct val="150000"/>
              </a:lnSpc>
              <a:buAutoNum type="arabicPeriod"/>
            </a:pPr>
            <a:r>
              <a:rPr lang="en-US" altLang="ko-KR" sz="2400" dirty="0">
                <a:effectLst/>
                <a:latin typeface="+mj-lt"/>
                <a:cs typeface="Times New Roman" panose="02020603050405020304" pitchFamily="18" charset="0"/>
              </a:rPr>
              <a:t>Discuss the reasons why founder and CEO Mikitani feels it is imperative for Rakuten to expand beyond the boundaries of Japan. Provide examples to support your answer.</a:t>
            </a:r>
          </a:p>
          <a:p>
            <a:pPr marL="457200" indent="-457200">
              <a:lnSpc>
                <a:spcPct val="150000"/>
              </a:lnSpc>
              <a:buAutoNum type="arabicPeriod"/>
            </a:pPr>
            <a:endParaRPr lang="en-US" altLang="ko-KR" sz="2400" dirty="0">
              <a:latin typeface="+mj-lt"/>
              <a:cs typeface="Times New Roman" panose="02020603050405020304" pitchFamily="18" charset="0"/>
            </a:endParaRPr>
          </a:p>
          <a:p>
            <a:pPr marL="457200" indent="-457200">
              <a:lnSpc>
                <a:spcPct val="150000"/>
              </a:lnSpc>
              <a:buAutoNum type="arabicPeriod"/>
            </a:pPr>
            <a:r>
              <a:rPr lang="en-US" altLang="ko-KR" sz="2400" dirty="0">
                <a:effectLst/>
                <a:latin typeface="+mj-lt"/>
                <a:cs typeface="Times New Roman" panose="02020603050405020304" pitchFamily="18" charset="0"/>
              </a:rPr>
              <a:t>How should Amazon and Alibaba combat the global expansion of Rakuten? Provide examples to support your answer.</a:t>
            </a:r>
          </a:p>
          <a:p>
            <a:pPr marL="457200" indent="-457200">
              <a:lnSpc>
                <a:spcPct val="150000"/>
              </a:lnSpc>
              <a:buAutoNum type="arabicPeriod"/>
            </a:pPr>
            <a:endParaRPr lang="en-US" altLang="ko-KR" sz="2400" kern="100" dirty="0">
              <a:latin typeface="+mj-lt"/>
              <a:ea typeface="맑은 고딕" panose="020B0503020000020004" pitchFamily="50" charset="-127"/>
              <a:cs typeface="Times New Roman" panose="02020603050405020304" pitchFamily="18" charset="0"/>
            </a:endParaRPr>
          </a:p>
          <a:p>
            <a:pPr marL="457200" indent="-457200">
              <a:lnSpc>
                <a:spcPct val="150000"/>
              </a:lnSpc>
              <a:buAutoNum type="arabicPeriod"/>
            </a:pPr>
            <a:r>
              <a:rPr lang="en-US" altLang="ko-KR" sz="2400" kern="100" dirty="0">
                <a:effectLst/>
                <a:latin typeface="+mj-lt"/>
                <a:ea typeface="맑은 고딕" panose="020B0503020000020004" pitchFamily="50" charset="-127"/>
                <a:cs typeface="Times New Roman" panose="02020603050405020304" pitchFamily="18" charset="0"/>
              </a:rPr>
              <a:t>Describe any competitive advantages that Rakuten has in its competition with Amazon and Alibaba.</a:t>
            </a:r>
            <a:endParaRPr lang="ko-KR" altLang="ko-KR" sz="2400" kern="100" dirty="0">
              <a:effectLst/>
              <a:latin typeface="+mj-l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65163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E8517-6113-A4E4-997D-5E2E40B271E6}"/>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9.2 - Swipely</a:t>
            </a:r>
          </a:p>
        </p:txBody>
      </p:sp>
      <p:sp>
        <p:nvSpPr>
          <p:cNvPr id="3" name="TextBox 2">
            <a:extLst>
              <a:ext uri="{FF2B5EF4-FFF2-40B4-BE49-F238E27FC236}">
                <a16:creationId xmlns:a16="http://schemas.microsoft.com/office/drawing/2014/main" id="{4E19E12C-8617-7AA7-C988-9E2564047D42}"/>
              </a:ext>
            </a:extLst>
          </p:cNvPr>
          <p:cNvSpPr txBox="1"/>
          <p:nvPr/>
        </p:nvSpPr>
        <p:spPr>
          <a:xfrm>
            <a:off x="374649" y="1683431"/>
            <a:ext cx="11442700" cy="4291239"/>
          </a:xfrm>
          <a:prstGeom prst="rect">
            <a:avLst/>
          </a:prstGeom>
          <a:noFill/>
        </p:spPr>
        <p:txBody>
          <a:bodyPr wrap="square" rtlCol="0">
            <a:spAutoFit/>
          </a:bodyPr>
          <a:lstStyle/>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Swipely is a merchant credit card transaction processing service.</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software runs on POS systems and terminals without additional hardware.</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It can provide insight into customers by integrating customer spending and other data such as social media.</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Provide a clear picture of customer buying habits to the seller.</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cloud server delivers customers' purchases and related information to the dashboard based on the card number.</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Fine-tuned analysis available. Successes such as reviews and advertisements can be tracked in conjunction with social media accounts.</a:t>
            </a:r>
            <a:endParaRPr lang="ko-KR" altLang="en-US" dirty="0"/>
          </a:p>
        </p:txBody>
      </p:sp>
    </p:spTree>
    <p:extLst>
      <p:ext uri="{BB962C8B-B14F-4D97-AF65-F5344CB8AC3E}">
        <p14:creationId xmlns:p14="http://schemas.microsoft.com/office/powerpoint/2010/main" val="173786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F08EC-83FB-A5E5-82DE-11D685B5A9A3}"/>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9.2 - Swipely</a:t>
            </a:r>
          </a:p>
        </p:txBody>
      </p:sp>
      <p:sp>
        <p:nvSpPr>
          <p:cNvPr id="3" name="TextBox 2">
            <a:extLst>
              <a:ext uri="{FF2B5EF4-FFF2-40B4-BE49-F238E27FC236}">
                <a16:creationId xmlns:a16="http://schemas.microsoft.com/office/drawing/2014/main" id="{CBBCF7C7-030B-D0ED-1700-5B8FD33C4ECC}"/>
              </a:ext>
            </a:extLst>
          </p:cNvPr>
          <p:cNvSpPr txBox="1"/>
          <p:nvPr/>
        </p:nvSpPr>
        <p:spPr>
          <a:xfrm>
            <a:off x="714894" y="2033522"/>
            <a:ext cx="10762210" cy="2790957"/>
          </a:xfrm>
          <a:prstGeom prst="rect">
            <a:avLst/>
          </a:prstGeom>
          <a:noFill/>
        </p:spPr>
        <p:txBody>
          <a:bodyPr wrap="square" rtlCol="0">
            <a:spAutoFit/>
          </a:bodyPr>
          <a:lstStyle/>
          <a:p>
            <a:pPr marL="457200" indent="-457200">
              <a:lnSpc>
                <a:spcPct val="150000"/>
              </a:lnSpc>
              <a:buAutoNum type="arabicPeriod"/>
            </a:pPr>
            <a:r>
              <a:rPr lang="en-US" altLang="ko-KR" sz="2400" dirty="0">
                <a:effectLst/>
                <a:latin typeface="+mj-lt"/>
                <a:cs typeface="Times New Roman" panose="02020603050405020304" pitchFamily="18" charset="0"/>
              </a:rPr>
              <a:t>Describe the advantages that Swipely offers merchants that help it maintain a competitive advantage in the marketplace.</a:t>
            </a:r>
          </a:p>
          <a:p>
            <a:pPr marL="457200" indent="-457200">
              <a:lnSpc>
                <a:spcPct val="150000"/>
              </a:lnSpc>
              <a:buAutoNum type="arabicPeriod"/>
            </a:pPr>
            <a:endParaRPr lang="en-US" altLang="ko-KR" sz="2400" dirty="0">
              <a:effectLst/>
              <a:latin typeface="+mj-lt"/>
              <a:cs typeface="Times New Roman" panose="02020603050405020304" pitchFamily="18" charset="0"/>
            </a:endParaRPr>
          </a:p>
          <a:p>
            <a:pPr marL="457200" indent="-457200">
              <a:lnSpc>
                <a:spcPct val="150000"/>
              </a:lnSpc>
              <a:buAutoNum type="arabicPeriod"/>
            </a:pPr>
            <a:r>
              <a:rPr lang="en-US" altLang="ko-KR" sz="2400" dirty="0">
                <a:effectLst/>
                <a:latin typeface="+mj-lt"/>
                <a:cs typeface="Times New Roman" panose="02020603050405020304" pitchFamily="18" charset="0"/>
              </a:rPr>
              <a:t>Refer back to Chapter 2. Does Swipely function as a strategic information system for a merchant? Why or why not?</a:t>
            </a:r>
            <a:endParaRPr lang="ko-KR" altLang="ko-KR" sz="2400" kern="100" dirty="0">
              <a:effectLst/>
              <a:latin typeface="+mj-l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76928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27ADC-9B1E-B91D-44E1-C351A1FF5E69}"/>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9.3 – ship from store</a:t>
            </a:r>
          </a:p>
        </p:txBody>
      </p:sp>
      <p:sp>
        <p:nvSpPr>
          <p:cNvPr id="6" name="TextBox 5">
            <a:extLst>
              <a:ext uri="{FF2B5EF4-FFF2-40B4-BE49-F238E27FC236}">
                <a16:creationId xmlns:a16="http://schemas.microsoft.com/office/drawing/2014/main" id="{286EB3E5-C123-0C3E-DE79-09842DAC73FE}"/>
              </a:ext>
            </a:extLst>
          </p:cNvPr>
          <p:cNvSpPr txBox="1"/>
          <p:nvPr/>
        </p:nvSpPr>
        <p:spPr>
          <a:xfrm>
            <a:off x="374650" y="1149673"/>
            <a:ext cx="11442700" cy="5327420"/>
          </a:xfrm>
          <a:prstGeom prst="rect">
            <a:avLst/>
          </a:prstGeom>
          <a:noFill/>
        </p:spPr>
        <p:txBody>
          <a:bodyPr wrap="square" rtlCol="0">
            <a:spAutoFit/>
          </a:bodyPr>
          <a:lstStyle/>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brick-and-mortar strategy, which involves high overhead, acts as an obstacle to improving competitiveness. Amazon, which has no stores, has become the world's largest Internet retailer.</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However, offline stores have a higher priority than e-commerce for consumers who want to experience themselves before purchasing.</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To compete with Amazon, it adopts an omni-channel strategy that combines online shopping experiences with in-store shopping.</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Large retailers are reviewing their centralized warehouse-based distribution systems.</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Receive online orders from the store closest to the customer and ship them from the store to the customer.</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called the ship-from-store strategy.</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Increased delivery speed, reduced shipping costs, reduced store excess inventory, and benefits retailers.</a:t>
            </a:r>
          </a:p>
          <a:p>
            <a:pPr algn="just" latinLnBrk="1">
              <a:lnSpc>
                <a:spcPct val="150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It helps retailers face Amazon head-to-head.</a:t>
            </a:r>
            <a:endParaRPr lang="ko-KR" altLang="en-US" dirty="0"/>
          </a:p>
        </p:txBody>
      </p:sp>
    </p:spTree>
    <p:extLst>
      <p:ext uri="{BB962C8B-B14F-4D97-AF65-F5344CB8AC3E}">
        <p14:creationId xmlns:p14="http://schemas.microsoft.com/office/powerpoint/2010/main" val="43893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4A030-A96D-CF44-53AE-2070EBF9E6BB}"/>
              </a:ext>
            </a:extLst>
          </p:cNvPr>
          <p:cNvSpPr txBox="1"/>
          <p:nvPr/>
        </p:nvSpPr>
        <p:spPr>
          <a:xfrm>
            <a:off x="1" y="241762"/>
            <a:ext cx="12191998" cy="707886"/>
          </a:xfrm>
          <a:prstGeom prst="rect">
            <a:avLst/>
          </a:prstGeom>
          <a:noFill/>
        </p:spPr>
        <p:txBody>
          <a:bodyPr wrap="square" rtlCol="0">
            <a:spAutoFit/>
          </a:bodyPr>
          <a:lstStyle/>
          <a:p>
            <a:pPr algn="ctr"/>
            <a:r>
              <a:rPr lang="en-US" altLang="ko-KR" sz="4000" dirty="0"/>
              <a:t>IT’s About Business 9.3 – ship from store</a:t>
            </a:r>
          </a:p>
        </p:txBody>
      </p:sp>
      <p:sp>
        <p:nvSpPr>
          <p:cNvPr id="5" name="TextBox 4">
            <a:extLst>
              <a:ext uri="{FF2B5EF4-FFF2-40B4-BE49-F238E27FC236}">
                <a16:creationId xmlns:a16="http://schemas.microsoft.com/office/drawing/2014/main" id="{C93C4A7D-0923-4DC5-7237-446226F9F76E}"/>
              </a:ext>
            </a:extLst>
          </p:cNvPr>
          <p:cNvSpPr txBox="1"/>
          <p:nvPr/>
        </p:nvSpPr>
        <p:spPr>
          <a:xfrm>
            <a:off x="714895" y="1673548"/>
            <a:ext cx="10762210" cy="4187813"/>
          </a:xfrm>
          <a:prstGeom prst="rect">
            <a:avLst/>
          </a:prstGeom>
          <a:noFill/>
        </p:spPr>
        <p:txBody>
          <a:bodyPr wrap="square" rtlCol="0">
            <a:spAutoFit/>
          </a:bodyPr>
          <a:lstStyle/>
          <a:p>
            <a:pPr marL="457200" indent="-457200">
              <a:lnSpc>
                <a:spcPct val="150000"/>
              </a:lnSpc>
              <a:buAutoNum type="arabicPeriod"/>
            </a:pPr>
            <a:r>
              <a:rPr lang="en-US" altLang="ko-KR" sz="2000" dirty="0">
                <a:effectLst/>
                <a:latin typeface="+mj-lt"/>
                <a:cs typeface="Times New Roman" panose="02020603050405020304" pitchFamily="18" charset="0"/>
              </a:rPr>
              <a:t>Why is an “omni-channel” strategy such an important component of retailers’ missions today?</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Describe the problems retailers face in implementing a ship-from-store strategy.</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Identify some strategies that Amazon could employ to counter the ship-from-store strategy from traditional bricks-and-mortar retailers.</a:t>
            </a:r>
          </a:p>
          <a:p>
            <a:pPr marL="457200" indent="-457200">
              <a:lnSpc>
                <a:spcPct val="150000"/>
              </a:lnSpc>
              <a:buAutoNum type="arabicPeriod"/>
            </a:pPr>
            <a:endParaRPr lang="en-US" altLang="ko-KR" sz="2000" dirty="0">
              <a:effectLst/>
              <a:latin typeface="+mj-lt"/>
              <a:cs typeface="Times New Roman" panose="02020603050405020304" pitchFamily="18" charset="0"/>
            </a:endParaRPr>
          </a:p>
          <a:p>
            <a:pPr marL="457200" indent="-457200">
              <a:lnSpc>
                <a:spcPct val="150000"/>
              </a:lnSpc>
              <a:buAutoNum type="arabicPeriod"/>
            </a:pPr>
            <a:r>
              <a:rPr lang="en-US" altLang="ko-KR" sz="2000" dirty="0">
                <a:effectLst/>
                <a:latin typeface="+mj-lt"/>
                <a:cs typeface="Times New Roman" panose="02020603050405020304" pitchFamily="18" charset="0"/>
              </a:rPr>
              <a:t>Discuss the differences between the ship-from-store and click-and-collect processes.</a:t>
            </a:r>
            <a:endParaRPr lang="ko-KR" altLang="ko-KR" sz="2000" kern="100" dirty="0">
              <a:effectLst/>
              <a:latin typeface="+mj-l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63426664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3">
      <a:majorFont>
        <a:latin typeface="Montserrat"/>
        <a:ea typeface="나눔바른고딕"/>
        <a:cs typeface=""/>
      </a:majorFont>
      <a:minorFont>
        <a:latin typeface="Montserrat"/>
        <a:ea typeface="나눔바른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1614</Words>
  <Application>Microsoft Office PowerPoint</Application>
  <PresentationFormat>와이드스크린</PresentationFormat>
  <Paragraphs>110</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맑은 고딕</vt:lpstr>
      <vt:lpstr>Arial</vt:lpstr>
      <vt:lpstr>Montserrat</vt:lpstr>
      <vt:lpstr>Office 테마</vt:lpstr>
      <vt:lpstr>Chapter 9 E-Business and E-Commerce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Chapter 9 E-Business and E-Commerce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이정윤</dc:creator>
  <cp:lastModifiedBy>이정윤</cp:lastModifiedBy>
  <cp:revision>7</cp:revision>
  <dcterms:created xsi:type="dcterms:W3CDTF">2022-11-14T10:11:46Z</dcterms:created>
  <dcterms:modified xsi:type="dcterms:W3CDTF">2022-12-08T16:38:44Z</dcterms:modified>
</cp:coreProperties>
</file>