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30" r:id="rId2"/>
  </p:sldMasterIdLst>
  <p:notesMasterIdLst>
    <p:notesMasterId r:id="rId13"/>
  </p:notesMasterIdLst>
  <p:sldIdLst>
    <p:sldId id="256" r:id="rId3"/>
    <p:sldId id="258" r:id="rId4"/>
    <p:sldId id="268" r:id="rId5"/>
    <p:sldId id="262" r:id="rId6"/>
    <p:sldId id="259" r:id="rId7"/>
    <p:sldId id="260" r:id="rId8"/>
    <p:sldId id="261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6" y="28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09-17T05:55:36.042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13 0,'26'0'62,"25"0"-46,-26 0-1,0 0-15,1 0 16,-1 0-16,26 0 16,-26 0-1,1 0-15,-1 0 16,1 0-16,-1 0 15,26 0-15,0 0 16,-26 0-16,0 0 16,26 0-16,0 0 15,-26 0 1,1 0-16,-1 0 16,1 0-16,24 0 15,-24 0 1,-1 0-1,1 0 1,-1 0 0,0 0-1,1 0 17,-1 0-32,1 0 15,-1 0 1,0 0 15,1 0-15,-1 0-1,1 0 1,-1 0 15,0 0 0,1 0-31,0 0 32,0 0-17,-1 0 1,0 0 0,1 0-1,-1 0 1,1 0-1,-1 0-15,0 25 16,1-25 0,-1 0-1,1 0 1,-1 0 0,0 24-16,1-24 15,-1 0-15,1 0 16,-1 0 15,0 0-15,1 0 15,-1 0-31,1 0 31,-1 0-15,0 0-1,1 0 17,-1 0-17,1 0 17,-1 0-17,0 0 32,1 0-31,-1 0-16,1 0 15,-1 0 17,0 0-1,1 0-31,-1 0 31,1 0 0,-1 0 1,0 0-17,1 0 1,-1 0 15,1 0-15,-1 0-1,0 0 1,1 0 31,-1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09-17T05:58:28.542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75 0,'25'0'31,"1"0"-31,-1 0 16,1 0-1,-1 0-15,0 0 16,26 0 0,0 0-16,-26-25 15,26 25-15,-25 0 16,50 0-16,-25 0 16,-1 0-16,1 0 15,0-25-15,-26 25 16,26 0-16,-25 0 15,24 0-15,-24 0 16,25 0-16,-26 0 16,26 0-16,0 0 15,-1 0-15,1 0 16,-25 0-16,75 0 16,-50 0-1,25 0-15,-25 0 16,25 0-16,26 0 15,-26 0-15,-25 0 16,0 0-16,50 0 16,-25 0-16,-25 0 15,-25 0-15,50 0 16,-25 0-16,-1 0 16,1 0-16,25 0 15,26 0-15,-26 0 16,0 0-16,-25 0 15,51 0-15,-51 0 16,-1 0 0,27 0-16,-1 0 15,25 0-15,-24 0 16,-27 0-16,27 0 16,24 0-16,-25 0 15,-25 0-15,0 0 16,25 0-16,-25 0 15,25 0-15,-25 0 16,-26 0-16,52 0 16,-27 0-16,1 0 15,0 25-15,51-25 16,-52 0-16,1 0 16,0 0-16,0 0 15,25 0-15,-51 0 16,1 0-16,-1 0 15,1 0-15,24 0 16,-24 25 0,-1-25-16,26 0 15,-26 0 1,26 0-16,-25 0 0,75 0 16,-50 0-16,0 0 15,25 0 1,0 0-16,-25 0 15,0 0-15,-26 0 16,1 0-16,50 0 16,-51 0-1,1 0-15,-1 0 16,26 0-16,-26 0 16,26 0-1,25 0-15,-25 0 16,-26 0-16,26 0 15,25 0-15,-50 0 16,50 0-16,-51 0 16,26 0-16,-25 0 15,24 0-15,-24 0 16,50 0 0,-25 0-16,0 0 15,-1 0-15,27 0 16,-52 0-16,26 26 15,0-26-15,-26 0 16,26 0-16,-26 0 16,1 0-16,24 0 31,-24 0-15,-1 0-16,1 0 15,-1 0-15,26 0 16,0 0-16,-1 0 15,27 0-15,-52 0 16,0 0-16,52 0 16,-27 0-16,-24 0 15,25 0-15,-26 0 16,26 0-16,-26 0 16,26 0-16,-26 0 15,26 0-15,25 0 16,-25 0-16,0 0 15,25 0-15,-25 0 16,0 0-16,0 0 16,25 0-16,-51 25 15,51-25-15,-50 0 16,-1 0-16,1 0 16,24 0-16,-24 0 15,25 0-15,-1 0 16,1 0-16,0 0 15,0 0 1,-26 0-16,51 0 16,1 0-16,-1 0 15,-25 26-15,-1-26 16,27 0-16,50 0 16,-77 0-16,27 0 15,-1 0-15,0 25 16,-25-25-16,0 0 15,-26 0-15,0 0 16,1 0 0,-1 0-16,26 0 15,-26 0 1,1 0-16,-1 0 16,26 0-16,-26 0 15,1 0 1,-1 0-16,1 0 15,24 0 1,-24 0 0,-1 0-16,1 0 15,-1 0-15,0 0 16,1 0 0,-1 0-1,1 0-15,24 0 16,-24 0-16,-1 0 15,1 0-15,-1 0 16,0 0-16,1 0 16,25 0-1,-26 0 1,0 0 0,1 0-16,-1 0 15,1 0-15,-1 0 16,0 0-16,1 0 31,-1 0-31,1 0 31,-1 0-15,0 0 0,1 0-1,-1 0 16,1 0-15,-1 0 15,0 0-15,1 0 0,-1 0 15,1 0-16,-1 0 17,0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09-17T05:58:35.653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73 0,'25'0'31,"1"0"-15,-1-26-1,0 26-15,26 0 16,-25 0-16,50 0 16,-51 0-16,77-25 15,-26 25-15,-25 0 16,25 0-16,0 0 16,26 0-16,-26 0 15,0 0-15,0 0 16,77 0-16,-77 0 15,26 0-15,-1 0 16,-25 0-16,26 0 16,-26 0-16,0 0 15,1 0 1,24 0-16,-25 0 16,-25 0-16,25 0 15,51 0-15,-50 0 16,-1 0-16,0 0 15,26 0-15,50 0 16,-76 25-16,0-25 16,1 0-16,-1 0 15,-25 0-15,-1 0 16,1 0-16,0 0 16,0 0-16,0 0 15,-1 0-15,1 0 16,51 0-16,-51 0 15,25 0-15,-25 0 16,101 0-16,-76 0 16,-25 0-16,25 0 15,0 0 1,26 0-16,-51 0 16,25 0-16,-25 0 15,50 0-15,-50 0 16,25 0-16,-25 0 15,0 0-15,0 0 16,25 0-16,-51 0 16,26 0-16,0 0 15,0 0-15,0 0 16,-1 0-16,-24 0 16,-1 0-16,26 0 15,25 0-15,-50 0 16,50 0-16,-51 0 15,1 0-15,24 0 16,1 0-16,0 0 16,-26 0-1,26 0 1,-25 0-16,-1 0 16,0 0-1,1 0-15,-1 0 31,1 0-15,-1 0 0,0 0-16,1 0 15,-1 0 1,1 0 0,-1 0-1,0 0 1,1 0-1,-1 0 1,1 0-16,-1 0 16,0 0-1,1 0 1,-1 0-16,1 0 16,-1 0-1,0 0-15,1 0 16,-1 0-16,1 0 15,-1 0 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09-17T05:58:38.554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0,'25'0'16,"0"0"15,1 0-15,25 0-1,-26 0-15,26 0 16,50 0-16,-24 0 16,-27 0-16,27 0 15,-27 0-15,52 0 16,-51 0-16,0 0 16,-26 0-16,51 0 15,-50 0-15,24 0 16,27 0-16,-27 0 15,27 0-15,-1 0 16,0 0-16,0 0 16,26 0-16,-51 0 15,-1 0-15,-24 0 16,25 0-16,-1 0 16,-24 0-16,-1 0 15,26 0-15,-26 0 16,1 0-16,-1 0 15,1 0 1,-1 0 15,0 0-15,1 0 0,-1 0 30,1 0-30,-1 0 0,0 0-16,1 0 47,-1 0-16,1 0 31,-1 0-46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09-17T06:16:04.232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48 0,'25'0'110,"1"0"-95,-1 0-15,1 0 16,24 0-16,1 0 16,-25 0-16,-1 0 15,26 0-15,-26 0 16,1 0-16,-1 0 16,26 0-16,-26 0 15,1 0-15,24 0 16,-24 0-16,50 0 15,-51 0 1,1 0-16,25 0 16,-1 0-16,-24 0 15,-1 0 1,1 0 0,-1 0-1,0 0 1,1 0-1,-1 0 1,1 0 0,-1 0-1,0 0-15,1 0 16,-1 0 0,1 0 15,-1 0-31,0 0 15,1 0 1,-1 0 0,1 0-1,-1 0 1,0 0 15,1 0-15,-1 0-16,1 0 15,-1 0-15,0 0 16,1 0 0,-1 0 15,1 0 0,-1 0-15,0 0 15,1 27-15,-1-27 171,1 0-156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09-17T06:16:09.084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 0,'51'0'141,"-26"0"-141,1 0 16,-1 0-16,0 0 15,1 0-15,25 0 16,-26 0-16,26 0 15,-51 28 1,25-28-16,1 0 16,-1 0-16,0 0 15,1 0-15,-1 0 16,1 0 0,-1 0 15,0 0-16,1 0-15,-1 0 16,1 0 0,-1 0 31,0 0-32,1 0 16,-1 0 157,1 0-63,-1 0-109,0 0 202,1 0-61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09-17T06:16:11.792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-1 129 0,'25'0'31,"1"0"-15,-1 0-1,26 0 1,-26-26-1,1 26-15,24 0 16,-24-25-16,25 25 16,-27 0-16,27 0 15,0 0-15,-1 0 16,-24 0-16,25 0 16,-26 0-16,-25-27 15,51 27-15,-26 0 16,26 0-1,-26 0 1,1 0 0,-1 0-1,1 0-15,-1 0 16,0-25 0,1 25-16,-1 0 15,0 0 1,25 0-1,-24 0 1,-1 0 0,-25-25-16,26 25 15,-1 0-15,0 0 16,1 0 0,-1 0 30,1 0 95,-1 0-63,0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09-17T06:16:13.97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85 0,'25'0'78,"0"0"-78,1 0 16,-1-25 0,1 25-16,-1 0 15,0 0-15,1 0 16,-1 0 0,26-26-16,-26 26 15,1 0-15,-1 0 16,26 0-16,0 0 15,-26 0 1,1 0-16,-1 0 16,26 0-16,-26 0 15,26 0 1,-26 0-16,1 0 16,-1 0-1,26 0-15,-26 0 16,1 0-1,-1 0-15,1 0 16,-1 0 0,26 0-1,-26 0 1,1 0 0,-1 0-16,0 0 15,1 0 16,25 0-15,-26 0 0,0 0-1,1 0 1,-1 0 0,1 0-16,-1 0 15,26 0 1,-26 0-1,1 0 1,-1 0 0,0 0-16,1 0 15,-1 0 1,1 0-16,-1 0 31,0 0 0,1 0-15,-1 0 0,1 0 15,-1 0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09-17T05:55:38.550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1-1 0,'26'0'63,"-1"0"-48,1 0-15,-1 0 16,51 0-16,-50 0 15,24 0-15,-24 0 16,50 0-16,-25 0 16,0 0-16,-26 0 15,0 0-15,26 0 16,-25 0-16,-1 0 16,0 0-16,1 0 15,25 0 1,-26 0-1,0 0 1,1 0-16,-1 0 16,1 0-1,-1 0 1,0 0 0,26 0-1,-25 0 1,-1 0-16,0 0 15,1 0 1,-1 0 0,1 0-16,-1 0 15,0 0 1,1 0-16,25 0 16,-26 0-1,0 0 1,1 0-1,-1 0-15,1 0 16,-1 0 0,0 0-1,1 0-15,-1 0 16,-25 25 0,26-25-16,-1 0 15,0 0 1,1 0-16,-1 0 15,1 0-15,-1 0 16,0 0-16,1 0 16,-1 0-16,1 0 15,-1 0 1,0 0 0,1 0-1,-1 0 1,1 0-1,-1 0-15,0 0 16,1 0 0,-1 0-16,1 0 15,-1 0 17,0 0-17,1 0 1,-1 0 15,1 0 0,-1 0 1,0 0-17,1 0 1,-1 0 15,1 0-15,-1 0-1,0 0 1,1 0 15,-1 0-15,1 0-1,-1 0 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09-17T05:55:43.405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 0,'25'0'62,"0"0"-31,26 0-31,-25 0 16,-1 0-16,26 0 16,-26 0-1,26 0-15,-26 0 16,26 0-16,-25 0 16,50 0-16,-25 0 15,-1 0-15,1 26 16,0-26-16,25 0 15,-25 0-15,-26 0 16,26 0-16,0 0 16,-26 0-16,26 0 15,-25 0-15,24 0 16,-24 0-16,-1 0 16,1 0-16,-1 0 15,0 0 1,1 0-1,-1 0-15,1 0 16,-1 0 15,0 0-15,1 0 0,-1 0-1,1 0 1,-1 0-1,0 0 1,1 0 0,-1 0-1,1 0-15,-1 0 16,0 0 0,1 0-1,-1 0 1,1 0-1,-1 0-15,0 0 32,1 0-17,-1 0 17,1 0-17,-1 0 16,0 0-31,1 0 32,-1 0-1,1 0-15,-1 0-1,0 0 32,1 0-31,-1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09-17T05:55:45.375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0 0,'26'0'31,"25"0"-15,-26 0 0,26 0-16,25 0 15,-25 0-15,0 0 16,-1 0-16,27 0 16,-52 0-16,26 0 15,-26 0-15,26 0 16,-26 0-16,1 0 15,-1 0-15,1 0 16,24 0-16,-24 0 16,25 0-1,-26 0-15,0 0 16,1 0-16,25 0 31,-26 0-31,0 0 16,1 0-1,-1 0 1,1 0 0,-1 0-1,0 0 1,1 0 0,-1 0 15,1 0-31,-1 0 15,0 0 1,1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09-17T05:55:47.858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0 152 0,'25'0'16,"1"0"-16,-1 0 15,1 0 1,24 0-1,27 0-15,-52 0 16,0 0-16,1 0 16,101 0-1,-51 0 1,26 0 0,-77 0-16,26 0 15,-26 0-15,26 0 16,-26 0-16,1 0 15,-1 0-15,1 0 16,-1 0-16,0 0 16,1 0-1,-1 0-15,1 0 16,-1 0 0,26 0-1,-26 0-15,26 0 16,0 0-1,0 0 1,-26 0-16,26 0 31,-26 0-15,1 0-16,24-25 16,-24 25-1,-1 0-15,1 0 16,24 0-1,-24 0 1,25 0-16,-26 0 16,0 0-1,1 0 1,-1 0 0,1 0-1,-1 0 1,0-25-1,1 25-15,-1 0 16,1 0 0,-1-26-16,26 26 15,-26 0 17,1 0-32,-1 0 31,0 0-16,1 0 1,-1 0 0,1 0-1,-1-25 1,0 25-16,1 0 16,-1 0-1,1 0 1,-1 0 15,0 0-15,-25-26-16,26 26 31,-1 0-15,1 0 30,-26-25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09-17T05:55:50.247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76 0,'26'0'32,"25"-26"-17,-26 26 1,0 0-1,1 0-15,-1 0 16,26 0-16,-26 0 16,1 0-16,26 0 15,-2 0-15,1 0 16,-25-24-16,24 24 16,1 0-16,0 0 15,-26 0 1,26 0-16,-25 0 15,-1 0 17,0 0-17,1 0-15,25 0 16,-26 0 0,0 0-1,26 0 1,-25 0-1,0 0-15,-1 0 16,1 0 0,-26-25-1,25 25 1,1 0 0,-1 0-1,0 0 1,1 0-1,-1 0 1,1 0 0,-1 0 15,0 0 0,1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09-17T05:58:02.610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0 101 0,'26'0'78,"24"0"-78,1 0 16,0 0-1,25 0-15,-50 0 16,-1 0-16,26 0 16,0 0-16,-26-25 15,0 25-15,1 0 16,25 0-16,-26 0 16,0 0-16,26 0 15,-25 0-15,-1 0 16,0 0-16,1 0 15,-1 0-15,1 0 16,-1 0-16,26 0 16,0 0-16,-1 0 15,1 0-15,-25 0 16,-1 0-16,26 0 16,-26 0-1,26 0 1,-26 0-16,26 0 15,-25 0 1,-1 0-16,0 0 16,52 0-16,-52 0 15,26 0-15,-26 0 16,26 0-16,-26 0 16,1 0-16,-1 0 15,1 0-15,-1 0 16,0 0-1,1 0-15,-1 0 16,1 0-16,-1 0 16,26 0-1,-26 0 1,26 0-16,-26 0 16,1 0-16,25 0 15,-26 0-15,0 0 16,1 0-16,-1 0 15,1 0 1,-1 0-16,0 0 16,26 0-1,-25 0-15,-1 0 16,26 0 0,-26 0-16,1 0 15,-1 0-15,0 0 16,1 0-16,25 0 15,-1 0-15,1 0 16,0 0 0,-26 0-16,52-26 15,-52 26-15,0 0 16,26 0-16,-25 0 16,24 0-16,-24 0 15,-1 0-15,26 0 16,-26 0-16,1 0 15,25 0-15,-26 0 16,0 0 0,1 0-16,-1 0 15,26 0-15,-26 0 16,52 0 0,-52 0-1,0 0-15,1 0 16,-1 0-16,1 0 15,-1 0 1,0 0 0,1 0-16,-1 0 15,1 0 1,-1 0 0,0 0-1,1 0-15,-1 0 16,1 0-1,-1 0 1,26 0 0,-26 0-1,1 0 1,-1 0 0,0 0-1,1 0 1,-1 0 15,1 0-15,-1 0-1,0 0 17,-25-25-1,26 25 31,-1 0-46,1 0 15,-1 0 79,0 0-79,1 0 16,-1 0-32,1 0 1,-1 0 0,0 0-1,1 0 1,-26-25-1,25 25 17,1 0 46,-1 0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09-17T05:58:05.527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65 0,'0'-25'62,"26"25"-46,-1 0-16,0 0 16,26 0-1,0 0-15,0 0 16,0 0-16,-1 0 15,27 0-15,-27 0 16,27 0-16,-1 0 16,25 0-16,-50 0 15,0 0-15,25 0 16,-25 0-16,25 0 16,0 0-16,-25 0 15,0 0-15,25 0 16,-25 0-16,0 0 15,-26 0-15,1 0 16,24 0-16,-24 0 16,-1 0-1,26 0-15,0 0 16,-26 0-16,26 0 16,25 0-16,-50 0 15,24 0-15,-24 0 16,25 0-16,-1 0 15,-24 0-15,-1 0 16,26 0 0,0 0-16,0 0 15,-26 0-15,0 0 16,26 0-16,-25 0 16,-1 0-16,0 0 15,1 0 1,-1 0-1,1 0-15,-1 0 16,0 0-16,1 0 16,-1 0-16,1 0 15,24 0 1,-24 0-16,25-25 16,-1 25-1,-24 0-15,-1 0 16,1 0-16,-1 0 15,0 0-15,1 0 16,-1 0 0,1 0-16,-1 0 15,0 0 1,1 0-16,-1 0 16,26 0-16,-26 0 15,1 0-15,25 0 16,-26 0-16,0 0 15,1 0-15,-1 0 16,1 0 0,-1 0-1,0 0-15,1 0 16,-1 0 0,1 0-1,-1 0 16,0 0 48,1 0 77,-1 0-141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09-17T05:58:13.490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35 0,'51'0'47,"-26"0"-15,26 0-32,0 0 15,-1 0-15,27 0 16,-27 0-16,-24 0 15,50 0-15,0 0 16,-25 0-16,0 0 16,-26 0-16,26 0 15,0 0-15,0 0 16,-26 0-16,0 0 16,26 0-16,0 0 15,-26 0-15,1 0 16,25 0-16,-1 0 15,-24 0-15,-1 0 16,26 0-16,0 0 16,-26 0-16,1 0 15,-1 0 1,0 0-16,1 0 16,-1 0-1,1 0 1,24 0-16,-24 0 15,25 0 1,-26 0-16,0 0 16,0 0-16,0 0 15,1 0 1,-1 0-16,0 0 16,1 0-1,-1 0 1,26 0-16,0 0 15,0 0 1,-26 0-16,26 0 16,-26 0-16,1 0 15,-1 0-15,26 26 16,-26-26-16,1 0 16,-1 0-16,51 0 15,-50 0-15,24 0 16,-24 0-16,-1 0 15,1 0-15,-1 0 16,0 0 0,1 0-16,-1 0 15,1 0 1,-1 0 0,0 0-1,1 0-15,-1 0 16,1 0-1,-1 0 1,0 0-16,1 0 16,-1 0 15,1 0-15,-1 0-16,0 0 15,1 0 1,-1 0-16,1 0 15,-1 0 1,26 0 0,-26 0-16,1 0 15,-1 0 1,0 0 0,1 0-1,-1 0 1,1 0-16,-1 0 187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92D4-D782-47CE-BB74-899519A38CA6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1E7D4-FA50-46FB-8EAC-75618FF5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49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1E7D4-FA50-46FB-8EAC-75618FF51A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24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1E7D4-FA50-46FB-8EAC-75618FF51A4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70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1E7D4-FA50-46FB-8EAC-75618FF51A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8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1E7D4-FA50-46FB-8EAC-75618FF51A4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096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1E7D4-FA50-46FB-8EAC-75618FF51A4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363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1E7D4-FA50-46FB-8EAC-75618FF51A4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0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1E7D4-FA50-46FB-8EAC-75618FF51A4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33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1E7D4-FA50-46FB-8EAC-75618FF51A4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49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1E7D4-FA50-46FB-8EAC-75618FF51A4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53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1E7D4-FA50-46FB-8EAC-75618FF51A4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64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0A850B3-A5D5-436F-9E9F-8659AC1E37B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EFA602-A9DD-493D-8634-EAB116DF229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85086-EB0A-46C6-B232-E3B5A02EC53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2EE8-8D83-4AE3-A258-4F31847F0B8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CE46B-E5CA-49B2-881E-E0078639A02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4E5EC-DF6D-44E5-9DD8-9F6659C022F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B0482-3816-4E63-8B8D-C5D50416C93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71F78-42CF-4949-AA52-CE0C669E8A6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433C3-6C93-41DC-83B0-A923211775E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21A27-C13A-4409-97F0-6BB9F80736C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355B80-24D9-4D3B-860A-51900AAB1DE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8DFCB-7542-4523-951E-20549CF0715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95122-EAF9-40E0-9C6F-19AA9A10CB2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391F7-C3A2-4CF9-86E7-5B4ADC1891C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E424B-8518-46C7-96ED-7B13C6BF202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0F786-3D30-428F-8BB2-515489DEBF5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ABDAF-A2B3-481F-9970-CD7791D1FB0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E0E499E3-C880-4B29-AC56-0B82A1541D0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8D6E41E0-1FE5-40C5-9F20-68563477277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2AD64-1B3C-4C20-A41C-9CA0E988E70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1378F-80E0-4772-BF51-C2CEFFA1BFA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3020C-9587-462A-A670-36D462CAAA5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BCF9DA7-B618-4EB2-9662-0C4C7DCF890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BCF9DA7-B618-4EB2-9662-0C4C7DCF890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emf"/><Relationship Id="rId3" Type="http://schemas.openxmlformats.org/officeDocument/2006/relationships/image" Target="../media/image6.png"/><Relationship Id="rId7" Type="http://schemas.openxmlformats.org/officeDocument/2006/relationships/image" Target="../media/image8.emf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.xml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5" Type="http://schemas.openxmlformats.org/officeDocument/2006/relationships/image" Target="../media/image12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9.emf"/><Relationship Id="rId1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customXml" Target="../ink/ink12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1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emf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customXml" Target="../ink/ink10.xml"/><Relationship Id="rId1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emf"/><Relationship Id="rId5" Type="http://schemas.openxmlformats.org/officeDocument/2006/relationships/customXml" Target="../ink/ink14.xml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1828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dirty="0" smtClean="0">
                <a:ea typeface="굴림" charset="-127"/>
              </a:rPr>
              <a:t>Information Technology Investment: Decision Making Methodology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86200"/>
            <a:ext cx="73914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ea typeface="굴림" charset="-127"/>
              </a:rPr>
              <a:t>Chapter 1</a:t>
            </a:r>
          </a:p>
          <a:p>
            <a:pPr eaLnBrk="1" hangingPunct="1">
              <a:defRPr/>
            </a:pPr>
            <a:r>
              <a:rPr lang="en-US" altLang="ko-KR" dirty="0" smtClean="0">
                <a:ea typeface="굴림" charset="-127"/>
              </a:rPr>
              <a:t>Introduction to Information Technology Investment Decision-Making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"/>
            <a:ext cx="8305800" cy="1143000"/>
          </a:xfrm>
        </p:spPr>
        <p:txBody>
          <a:bodyPr>
            <a:normAutofit fontScale="90000"/>
          </a:bodyPr>
          <a:lstStyle/>
          <a:p>
            <a:pPr marL="1117600" indent="-1117600" eaLnBrk="1" hangingPunct="1">
              <a:defRPr/>
            </a:pPr>
            <a:r>
              <a:rPr lang="en-US" altLang="ko-KR" sz="3600" smtClean="0">
                <a:ea typeface="굴림" charset="-127"/>
              </a:rPr>
              <a:t>V. Organizational Strategic Planning in IT Investment Decision-Making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6002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800" dirty="0" smtClean="0">
                <a:ea typeface="굴림" charset="-127"/>
              </a:rPr>
              <a:t> All organization planning begins at the top: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228600" y="2286000"/>
            <a:ext cx="350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ko-KR" sz="280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 Strategic Plan For Organization-wide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4038600" y="2438400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ko-KR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Growth </a:t>
            </a:r>
            <a:r>
              <a:rPr lang="en-US" altLang="ko-KR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in sales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04800" y="3352800"/>
            <a:ext cx="2819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ko-KR" sz="280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 </a:t>
            </a:r>
            <a:r>
              <a:rPr lang="en-US" altLang="ko-KR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Strategic Plan 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ko-KR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For IT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048000" y="3429000"/>
            <a:ext cx="5867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ko-KR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Expand information systems capability to handle growth in sales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381000" y="4343400"/>
            <a:ext cx="2819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ko-KR" sz="280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 Tactical Plan 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ko-KR" sz="280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For IT</a:t>
            </a: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3124200" y="4419600"/>
            <a:ext cx="5867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ko-KR" sz="280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Purchase new information systems to increase sales  growth capability</a:t>
            </a: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304800" y="5410200"/>
            <a:ext cx="2819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ko-KR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 Operational Plan For IT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3048000" y="5486400"/>
            <a:ext cx="5867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ko-KR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Make the new information systems work to actually handle new sales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52600" y="2819400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rgbClr val="FF0000"/>
                </a:solidFill>
              </a:rPr>
              <a:t>Alignment</a:t>
            </a:r>
            <a:endParaRPr lang="ko-KR" altLang="en-US" sz="8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47109" grpId="0"/>
      <p:bldP spid="47110" grpId="0"/>
      <p:bldP spid="47111" grpId="0"/>
      <p:bldP spid="47112" grpId="0"/>
      <p:bldP spid="47113" grpId="0"/>
      <p:bldP spid="47114" grpId="0"/>
      <p:bldP spid="47115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572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ea typeface="굴림" charset="-127"/>
              </a:rPr>
              <a:t>I. Introduction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600200"/>
            <a:ext cx="80772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ea typeface="굴림" charset="-127"/>
              </a:rPr>
              <a:t>The </a:t>
            </a:r>
            <a:r>
              <a:rPr lang="en-US" altLang="ko-KR" b="1" i="1" dirty="0" smtClean="0">
                <a:solidFill>
                  <a:srgbClr val="FF0000"/>
                </a:solidFill>
                <a:ea typeface="굴림" charset="-127"/>
              </a:rPr>
              <a:t>productivity paradox</a:t>
            </a:r>
            <a:r>
              <a:rPr lang="en-US" altLang="ko-KR" dirty="0" smtClean="0">
                <a:ea typeface="굴림" charset="-127"/>
              </a:rPr>
              <a:t>: The absence of a positive relationship between spending on information technology (IT) and its resulting contribution to productivity or profitability.</a:t>
            </a:r>
          </a:p>
          <a:p>
            <a:pPr eaLnBrk="1" hangingPunct="1">
              <a:defRPr/>
            </a:pPr>
            <a:endParaRPr lang="en-US" altLang="ko-KR" dirty="0" smtClean="0">
              <a:ea typeface="굴림" charset="-127"/>
            </a:endParaRPr>
          </a:p>
          <a:p>
            <a:pPr eaLnBrk="1" hangingPunct="1">
              <a:defRPr/>
            </a:pPr>
            <a:r>
              <a:rPr lang="en-US" altLang="ko-KR" dirty="0" smtClean="0">
                <a:ea typeface="굴림" charset="-127"/>
              </a:rPr>
              <a:t>There needs to be a way to show this relationship to justify the investment!</a:t>
            </a:r>
          </a:p>
        </p:txBody>
      </p:sp>
      <p:sp>
        <p:nvSpPr>
          <p:cNvPr id="4" name="사각형 설명선 3"/>
          <p:cNvSpPr/>
          <p:nvPr/>
        </p:nvSpPr>
        <p:spPr>
          <a:xfrm>
            <a:off x="4800600" y="1447800"/>
            <a:ext cx="4191000" cy="2133600"/>
          </a:xfrm>
          <a:prstGeom prst="wedgeRectCallout">
            <a:avLst>
              <a:gd name="adj1" fmla="val -53308"/>
              <a:gd name="adj2" fmla="val -3067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FF0000"/>
                </a:solidFill>
              </a:rPr>
              <a:t>A statements that is seemingly contradictory or opposed to common sense and yet is true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6148" name="Picture 4" descr="C:\Documents and Settings\안재경\Local Settings\Temporary Internet Files\Content.IE5\5S0VDTWD\dglxasset[1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5181600"/>
            <a:ext cx="884225" cy="822960"/>
          </a:xfrm>
          <a:prstGeom prst="rect">
            <a:avLst/>
          </a:prstGeom>
          <a:noFill/>
        </p:spPr>
      </p:pic>
      <p:pic>
        <p:nvPicPr>
          <p:cNvPr id="6150" name="Picture 6" descr="C:\Documents and Settings\안재경\Local Settings\Temporary Internet Files\Content.IE5\ULRSTOZ2\dglxasset[1].aspx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 flipH="1">
            <a:off x="7048911" y="4343400"/>
            <a:ext cx="1972147" cy="2258840"/>
          </a:xfrm>
          <a:prstGeom prst="rect">
            <a:avLst/>
          </a:prstGeom>
          <a:noFill/>
        </p:spPr>
      </p:pic>
      <p:sp>
        <p:nvSpPr>
          <p:cNvPr id="10" name="왼쪽 화살표 9"/>
          <p:cNvSpPr/>
          <p:nvPr/>
        </p:nvSpPr>
        <p:spPr>
          <a:xfrm rot="-660000">
            <a:off x="4808228" y="4791376"/>
            <a:ext cx="17526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Payback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572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ea typeface="굴림" charset="-127"/>
              </a:rPr>
              <a:t>I. Introduction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600200"/>
            <a:ext cx="80772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ea typeface="굴림" charset="-127"/>
              </a:rPr>
              <a:t>Robert</a:t>
            </a:r>
            <a:r>
              <a:rPr lang="ko-KR" altLang="en-US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Solow felt…</a:t>
            </a:r>
          </a:p>
          <a:p>
            <a:pPr eaLnBrk="1" hangingPunct="1">
              <a:defRPr/>
            </a:pPr>
            <a:endParaRPr lang="en-US" altLang="ko-KR" dirty="0" smtClean="0">
              <a:ea typeface="굴림" charset="-127"/>
            </a:endParaRPr>
          </a:p>
          <a:p>
            <a:pPr eaLnBrk="1" hangingPunct="1">
              <a:defRPr/>
            </a:pPr>
            <a:r>
              <a:rPr lang="en-US" altLang="ko-KR" dirty="0" smtClean="0">
                <a:ea typeface="굴림" charset="-127"/>
              </a:rPr>
              <a:t>Other researchers have been surprised…</a:t>
            </a:r>
          </a:p>
          <a:p>
            <a:pPr eaLnBrk="1" hangingPunct="1">
              <a:defRPr/>
            </a:pPr>
            <a:endParaRPr lang="en-US" altLang="ko-KR" dirty="0" smtClean="0">
              <a:ea typeface="굴림" charset="-127"/>
            </a:endParaRPr>
          </a:p>
          <a:p>
            <a:pPr eaLnBrk="1" hangingPunct="1">
              <a:defRPr/>
            </a:pPr>
            <a:r>
              <a:rPr lang="en-US" altLang="ko-KR" dirty="0" smtClean="0">
                <a:ea typeface="굴림" charset="-127"/>
              </a:rPr>
              <a:t>Several</a:t>
            </a:r>
            <a:r>
              <a:rPr lang="ko-KR" altLang="en-US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other</a:t>
            </a:r>
            <a:r>
              <a:rPr lang="ko-KR" altLang="en-US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researchers have found that…</a:t>
            </a:r>
          </a:p>
        </p:txBody>
      </p:sp>
      <p:sp>
        <p:nvSpPr>
          <p:cNvPr id="5" name="사각형 설명선 4"/>
          <p:cNvSpPr/>
          <p:nvPr/>
        </p:nvSpPr>
        <p:spPr>
          <a:xfrm>
            <a:off x="4648200" y="381000"/>
            <a:ext cx="4343400" cy="2133600"/>
          </a:xfrm>
          <a:prstGeom prst="wedgeRectCallout">
            <a:avLst>
              <a:gd name="adj1" fmla="val -83722"/>
              <a:gd name="adj2" fmla="val 521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FF0000"/>
                </a:solidFill>
              </a:rPr>
              <a:t>Level of Analysis</a:t>
            </a:r>
          </a:p>
          <a:p>
            <a:pPr lvl="1"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FF0000"/>
                </a:solidFill>
              </a:rPr>
              <a:t>Economy : negative??</a:t>
            </a:r>
          </a:p>
          <a:p>
            <a:pPr lvl="1"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FF0000"/>
                </a:solidFill>
              </a:rPr>
              <a:t>Industry : mixed ??</a:t>
            </a:r>
          </a:p>
          <a:p>
            <a:pPr lvl="1"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FF0000"/>
                </a:solidFill>
              </a:rPr>
              <a:t>Firm : positive??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  <p:pic>
        <p:nvPicPr>
          <p:cNvPr id="2" name="Picture 2" descr="C:\Documents and Settings\안재경\Local Settings\Temporary Internet Files\Content.IE5\G1MNCH6J\dglxasset[1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752600"/>
            <a:ext cx="3762375" cy="35147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14400" y="5486400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No single methodology that’ll give a consistent IT investment solution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7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770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304800"/>
            <a:ext cx="8305800" cy="381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z="2400" smtClean="0">
                <a:ea typeface="굴림" charset="-127"/>
              </a:rPr>
              <a:t>II. Types of IT Investment Decision-Making Problems</a:t>
            </a:r>
          </a:p>
        </p:txBody>
      </p:sp>
      <p:sp>
        <p:nvSpPr>
          <p:cNvPr id="42032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838200"/>
            <a:ext cx="7848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 dirty="0" smtClean="0">
                <a:ea typeface="굴림" charset="-127"/>
              </a:rPr>
              <a:t>Complexity in even the simplest of IT decision-making problems can offer challenge to managers.  </a:t>
            </a:r>
          </a:p>
        </p:txBody>
      </p:sp>
      <p:graphicFrame>
        <p:nvGraphicFramePr>
          <p:cNvPr id="4203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42335"/>
              </p:ext>
            </p:extLst>
          </p:nvPr>
        </p:nvGraphicFramePr>
        <p:xfrm>
          <a:off x="457200" y="1905000"/>
          <a:ext cx="8077200" cy="4333946"/>
        </p:xfrm>
        <a:graphic>
          <a:graphicData uri="http://schemas.openxmlformats.org/drawingml/2006/table">
            <a:tbl>
              <a:tblPr/>
              <a:tblGrid>
                <a:gridCol w="146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2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914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Factors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(Selection criteria)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    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Measures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Scale used to in measure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2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 Cost 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Dollars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     	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Number of dollars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061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2. Primary features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OS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Monitor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CPU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Memory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Weight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Design 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Window, Mac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Size and Resolution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Maker, clock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Main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Cache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Hard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980g, 1,200g,…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Ranking of </a:t>
                      </a:r>
                      <a:r>
                        <a:rPr kumimoji="0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Ganji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(style and tastes)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837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3. Secondary features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Multimedia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Input Mode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Interface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Graphic, Memory, </a:t>
                      </a:r>
                      <a:r>
                        <a:rPr kumimoji="0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Audio&amp;sound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Pen, Touch screen, Voice,…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USB, External GPU,…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19100" y="1905000"/>
            <a:ext cx="8229600" cy="830997"/>
          </a:xfrm>
          <a:prstGeom prst="rect">
            <a:avLst/>
          </a:prstGeom>
          <a:solidFill>
            <a:srgbClr val="00B0F0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  <a:scene3d>
            <a:camera prst="orthographicFront"/>
            <a:lightRig rig="threePt" dir="t"/>
          </a:scene3d>
          <a:sp3d>
            <a:bevelT w="12700"/>
            <a:bevelB w="6350"/>
          </a:sp3d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Need to  show that IT investment returns “perceived value” to the firm</a:t>
            </a:r>
            <a:endParaRPr lang="ko-KR" altLang="en-US" sz="2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1143793" y="2819400"/>
            <a:ext cx="6780213" cy="3661316"/>
            <a:chOff x="1143793" y="2819400"/>
            <a:chExt cx="6780213" cy="3661316"/>
          </a:xfrm>
        </p:grpSpPr>
        <p:pic>
          <p:nvPicPr>
            <p:cNvPr id="1026" name="Picture 2" descr="perceived value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793" y="2819400"/>
              <a:ext cx="6780213" cy="3661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잉크 2"/>
                <p14:cNvContentPartPr/>
                <p14:nvPr/>
              </p14:nvContentPartPr>
              <p14:xfrm>
                <a:off x="2358648" y="6085008"/>
                <a:ext cx="842040" cy="29880"/>
              </p14:xfrm>
            </p:contentPart>
          </mc:Choice>
          <mc:Fallback xmlns="">
            <p:pic>
              <p:nvPicPr>
                <p:cNvPr id="3" name="잉크 2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16888" y="6000768"/>
                  <a:ext cx="9259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잉크 3"/>
                <p14:cNvContentPartPr/>
                <p14:nvPr/>
              </p14:nvContentPartPr>
              <p14:xfrm>
                <a:off x="4233168" y="6090408"/>
                <a:ext cx="860400" cy="11880"/>
              </p14:xfrm>
            </p:contentPart>
          </mc:Choice>
          <mc:Fallback xmlns="">
            <p:pic>
              <p:nvPicPr>
                <p:cNvPr id="4" name="잉크 3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91408" y="6006168"/>
                  <a:ext cx="9442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잉크 4"/>
                <p14:cNvContentPartPr/>
                <p14:nvPr/>
              </p14:nvContentPartPr>
              <p14:xfrm>
                <a:off x="2158128" y="6290568"/>
                <a:ext cx="722520" cy="21960"/>
              </p14:xfrm>
            </p:contentPart>
          </mc:Choice>
          <mc:Fallback xmlns="">
            <p:pic>
              <p:nvPicPr>
                <p:cNvPr id="5" name="잉크 4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16008" y="6206688"/>
                  <a:ext cx="806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잉크 5"/>
                <p14:cNvContentPartPr/>
                <p14:nvPr/>
              </p14:nvContentPartPr>
              <p14:xfrm>
                <a:off x="4187448" y="6336648"/>
                <a:ext cx="467640" cy="0"/>
              </p14:xfrm>
            </p:contentPart>
          </mc:Choice>
          <mc:Fallback xmlns="">
            <p:pic>
              <p:nvPicPr>
                <p:cNvPr id="6" name="잉크 5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0" y="0"/>
                  <a:ext cx="46764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잉크 6"/>
                <p14:cNvContentPartPr/>
                <p14:nvPr/>
              </p14:nvContentPartPr>
              <p14:xfrm>
                <a:off x="6784848" y="6053328"/>
                <a:ext cx="860400" cy="60480"/>
              </p14:xfrm>
            </p:contentPart>
          </mc:Choice>
          <mc:Fallback xmlns="">
            <p:pic>
              <p:nvPicPr>
                <p:cNvPr id="7" name="잉크 6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42728" y="5969448"/>
                  <a:ext cx="9442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잉크 7"/>
                <p14:cNvContentPartPr/>
                <p14:nvPr/>
              </p14:nvContentPartPr>
              <p14:xfrm>
                <a:off x="6519168" y="6318288"/>
                <a:ext cx="467640" cy="28080"/>
              </p14:xfrm>
            </p:contentPart>
          </mc:Choice>
          <mc:Fallback xmlns="">
            <p:pic>
              <p:nvPicPr>
                <p:cNvPr id="8" name="잉크 7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77408" y="6234048"/>
                  <a:ext cx="551160" cy="196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8600"/>
            <a:ext cx="8305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z="4000" dirty="0" smtClean="0">
                <a:ea typeface="굴림" charset="-127"/>
              </a:rPr>
              <a:t>II. Types of IT Investment Decision-             Making Problems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590800"/>
            <a:ext cx="8229600" cy="4038600"/>
          </a:xfrm>
        </p:spPr>
        <p:txBody>
          <a:bodyPr>
            <a:normAutofit lnSpcReduction="10000"/>
          </a:bodyPr>
          <a:lstStyle/>
          <a:p>
            <a:pPr marL="609600" indent="-609600" algn="l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altLang="ko-KR" sz="2400" dirty="0" smtClean="0">
                <a:ea typeface="굴림" charset="-127"/>
              </a:rPr>
              <a:t>What are the most appropriate quantitative methods and techniques for the evaluation of IT ?</a:t>
            </a:r>
          </a:p>
          <a:p>
            <a:pPr marL="609600" indent="-609600" algn="l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altLang="ko-KR" sz="2400" dirty="0" smtClean="0">
                <a:ea typeface="굴림" charset="-127"/>
              </a:rPr>
              <a:t>What quantitative and qualitative measures can be used in the assessment and evaluate IT investments?</a:t>
            </a:r>
          </a:p>
          <a:p>
            <a:pPr marL="609600" indent="-609600" algn="l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altLang="ko-KR" sz="2400" dirty="0" smtClean="0">
                <a:ea typeface="굴림" charset="-127"/>
              </a:rPr>
              <a:t>How can we objectively render an IT decision when we use highly complex, multiple and conflicting criteria?</a:t>
            </a:r>
          </a:p>
          <a:p>
            <a:pPr marL="609600" indent="-609600" algn="l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altLang="ko-KR" sz="2400" dirty="0" smtClean="0">
                <a:ea typeface="굴림" charset="-127"/>
              </a:rPr>
              <a:t>How do we choose the best alternative from a set of alternative IT projects?</a:t>
            </a:r>
          </a:p>
          <a:p>
            <a:pPr marL="609600" indent="-609600" algn="l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altLang="ko-KR" sz="2400" dirty="0" smtClean="0">
                <a:ea typeface="굴림" charset="-127"/>
              </a:rPr>
              <a:t>How can we justify our IT decisions?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990600" y="1828800"/>
            <a:ext cx="6934200" cy="533400"/>
          </a:xfrm>
          <a:prstGeom prst="rect">
            <a:avLst/>
          </a:prstGeom>
          <a:noFill/>
          <a:ln w="158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ko-KR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IT </a:t>
            </a:r>
            <a:r>
              <a:rPr lang="en-US" altLang="ko-KR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investment decision-making problems: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6675048" y="2798208"/>
              <a:ext cx="1618920" cy="3672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7168" y="2702088"/>
                <a:ext cx="17146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/>
              <p14:cNvContentPartPr/>
              <p14:nvPr/>
            </p14:nvContentPartPr>
            <p14:xfrm>
              <a:off x="1142928" y="3204288"/>
              <a:ext cx="1280160" cy="2376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5048" y="3108168"/>
                <a:ext cx="1376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잉크 3"/>
              <p14:cNvContentPartPr/>
              <p14:nvPr/>
            </p14:nvContentPartPr>
            <p14:xfrm>
              <a:off x="5294808" y="3691008"/>
              <a:ext cx="1170360" cy="3132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46568" y="3595248"/>
                <a:ext cx="12664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잉크 4"/>
              <p14:cNvContentPartPr/>
              <p14:nvPr/>
            </p14:nvContentPartPr>
            <p14:xfrm>
              <a:off x="2852928" y="4572288"/>
              <a:ext cx="3940920" cy="6696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05048" y="4476168"/>
                <a:ext cx="40370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잉크 5"/>
              <p14:cNvContentPartPr/>
              <p14:nvPr/>
            </p14:nvContentPartPr>
            <p14:xfrm>
              <a:off x="3694608" y="5451048"/>
              <a:ext cx="2313360" cy="2700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46368" y="5354928"/>
                <a:ext cx="24094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잉크 6"/>
              <p14:cNvContentPartPr/>
              <p14:nvPr/>
            </p14:nvContentPartPr>
            <p14:xfrm>
              <a:off x="2752848" y="6318648"/>
              <a:ext cx="786240" cy="72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04608" y="6222528"/>
                <a:ext cx="882360" cy="19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"/>
            <a:ext cx="8686800" cy="1447800"/>
          </a:xfrm>
        </p:spPr>
        <p:txBody>
          <a:bodyPr>
            <a:normAutofit/>
          </a:bodyPr>
          <a:lstStyle/>
          <a:p>
            <a:pPr marL="1117600" indent="-1117600" eaLnBrk="1" hangingPunct="1">
              <a:defRPr/>
            </a:pPr>
            <a:r>
              <a:rPr lang="en-US" altLang="ko-KR" sz="4000" dirty="0" smtClean="0">
                <a:ea typeface="굴림" charset="-127"/>
              </a:rPr>
              <a:t>III. What are IT Investment Decision-Making Methodologies?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828800"/>
            <a:ext cx="43434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ko-KR" i="1" dirty="0" smtClean="0">
                <a:solidFill>
                  <a:srgbClr val="FF0000"/>
                </a:solidFill>
                <a:ea typeface="굴림" charset="-127"/>
              </a:rPr>
              <a:t>IT investment</a:t>
            </a:r>
            <a:r>
              <a:rPr lang="en-US" altLang="ko-KR" i="1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can be defined as the investment decisions of allocating all types (i.e., human, monetary, physical) of resources to an IS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altLang="ko-KR" dirty="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ko-KR" dirty="0" smtClean="0">
                <a:ea typeface="굴림" charset="-127"/>
              </a:rPr>
              <a:t>tangible vs. intangible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ko-KR" dirty="0" smtClean="0">
                <a:ea typeface="굴림" charset="-127"/>
              </a:rPr>
              <a:t>quantitative and qualitative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altLang="ko-KR" dirty="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ko-KR" dirty="0" smtClean="0">
                <a:ea typeface="굴림" charset="-127"/>
              </a:rPr>
              <a:t> Various methodologies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dirty="0" smtClean="0">
                <a:ea typeface="굴림" charset="-127"/>
              </a:rPr>
              <a:t>   in Table 2.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4572000" y="1752600"/>
            <a:ext cx="4038600" cy="3733800"/>
            <a:chOff x="3240" y="2980"/>
            <a:chExt cx="5400" cy="4320"/>
          </a:xfrm>
        </p:grpSpPr>
        <p:sp>
          <p:nvSpPr>
            <p:cNvPr id="9226" name="Text Box 5"/>
            <p:cNvSpPr txBox="1">
              <a:spLocks noChangeArrowheads="1"/>
            </p:cNvSpPr>
            <p:nvPr/>
          </p:nvSpPr>
          <p:spPr bwMode="auto">
            <a:xfrm>
              <a:off x="3240" y="2980"/>
              <a:ext cx="5400" cy="432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000">
                  <a:ea typeface="굴림" charset="-127"/>
                </a:rPr>
                <a:t>Personnel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9227" name="Text Box 6"/>
            <p:cNvSpPr txBox="1">
              <a:spLocks noChangeArrowheads="1"/>
            </p:cNvSpPr>
            <p:nvPr/>
          </p:nvSpPr>
          <p:spPr bwMode="auto">
            <a:xfrm>
              <a:off x="3780" y="3520"/>
              <a:ext cx="4260" cy="33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000">
                  <a:ea typeface="굴림" charset="-127"/>
                </a:rPr>
                <a:t>Application software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9228" name="Text Box 7"/>
            <p:cNvSpPr txBox="1">
              <a:spLocks noChangeArrowheads="1"/>
            </p:cNvSpPr>
            <p:nvPr/>
          </p:nvSpPr>
          <p:spPr bwMode="auto">
            <a:xfrm>
              <a:off x="4500" y="4060"/>
              <a:ext cx="3060" cy="216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000">
                  <a:ea typeface="굴림" charset="-127"/>
                </a:rPr>
                <a:t>System software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9229" name="Text Box 8"/>
            <p:cNvSpPr txBox="1">
              <a:spLocks noChangeArrowheads="1"/>
            </p:cNvSpPr>
            <p:nvPr/>
          </p:nvSpPr>
          <p:spPr bwMode="auto">
            <a:xfrm>
              <a:off x="5040" y="4600"/>
              <a:ext cx="1980" cy="108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000">
                  <a:ea typeface="굴림" charset="-127"/>
                </a:rPr>
                <a:t>Hardware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9230" name="Line 9"/>
            <p:cNvSpPr>
              <a:spLocks noChangeShapeType="1"/>
            </p:cNvSpPr>
            <p:nvPr/>
          </p:nvSpPr>
          <p:spPr bwMode="auto">
            <a:xfrm>
              <a:off x="5580" y="5320"/>
              <a:ext cx="0" cy="1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1" name="Line 10"/>
            <p:cNvSpPr>
              <a:spLocks noChangeShapeType="1"/>
            </p:cNvSpPr>
            <p:nvPr/>
          </p:nvSpPr>
          <p:spPr bwMode="auto">
            <a:xfrm>
              <a:off x="6300" y="5320"/>
              <a:ext cx="0" cy="1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4572000" y="17526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ko-KR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Personnel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4953000" y="2286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ko-KR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Appl. Software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5867400" y="32766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ko-KR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Hardware</a:t>
            </a:r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5562600" y="27432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ko-KR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Sys. Software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4163568" y="5610225"/>
            <a:ext cx="472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ko-KR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Information System</a:t>
            </a:r>
            <a:r>
              <a:rPr lang="en-US" altLang="ko-KR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 </a:t>
            </a:r>
            <a:endParaRPr lang="en-US" altLang="ko-KR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"/>
            <a:ext cx="8686800" cy="1143000"/>
          </a:xfrm>
        </p:spPr>
        <p:txBody>
          <a:bodyPr>
            <a:normAutofit fontScale="90000"/>
          </a:bodyPr>
          <a:lstStyle/>
          <a:p>
            <a:pPr marL="1117600" indent="-1117600" eaLnBrk="1" hangingPunct="1">
              <a:defRPr/>
            </a:pPr>
            <a:r>
              <a:rPr lang="en-US" altLang="ko-KR" sz="4000" dirty="0" smtClean="0">
                <a:ea typeface="굴림" charset="-127"/>
              </a:rPr>
              <a:t>IV. Why Study IT Investment and Decision-Making Methodologies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600200"/>
            <a:ext cx="82296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ea typeface="굴림" charset="-127"/>
              </a:rPr>
              <a:t> 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381000" y="16002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ko-KR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Means of achieving </a:t>
            </a:r>
            <a:r>
              <a:rPr lang="en-US" altLang="ko-KR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competitive </a:t>
            </a:r>
            <a:r>
              <a:rPr lang="en-US" altLang="ko-KR" sz="3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advantage</a:t>
            </a:r>
          </a:p>
          <a:p>
            <a:pPr marL="1066800" lvl="1" indent="-609600" eaLnBrk="1" hangingPunct="1">
              <a:spcBef>
                <a:spcPct val="20000"/>
              </a:spcBef>
              <a:buClr>
                <a:srgbClr val="8DC765"/>
              </a:buClr>
              <a:buSzPct val="65000"/>
              <a:buFont typeface="Wingdings" pitchFamily="2" charset="2"/>
              <a:buChar char="Ø"/>
              <a:defRPr/>
            </a:pPr>
            <a:r>
              <a:rPr lang="en-US" altLang="ko-KR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By helping stakeholders (stockholders + partnering companies) perform their biz functions much better</a:t>
            </a:r>
          </a:p>
          <a:p>
            <a:pPr marL="1066800" lvl="1" indent="-609600" eaLnBrk="1" hangingPunct="1">
              <a:spcBef>
                <a:spcPct val="20000"/>
              </a:spcBef>
              <a:buClr>
                <a:srgbClr val="8DC765"/>
              </a:buClr>
              <a:buSzPct val="65000"/>
              <a:buFont typeface="Wingdings" pitchFamily="2" charset="2"/>
              <a:buChar char="Ø"/>
              <a:defRPr/>
            </a:pPr>
            <a:r>
              <a:rPr lang="en-US" altLang="ko-KR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Multiply the efficiency and productivities of one firm over another</a:t>
            </a:r>
          </a:p>
          <a:p>
            <a:pPr marL="609600" indent="-609600" eaLnBrk="1" hangingPunct="1">
              <a:spcBef>
                <a:spcPct val="20000"/>
              </a:spcBef>
              <a:buClr>
                <a:srgbClr val="8DC765"/>
              </a:buClr>
              <a:buSzPct val="65000"/>
              <a:buFont typeface="Wingdings" pitchFamily="2" charset="2"/>
              <a:buChar char="Ø"/>
              <a:defRPr/>
            </a:pPr>
            <a:endParaRPr lang="en-US" altLang="ko-KR" sz="2400" dirty="0" smtClean="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ko-KR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Poor investments can be a competitive disadvantage</a:t>
            </a:r>
            <a:endParaRPr lang="en-US" altLang="ko-KR" sz="2400" dirty="0" smtClean="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1066800" lvl="1" indent="-609600" eaLnBrk="1" hangingPunct="1">
              <a:spcBef>
                <a:spcPct val="20000"/>
              </a:spcBef>
              <a:buClr>
                <a:srgbClr val="8DC765"/>
              </a:buClr>
              <a:buSzPct val="65000"/>
              <a:buFont typeface="Wingdings" pitchFamily="2" charset="2"/>
              <a:buChar char="Ø"/>
              <a:defRPr/>
            </a:pPr>
            <a:r>
              <a:rPr lang="en-US" altLang="ko-KR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By increasing costs, delaying orders, disrupting communications, and decreasing employee morale</a:t>
            </a:r>
          </a:p>
          <a:p>
            <a:pPr marL="1066800" lvl="1" indent="-609600" eaLnBrk="1" hangingPunct="1">
              <a:spcBef>
                <a:spcPct val="20000"/>
              </a:spcBef>
              <a:buClr>
                <a:srgbClr val="8DC765"/>
              </a:buClr>
              <a:buSzPct val="65000"/>
              <a:buFont typeface="Wingdings" pitchFamily="2" charset="2"/>
              <a:buChar char="Ø"/>
              <a:defRPr/>
            </a:pPr>
            <a:endParaRPr lang="en-US" altLang="ko-KR" sz="3200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"/>
            <a:ext cx="8305800" cy="1143000"/>
          </a:xfrm>
        </p:spPr>
        <p:txBody>
          <a:bodyPr>
            <a:normAutofit fontScale="90000"/>
          </a:bodyPr>
          <a:lstStyle/>
          <a:p>
            <a:pPr marL="1117600" indent="-1117600" eaLnBrk="1" hangingPunct="1">
              <a:defRPr/>
            </a:pPr>
            <a:r>
              <a:rPr lang="en-US" altLang="ko-KR" sz="3600" smtClean="0">
                <a:ea typeface="굴림" charset="-127"/>
              </a:rPr>
              <a:t>V. Organizational Strategic Planning in IT Investment Decision-Making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438400" y="1923393"/>
            <a:ext cx="6286500" cy="3684401"/>
            <a:chOff x="2438400" y="1923393"/>
            <a:chExt cx="6286500" cy="3684401"/>
          </a:xfrm>
        </p:grpSpPr>
        <p:sp>
          <p:nvSpPr>
            <p:cNvPr id="11269" name="AutoShape 54"/>
            <p:cNvSpPr>
              <a:spLocks noChangeArrowheads="1"/>
            </p:cNvSpPr>
            <p:nvPr/>
          </p:nvSpPr>
          <p:spPr bwMode="auto">
            <a:xfrm>
              <a:off x="2438400" y="1923393"/>
              <a:ext cx="6286500" cy="3684401"/>
            </a:xfrm>
            <a:prstGeom prst="flowChartExtra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11270" name="Text Box 55"/>
            <p:cNvSpPr txBox="1">
              <a:spLocks noChangeArrowheads="1"/>
            </p:cNvSpPr>
            <p:nvPr/>
          </p:nvSpPr>
          <p:spPr bwMode="auto">
            <a:xfrm>
              <a:off x="5026959" y="2763695"/>
              <a:ext cx="1294279" cy="8079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1600" b="1" noProof="1">
                  <a:solidFill>
                    <a:srgbClr val="000000"/>
                  </a:solidFill>
                </a:rPr>
                <a:t>Strategic planning</a:t>
              </a:r>
            </a:p>
            <a:p>
              <a:endParaRPr lang="en-US" altLang="ko-KR" sz="1600" b="1" dirty="0">
                <a:solidFill>
                  <a:srgbClr val="000000"/>
                </a:solidFill>
                <a:ea typeface="굴림" charset="-127"/>
              </a:endParaRPr>
            </a:p>
          </p:txBody>
        </p:sp>
        <p:sp>
          <p:nvSpPr>
            <p:cNvPr id="11271" name="Text Box 56"/>
            <p:cNvSpPr txBox="1">
              <a:spLocks noChangeArrowheads="1"/>
            </p:cNvSpPr>
            <p:nvPr/>
          </p:nvSpPr>
          <p:spPr bwMode="auto">
            <a:xfrm>
              <a:off x="4657165" y="3894871"/>
              <a:ext cx="2033868" cy="6463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1600" b="1" noProof="1">
                  <a:solidFill>
                    <a:srgbClr val="000000"/>
                  </a:solidFill>
                </a:rPr>
                <a:t>Tactical planning</a:t>
              </a:r>
            </a:p>
            <a:p>
              <a:endParaRPr lang="en-US" altLang="ko-KR" sz="1600" b="1" dirty="0">
                <a:solidFill>
                  <a:srgbClr val="000000"/>
                </a:solidFill>
                <a:ea typeface="굴림" charset="-127"/>
              </a:endParaRPr>
            </a:p>
          </p:txBody>
        </p:sp>
        <p:sp>
          <p:nvSpPr>
            <p:cNvPr id="11272" name="Text Box 57"/>
            <p:cNvSpPr txBox="1">
              <a:spLocks noChangeArrowheads="1"/>
            </p:cNvSpPr>
            <p:nvPr/>
          </p:nvSpPr>
          <p:spPr bwMode="auto">
            <a:xfrm>
              <a:off x="4472268" y="4993728"/>
              <a:ext cx="2403662" cy="4847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1600" b="1" noProof="1">
                  <a:solidFill>
                    <a:srgbClr val="000000"/>
                  </a:solidFill>
                </a:rPr>
                <a:t>Operational planning</a:t>
              </a:r>
            </a:p>
            <a:p>
              <a:endParaRPr lang="en-US" altLang="ko-KR" sz="1600" b="1">
                <a:solidFill>
                  <a:srgbClr val="000000"/>
                </a:solidFill>
                <a:ea typeface="굴림" charset="-127"/>
              </a:endParaRPr>
            </a:p>
          </p:txBody>
        </p:sp>
        <p:sp>
          <p:nvSpPr>
            <p:cNvPr id="11273" name="Line 58"/>
            <p:cNvSpPr>
              <a:spLocks noChangeShapeType="1"/>
            </p:cNvSpPr>
            <p:nvPr/>
          </p:nvSpPr>
          <p:spPr bwMode="auto">
            <a:xfrm flipV="1">
              <a:off x="4102474" y="3700955"/>
              <a:ext cx="295835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4" name="Line 59"/>
            <p:cNvSpPr>
              <a:spLocks noChangeShapeType="1"/>
            </p:cNvSpPr>
            <p:nvPr/>
          </p:nvSpPr>
          <p:spPr bwMode="auto">
            <a:xfrm flipV="1">
              <a:off x="3362885" y="4508938"/>
              <a:ext cx="443752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5" name="Line 60"/>
            <p:cNvSpPr>
              <a:spLocks noChangeShapeType="1"/>
            </p:cNvSpPr>
            <p:nvPr/>
          </p:nvSpPr>
          <p:spPr bwMode="auto">
            <a:xfrm>
              <a:off x="6875929" y="5349240"/>
              <a:ext cx="3697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6" name="Line 61"/>
            <p:cNvSpPr>
              <a:spLocks noChangeShapeType="1"/>
            </p:cNvSpPr>
            <p:nvPr/>
          </p:nvSpPr>
          <p:spPr bwMode="auto">
            <a:xfrm flipV="1">
              <a:off x="7245724" y="4056468"/>
              <a:ext cx="0" cy="12927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7" name="Line 62"/>
            <p:cNvSpPr>
              <a:spLocks noChangeShapeType="1"/>
            </p:cNvSpPr>
            <p:nvPr/>
          </p:nvSpPr>
          <p:spPr bwMode="auto">
            <a:xfrm>
              <a:off x="6691032" y="4056468"/>
              <a:ext cx="55469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8" name="Line 63"/>
            <p:cNvSpPr>
              <a:spLocks noChangeShapeType="1"/>
            </p:cNvSpPr>
            <p:nvPr/>
          </p:nvSpPr>
          <p:spPr bwMode="auto">
            <a:xfrm flipH="1">
              <a:off x="4102474" y="4056468"/>
              <a:ext cx="55469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9" name="Line 64"/>
            <p:cNvSpPr>
              <a:spLocks noChangeShapeType="1"/>
            </p:cNvSpPr>
            <p:nvPr/>
          </p:nvSpPr>
          <p:spPr bwMode="auto">
            <a:xfrm>
              <a:off x="4102474" y="4056468"/>
              <a:ext cx="0" cy="12927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0" name="Line 65"/>
            <p:cNvSpPr>
              <a:spLocks noChangeShapeType="1"/>
            </p:cNvSpPr>
            <p:nvPr/>
          </p:nvSpPr>
          <p:spPr bwMode="auto">
            <a:xfrm>
              <a:off x="4102474" y="5349240"/>
              <a:ext cx="3697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1" name="Line 66"/>
            <p:cNvSpPr>
              <a:spLocks noChangeShapeType="1"/>
            </p:cNvSpPr>
            <p:nvPr/>
          </p:nvSpPr>
          <p:spPr bwMode="auto">
            <a:xfrm>
              <a:off x="4102474" y="4056468"/>
              <a:ext cx="55469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2" name="Line 67"/>
            <p:cNvSpPr>
              <a:spLocks noChangeShapeType="1"/>
            </p:cNvSpPr>
            <p:nvPr/>
          </p:nvSpPr>
          <p:spPr bwMode="auto">
            <a:xfrm flipH="1">
              <a:off x="6875929" y="5349240"/>
              <a:ext cx="3697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3" name="Line 68"/>
            <p:cNvSpPr>
              <a:spLocks noChangeShapeType="1"/>
            </p:cNvSpPr>
            <p:nvPr/>
          </p:nvSpPr>
          <p:spPr bwMode="auto">
            <a:xfrm>
              <a:off x="5396753" y="3410081"/>
              <a:ext cx="0" cy="4847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4" name="Line 69"/>
            <p:cNvSpPr>
              <a:spLocks noChangeShapeType="1"/>
            </p:cNvSpPr>
            <p:nvPr/>
          </p:nvSpPr>
          <p:spPr bwMode="auto">
            <a:xfrm flipV="1">
              <a:off x="5766547" y="3410081"/>
              <a:ext cx="0" cy="4847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285" name="Text Box 70"/>
          <p:cNvSpPr txBox="1">
            <a:spLocks noChangeArrowheads="1"/>
          </p:cNvSpPr>
          <p:nvPr/>
        </p:nvSpPr>
        <p:spPr bwMode="auto">
          <a:xfrm>
            <a:off x="6096000" y="2036510"/>
            <a:ext cx="2933700" cy="134125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b="1" dirty="0">
                <a:solidFill>
                  <a:srgbClr val="0070C0"/>
                </a:solidFill>
                <a:ea typeface="굴림" charset="-127"/>
              </a:rPr>
              <a:t>Strategic planning </a:t>
            </a:r>
            <a:r>
              <a:rPr lang="en-US" altLang="ko-KR" sz="1600" b="1" dirty="0">
                <a:solidFill>
                  <a:srgbClr val="000000"/>
                </a:solidFill>
                <a:ea typeface="굴림" charset="-127"/>
              </a:rPr>
              <a:t>is performed by </a:t>
            </a:r>
            <a:r>
              <a:rPr lang="en-US" altLang="ko-KR" sz="1600" b="1" dirty="0">
                <a:solidFill>
                  <a:srgbClr val="0070C0"/>
                </a:solidFill>
                <a:ea typeface="굴림" charset="-127"/>
              </a:rPr>
              <a:t>senior management</a:t>
            </a:r>
            <a:r>
              <a:rPr lang="en-US" altLang="ko-KR" sz="1600" b="1" dirty="0">
                <a:solidFill>
                  <a:srgbClr val="000000"/>
                </a:solidFill>
                <a:ea typeface="굴림" charset="-127"/>
              </a:rPr>
              <a:t> including vice presidents in </a:t>
            </a:r>
            <a:r>
              <a:rPr lang="en-US" altLang="ko-KR" sz="1600" b="1" dirty="0" smtClean="0">
                <a:solidFill>
                  <a:srgbClr val="000000"/>
                </a:solidFill>
                <a:ea typeface="굴림" charset="-127"/>
              </a:rPr>
              <a:t>MIS</a:t>
            </a:r>
          </a:p>
          <a:p>
            <a:r>
              <a:rPr lang="en-US" altLang="ko-KR" sz="1600" dirty="0" smtClean="0">
                <a:ea typeface="굴림" charset="-127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ea typeface="굴림" charset="-127"/>
              </a:rPr>
              <a:t>- </a:t>
            </a:r>
            <a:r>
              <a:rPr lang="en-US" altLang="ko-KR" sz="1600" b="1" dirty="0" smtClean="0">
                <a:solidFill>
                  <a:srgbClr val="FF0000"/>
                </a:solidFill>
                <a:ea typeface="굴림" charset="-127"/>
              </a:rPr>
              <a:t>Set</a:t>
            </a:r>
            <a:r>
              <a:rPr lang="ko-KR" altLang="en-US" sz="1600" b="1" dirty="0" smtClean="0">
                <a:solidFill>
                  <a:srgbClr val="FF0000"/>
                </a:solidFill>
                <a:ea typeface="굴림" charset="-127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ea typeface="굴림" charset="-127"/>
              </a:rPr>
              <a:t>goals and objectives</a:t>
            </a:r>
          </a:p>
        </p:txBody>
      </p:sp>
      <p:sp>
        <p:nvSpPr>
          <p:cNvPr id="11286" name="Text Box 71"/>
          <p:cNvSpPr txBox="1">
            <a:spLocks noChangeArrowheads="1"/>
          </p:cNvSpPr>
          <p:nvPr/>
        </p:nvSpPr>
        <p:spPr bwMode="auto">
          <a:xfrm>
            <a:off x="2133601" y="1600200"/>
            <a:ext cx="1783976" cy="287642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b="1" dirty="0">
                <a:solidFill>
                  <a:srgbClr val="0070C0"/>
                </a:solidFill>
                <a:ea typeface="굴림" charset="-127"/>
              </a:rPr>
              <a:t>Tactical planning </a:t>
            </a:r>
            <a:r>
              <a:rPr lang="en-US" altLang="ko-KR" sz="1600" b="1" dirty="0">
                <a:solidFill>
                  <a:srgbClr val="000000"/>
                </a:solidFill>
                <a:ea typeface="굴림" charset="-127"/>
              </a:rPr>
              <a:t>is performed by </a:t>
            </a:r>
            <a:r>
              <a:rPr lang="en-US" altLang="ko-KR" sz="1600" b="1" dirty="0">
                <a:solidFill>
                  <a:srgbClr val="0070C0"/>
                </a:solidFill>
                <a:ea typeface="굴림" charset="-127"/>
              </a:rPr>
              <a:t>middle-level managers</a:t>
            </a:r>
            <a:r>
              <a:rPr lang="en-US" altLang="ko-KR" sz="1600" b="1" dirty="0">
                <a:solidFill>
                  <a:srgbClr val="000000"/>
                </a:solidFill>
                <a:ea typeface="굴림" charset="-127"/>
              </a:rPr>
              <a:t>, such MIS department heads and </a:t>
            </a:r>
            <a:r>
              <a:rPr lang="en-US" altLang="ko-KR" sz="1600" b="1" dirty="0" smtClean="0">
                <a:solidFill>
                  <a:srgbClr val="000000"/>
                </a:solidFill>
                <a:ea typeface="굴림" charset="-127"/>
              </a:rPr>
              <a:t>directors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ea typeface="굴림" charset="-127"/>
              </a:rPr>
              <a:t>- Make IT investment DM</a:t>
            </a:r>
            <a:endParaRPr lang="en-US" altLang="ko-KR" sz="1600" b="1" dirty="0">
              <a:solidFill>
                <a:srgbClr val="FF0000"/>
              </a:solidFill>
              <a:ea typeface="굴림" charset="-127"/>
            </a:endParaRPr>
          </a:p>
        </p:txBody>
      </p:sp>
      <p:sp>
        <p:nvSpPr>
          <p:cNvPr id="11287" name="Text Box 72"/>
          <p:cNvSpPr txBox="1">
            <a:spLocks noChangeArrowheads="1"/>
          </p:cNvSpPr>
          <p:nvPr/>
        </p:nvSpPr>
        <p:spPr bwMode="auto">
          <a:xfrm>
            <a:off x="2808194" y="5478517"/>
            <a:ext cx="5731809" cy="1163497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b="1" dirty="0">
                <a:solidFill>
                  <a:srgbClr val="0070C0"/>
                </a:solidFill>
                <a:ea typeface="굴림" charset="-127"/>
              </a:rPr>
              <a:t>Operational planning </a:t>
            </a:r>
            <a:r>
              <a:rPr lang="en-US" altLang="ko-KR" sz="1600" b="1" dirty="0">
                <a:solidFill>
                  <a:srgbClr val="000000"/>
                </a:solidFill>
                <a:ea typeface="굴림" charset="-127"/>
              </a:rPr>
              <a:t>is performed by </a:t>
            </a:r>
            <a:r>
              <a:rPr lang="en-US" altLang="ko-KR" sz="1600" b="1" dirty="0">
                <a:solidFill>
                  <a:srgbClr val="0070C0"/>
                </a:solidFill>
                <a:ea typeface="굴림" charset="-127"/>
              </a:rPr>
              <a:t>first line -level managers</a:t>
            </a:r>
            <a:r>
              <a:rPr lang="en-US" altLang="ko-KR" sz="1600" b="1" dirty="0">
                <a:solidFill>
                  <a:srgbClr val="000000"/>
                </a:solidFill>
                <a:ea typeface="굴림" charset="-127"/>
              </a:rPr>
              <a:t>, including project  managers and MIS </a:t>
            </a:r>
            <a:r>
              <a:rPr lang="en-US" altLang="ko-KR" sz="1600" b="1" dirty="0" smtClean="0">
                <a:solidFill>
                  <a:srgbClr val="000000"/>
                </a:solidFill>
                <a:ea typeface="굴림" charset="-127"/>
              </a:rPr>
              <a:t>supervisors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ea typeface="굴림" charset="-127"/>
              </a:rPr>
              <a:t>- Set day-to-day work effort</a:t>
            </a:r>
            <a:endParaRPr lang="en-US" altLang="ko-KR" sz="1600" b="1" dirty="0">
              <a:solidFill>
                <a:srgbClr val="FF0000"/>
              </a:solidFill>
              <a:ea typeface="굴림" charset="-127"/>
            </a:endParaRPr>
          </a:p>
        </p:txBody>
      </p:sp>
      <p:sp>
        <p:nvSpPr>
          <p:cNvPr id="45130" name="Text Box 74"/>
          <p:cNvSpPr txBox="1">
            <a:spLocks noChangeArrowheads="1"/>
          </p:cNvSpPr>
          <p:nvPr/>
        </p:nvSpPr>
        <p:spPr bwMode="auto">
          <a:xfrm>
            <a:off x="76200" y="2782386"/>
            <a:ext cx="2057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1" dirty="0">
                <a:solidFill>
                  <a:srgbClr val="FF0000"/>
                </a:solidFill>
                <a:ea typeface="굴림" charset="-127"/>
              </a:rPr>
              <a:t>All planning follows a hierarchical planning process of </a:t>
            </a:r>
            <a:r>
              <a:rPr lang="en-US" altLang="ko-KR" sz="2400" b="1" dirty="0" smtClean="0">
                <a:solidFill>
                  <a:srgbClr val="FF0000"/>
                </a:solidFill>
                <a:ea typeface="굴림" charset="-127"/>
              </a:rPr>
              <a:t>stages</a:t>
            </a:r>
            <a:endParaRPr lang="en-US" altLang="ko-KR" sz="2400" b="1" dirty="0">
              <a:solidFill>
                <a:srgbClr val="FF0000"/>
              </a:solidFill>
              <a:ea typeface="굴림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5" grpId="0" animBg="1"/>
      <p:bldP spid="11286" grpId="0" animBg="1"/>
      <p:bldP spid="11287" grpId="0" animBg="1"/>
      <p:bldP spid="451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152400"/>
            <a:ext cx="4419600" cy="1828800"/>
          </a:xfrm>
        </p:spPr>
        <p:txBody>
          <a:bodyPr>
            <a:normAutofit fontScale="90000"/>
          </a:bodyPr>
          <a:lstStyle/>
          <a:p>
            <a:pPr marL="442913" indent="-442913" eaLnBrk="1" hangingPunct="1">
              <a:defRPr/>
            </a:pPr>
            <a:r>
              <a:rPr lang="en-US" altLang="ko-KR" sz="3200" b="1" dirty="0" smtClean="0">
                <a:ea typeface="굴림" charset="-127"/>
              </a:rPr>
              <a:t>V. Organizational Strategic Planning in IT Investment Decision-Making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4953000" y="2743200"/>
            <a:ext cx="3810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ko-KR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This figure details the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IS </a:t>
            </a:r>
            <a:r>
              <a:rPr lang="en-US" altLang="ko-KR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hierarchical planning of IT systems  </a:t>
            </a:r>
          </a:p>
        </p:txBody>
      </p:sp>
      <p:grpSp>
        <p:nvGrpSpPr>
          <p:cNvPr id="13316" name="Group 13"/>
          <p:cNvGrpSpPr>
            <a:grpSpLocks/>
          </p:cNvGrpSpPr>
          <p:nvPr/>
        </p:nvGrpSpPr>
        <p:grpSpPr bwMode="auto">
          <a:xfrm>
            <a:off x="533400" y="228600"/>
            <a:ext cx="3962400" cy="6400800"/>
            <a:chOff x="2160" y="3960"/>
            <a:chExt cx="5760" cy="9540"/>
          </a:xfrm>
        </p:grpSpPr>
        <p:sp>
          <p:nvSpPr>
            <p:cNvPr id="13318" name="Text Box 14"/>
            <p:cNvSpPr txBox="1">
              <a:spLocks noChangeArrowheads="1"/>
            </p:cNvSpPr>
            <p:nvPr/>
          </p:nvSpPr>
          <p:spPr bwMode="auto">
            <a:xfrm>
              <a:off x="2160" y="7512"/>
              <a:ext cx="3780" cy="5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000">
                  <a:solidFill>
                    <a:srgbClr val="000000"/>
                  </a:solidFill>
                  <a:ea typeface="굴림" charset="-127"/>
                </a:rPr>
                <a:t>4. MIS functional area strategic planning</a:t>
              </a:r>
            </a:p>
          </p:txBody>
        </p:sp>
        <p:sp>
          <p:nvSpPr>
            <p:cNvPr id="13319" name="Text Box 15"/>
            <p:cNvSpPr txBox="1">
              <a:spLocks noChangeArrowheads="1"/>
            </p:cNvSpPr>
            <p:nvPr/>
          </p:nvSpPr>
          <p:spPr bwMode="auto">
            <a:xfrm>
              <a:off x="2160" y="8592"/>
              <a:ext cx="3420" cy="5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000" dirty="0">
                  <a:solidFill>
                    <a:srgbClr val="FF0000"/>
                  </a:solidFill>
                  <a:ea typeface="굴림" charset="-127"/>
                </a:rPr>
                <a:t>5. Process and systems engineering</a:t>
              </a:r>
            </a:p>
          </p:txBody>
        </p:sp>
        <p:sp>
          <p:nvSpPr>
            <p:cNvPr id="13320" name="Text Box 16"/>
            <p:cNvSpPr txBox="1">
              <a:spLocks noChangeArrowheads="1"/>
            </p:cNvSpPr>
            <p:nvPr/>
          </p:nvSpPr>
          <p:spPr bwMode="auto">
            <a:xfrm>
              <a:off x="2160" y="5040"/>
              <a:ext cx="4140" cy="72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000">
                  <a:solidFill>
                    <a:srgbClr val="000000"/>
                  </a:solidFill>
                  <a:ea typeface="굴림" charset="-127"/>
                </a:rPr>
                <a:t>2. Internal analysis of firm’s strengths</a:t>
              </a:r>
            </a:p>
            <a:p>
              <a:r>
                <a:rPr lang="en-US" altLang="ko-KR" sz="1000">
                  <a:solidFill>
                    <a:srgbClr val="000000"/>
                  </a:solidFill>
                  <a:ea typeface="굴림" charset="-127"/>
                </a:rPr>
                <a:t> and weaknesses</a:t>
              </a:r>
            </a:p>
          </p:txBody>
        </p:sp>
        <p:sp>
          <p:nvSpPr>
            <p:cNvPr id="13321" name="Text Box 17"/>
            <p:cNvSpPr txBox="1">
              <a:spLocks noChangeArrowheads="1"/>
            </p:cNvSpPr>
            <p:nvPr/>
          </p:nvSpPr>
          <p:spPr bwMode="auto">
            <a:xfrm>
              <a:off x="2160" y="3960"/>
              <a:ext cx="4140" cy="54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000">
                  <a:solidFill>
                    <a:srgbClr val="000000"/>
                  </a:solidFill>
                  <a:ea typeface="굴림" charset="-127"/>
                </a:rPr>
                <a:t>1. External analysis of competition and threats</a:t>
              </a:r>
            </a:p>
          </p:txBody>
        </p:sp>
        <p:sp>
          <p:nvSpPr>
            <p:cNvPr id="13322" name="Text Box 18"/>
            <p:cNvSpPr txBox="1">
              <a:spLocks noChangeArrowheads="1"/>
            </p:cNvSpPr>
            <p:nvPr/>
          </p:nvSpPr>
          <p:spPr bwMode="auto">
            <a:xfrm>
              <a:off x="2160" y="6421"/>
              <a:ext cx="3420" cy="5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000">
                  <a:solidFill>
                    <a:srgbClr val="000000"/>
                  </a:solidFill>
                  <a:ea typeface="굴림" charset="-127"/>
                </a:rPr>
                <a:t>3. Overall corporate strategic planning</a:t>
              </a:r>
            </a:p>
          </p:txBody>
        </p:sp>
        <p:sp>
          <p:nvSpPr>
            <p:cNvPr id="13323" name="Text Box 19"/>
            <p:cNvSpPr txBox="1">
              <a:spLocks noChangeArrowheads="1"/>
            </p:cNvSpPr>
            <p:nvPr/>
          </p:nvSpPr>
          <p:spPr bwMode="auto">
            <a:xfrm>
              <a:off x="2160" y="10752"/>
              <a:ext cx="3600" cy="5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000" dirty="0">
                  <a:solidFill>
                    <a:srgbClr val="FF0000"/>
                  </a:solidFill>
                  <a:ea typeface="굴림" charset="-127"/>
                </a:rPr>
                <a:t>7. IT system evaluation and justification</a:t>
              </a:r>
            </a:p>
          </p:txBody>
        </p:sp>
        <p:sp>
          <p:nvSpPr>
            <p:cNvPr id="13324" name="Text Box 20"/>
            <p:cNvSpPr txBox="1">
              <a:spLocks noChangeArrowheads="1"/>
            </p:cNvSpPr>
            <p:nvPr/>
          </p:nvSpPr>
          <p:spPr bwMode="auto">
            <a:xfrm>
              <a:off x="2160" y="11832"/>
              <a:ext cx="3600" cy="5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000" dirty="0">
                  <a:ea typeface="굴림" charset="-127"/>
                </a:rPr>
                <a:t>8. IT system implementation</a:t>
              </a:r>
            </a:p>
          </p:txBody>
        </p:sp>
        <p:sp>
          <p:nvSpPr>
            <p:cNvPr id="13325" name="Text Box 21"/>
            <p:cNvSpPr txBox="1">
              <a:spLocks noChangeArrowheads="1"/>
            </p:cNvSpPr>
            <p:nvPr/>
          </p:nvSpPr>
          <p:spPr bwMode="auto">
            <a:xfrm>
              <a:off x="2160" y="9672"/>
              <a:ext cx="3780" cy="5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000" dirty="0">
                  <a:solidFill>
                    <a:srgbClr val="FF0000"/>
                  </a:solidFill>
                  <a:ea typeface="굴림" charset="-127"/>
                </a:rPr>
                <a:t>6. Configuration and functionality analysis</a:t>
              </a:r>
            </a:p>
          </p:txBody>
        </p:sp>
        <p:sp>
          <p:nvSpPr>
            <p:cNvPr id="13326" name="Text Box 22"/>
            <p:cNvSpPr txBox="1">
              <a:spLocks noChangeArrowheads="1"/>
            </p:cNvSpPr>
            <p:nvPr/>
          </p:nvSpPr>
          <p:spPr bwMode="auto">
            <a:xfrm>
              <a:off x="2160" y="12960"/>
              <a:ext cx="3600" cy="5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000" dirty="0">
                  <a:solidFill>
                    <a:srgbClr val="FF0000"/>
                  </a:solidFill>
                  <a:ea typeface="굴림" charset="-127"/>
                </a:rPr>
                <a:t>9. Post implementation analysis</a:t>
              </a:r>
            </a:p>
          </p:txBody>
        </p:sp>
        <p:sp>
          <p:nvSpPr>
            <p:cNvPr id="13327" name="Line 23"/>
            <p:cNvSpPr>
              <a:spLocks noChangeShapeType="1"/>
            </p:cNvSpPr>
            <p:nvPr/>
          </p:nvSpPr>
          <p:spPr bwMode="auto">
            <a:xfrm>
              <a:off x="4140" y="4500"/>
              <a:ext cx="0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8" name="Line 24"/>
            <p:cNvSpPr>
              <a:spLocks noChangeShapeType="1"/>
            </p:cNvSpPr>
            <p:nvPr/>
          </p:nvSpPr>
          <p:spPr bwMode="auto">
            <a:xfrm>
              <a:off x="4140" y="5760"/>
              <a:ext cx="0" cy="66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9" name="Line 25"/>
            <p:cNvSpPr>
              <a:spLocks noChangeShapeType="1"/>
            </p:cNvSpPr>
            <p:nvPr/>
          </p:nvSpPr>
          <p:spPr bwMode="auto">
            <a:xfrm>
              <a:off x="4140" y="6972"/>
              <a:ext cx="0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0" name="Line 26"/>
            <p:cNvSpPr>
              <a:spLocks noChangeShapeType="1"/>
            </p:cNvSpPr>
            <p:nvPr/>
          </p:nvSpPr>
          <p:spPr bwMode="auto">
            <a:xfrm>
              <a:off x="4140" y="8052"/>
              <a:ext cx="0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1" name="Line 27"/>
            <p:cNvSpPr>
              <a:spLocks noChangeShapeType="1"/>
            </p:cNvSpPr>
            <p:nvPr/>
          </p:nvSpPr>
          <p:spPr bwMode="auto">
            <a:xfrm>
              <a:off x="4140" y="9132"/>
              <a:ext cx="0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2" name="Line 28"/>
            <p:cNvSpPr>
              <a:spLocks noChangeShapeType="1"/>
            </p:cNvSpPr>
            <p:nvPr/>
          </p:nvSpPr>
          <p:spPr bwMode="auto">
            <a:xfrm>
              <a:off x="4140" y="10212"/>
              <a:ext cx="0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3" name="Line 29"/>
            <p:cNvSpPr>
              <a:spLocks noChangeShapeType="1"/>
            </p:cNvSpPr>
            <p:nvPr/>
          </p:nvSpPr>
          <p:spPr bwMode="auto">
            <a:xfrm>
              <a:off x="4140" y="11292"/>
              <a:ext cx="0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4" name="Line 30"/>
            <p:cNvSpPr>
              <a:spLocks noChangeShapeType="1"/>
            </p:cNvSpPr>
            <p:nvPr/>
          </p:nvSpPr>
          <p:spPr bwMode="auto">
            <a:xfrm>
              <a:off x="4140" y="12372"/>
              <a:ext cx="0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5" name="Line 31"/>
            <p:cNvSpPr>
              <a:spLocks noChangeShapeType="1"/>
            </p:cNvSpPr>
            <p:nvPr/>
          </p:nvSpPr>
          <p:spPr bwMode="auto">
            <a:xfrm>
              <a:off x="2160" y="8280"/>
              <a:ext cx="52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6" name="Text Box 32"/>
            <p:cNvSpPr txBox="1">
              <a:spLocks noChangeArrowheads="1"/>
            </p:cNvSpPr>
            <p:nvPr/>
          </p:nvSpPr>
          <p:spPr bwMode="auto">
            <a:xfrm>
              <a:off x="6480" y="5940"/>
              <a:ext cx="1260" cy="14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000">
                  <a:solidFill>
                    <a:srgbClr val="000000"/>
                  </a:solidFill>
                  <a:ea typeface="굴림" charset="-127"/>
                </a:rPr>
                <a:t>Strategic</a:t>
              </a:r>
            </a:p>
            <a:p>
              <a:r>
                <a:rPr lang="en-US" altLang="ko-KR" sz="1000">
                  <a:solidFill>
                    <a:srgbClr val="000000"/>
                  </a:solidFill>
                  <a:ea typeface="굴림" charset="-127"/>
                </a:rPr>
                <a:t>planning</a:t>
              </a:r>
            </a:p>
            <a:p>
              <a:r>
                <a:rPr lang="en-US" altLang="ko-KR" sz="1000">
                  <a:solidFill>
                    <a:srgbClr val="000000"/>
                  </a:solidFill>
                  <a:ea typeface="굴림" charset="-127"/>
                </a:rPr>
                <a:t>steps</a:t>
              </a:r>
            </a:p>
          </p:txBody>
        </p:sp>
        <p:sp>
          <p:nvSpPr>
            <p:cNvPr id="13337" name="Text Box 33"/>
            <p:cNvSpPr txBox="1">
              <a:spLocks noChangeArrowheads="1"/>
            </p:cNvSpPr>
            <p:nvPr/>
          </p:nvSpPr>
          <p:spPr bwMode="auto">
            <a:xfrm>
              <a:off x="6480" y="9000"/>
              <a:ext cx="1260" cy="14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000">
                  <a:solidFill>
                    <a:srgbClr val="000000"/>
                  </a:solidFill>
                  <a:ea typeface="굴림" charset="-127"/>
                </a:rPr>
                <a:t>Tactical</a:t>
              </a:r>
            </a:p>
            <a:p>
              <a:r>
                <a:rPr lang="en-US" altLang="ko-KR" sz="1000">
                  <a:solidFill>
                    <a:srgbClr val="000000"/>
                  </a:solidFill>
                  <a:ea typeface="굴림" charset="-127"/>
                </a:rPr>
                <a:t>planning</a:t>
              </a:r>
            </a:p>
            <a:p>
              <a:r>
                <a:rPr lang="en-US" altLang="ko-KR" sz="1000">
                  <a:solidFill>
                    <a:srgbClr val="000000"/>
                  </a:solidFill>
                  <a:ea typeface="굴림" charset="-127"/>
                </a:rPr>
                <a:t>steps</a:t>
              </a:r>
            </a:p>
          </p:txBody>
        </p:sp>
        <p:sp>
          <p:nvSpPr>
            <p:cNvPr id="13338" name="Text Box 34"/>
            <p:cNvSpPr txBox="1">
              <a:spLocks noChangeArrowheads="1"/>
            </p:cNvSpPr>
            <p:nvPr/>
          </p:nvSpPr>
          <p:spPr bwMode="auto">
            <a:xfrm>
              <a:off x="6480" y="11880"/>
              <a:ext cx="1440" cy="14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000">
                  <a:solidFill>
                    <a:srgbClr val="000000"/>
                  </a:solidFill>
                  <a:ea typeface="굴림" charset="-127"/>
                </a:rPr>
                <a:t>Operational</a:t>
              </a:r>
            </a:p>
            <a:p>
              <a:r>
                <a:rPr lang="en-US" altLang="ko-KR" sz="1000">
                  <a:solidFill>
                    <a:srgbClr val="000000"/>
                  </a:solidFill>
                  <a:ea typeface="굴림" charset="-127"/>
                </a:rPr>
                <a:t>planning</a:t>
              </a:r>
            </a:p>
            <a:p>
              <a:r>
                <a:rPr lang="en-US" altLang="ko-KR" sz="1000">
                  <a:solidFill>
                    <a:srgbClr val="000000"/>
                  </a:solidFill>
                  <a:ea typeface="굴림" charset="-127"/>
                </a:rPr>
                <a:t>steps</a:t>
              </a:r>
            </a:p>
          </p:txBody>
        </p:sp>
        <p:sp>
          <p:nvSpPr>
            <p:cNvPr id="13339" name="Line 35"/>
            <p:cNvSpPr>
              <a:spLocks noChangeShapeType="1"/>
            </p:cNvSpPr>
            <p:nvPr/>
          </p:nvSpPr>
          <p:spPr bwMode="auto">
            <a:xfrm flipV="1">
              <a:off x="6480" y="4320"/>
              <a:ext cx="0" cy="88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0" name="Line 36"/>
            <p:cNvSpPr>
              <a:spLocks noChangeShapeType="1"/>
            </p:cNvSpPr>
            <p:nvPr/>
          </p:nvSpPr>
          <p:spPr bwMode="auto">
            <a:xfrm flipH="1">
              <a:off x="6300" y="5400"/>
              <a:ext cx="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1" name="Line 37"/>
            <p:cNvSpPr>
              <a:spLocks noChangeShapeType="1"/>
            </p:cNvSpPr>
            <p:nvPr/>
          </p:nvSpPr>
          <p:spPr bwMode="auto">
            <a:xfrm flipV="1">
              <a:off x="4680" y="4415"/>
              <a:ext cx="0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2" name="Line 38"/>
            <p:cNvSpPr>
              <a:spLocks noChangeShapeType="1"/>
            </p:cNvSpPr>
            <p:nvPr/>
          </p:nvSpPr>
          <p:spPr bwMode="auto">
            <a:xfrm flipV="1">
              <a:off x="4680" y="5760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3" name="Line 39"/>
            <p:cNvSpPr>
              <a:spLocks noChangeShapeType="1"/>
            </p:cNvSpPr>
            <p:nvPr/>
          </p:nvSpPr>
          <p:spPr bwMode="auto">
            <a:xfrm flipV="1">
              <a:off x="4680" y="6876"/>
              <a:ext cx="0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4" name="Line 40"/>
            <p:cNvSpPr>
              <a:spLocks noChangeShapeType="1"/>
            </p:cNvSpPr>
            <p:nvPr/>
          </p:nvSpPr>
          <p:spPr bwMode="auto">
            <a:xfrm flipV="1">
              <a:off x="4680" y="7956"/>
              <a:ext cx="0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5" name="Line 41"/>
            <p:cNvSpPr>
              <a:spLocks noChangeShapeType="1"/>
            </p:cNvSpPr>
            <p:nvPr/>
          </p:nvSpPr>
          <p:spPr bwMode="auto">
            <a:xfrm flipV="1">
              <a:off x="4680" y="9036"/>
              <a:ext cx="0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6" name="Line 42"/>
            <p:cNvSpPr>
              <a:spLocks noChangeShapeType="1"/>
            </p:cNvSpPr>
            <p:nvPr/>
          </p:nvSpPr>
          <p:spPr bwMode="auto">
            <a:xfrm flipV="1">
              <a:off x="4680" y="10116"/>
              <a:ext cx="0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7" name="Line 43"/>
            <p:cNvSpPr>
              <a:spLocks noChangeShapeType="1"/>
            </p:cNvSpPr>
            <p:nvPr/>
          </p:nvSpPr>
          <p:spPr bwMode="auto">
            <a:xfrm flipV="1">
              <a:off x="4680" y="10116"/>
              <a:ext cx="0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8" name="Line 44"/>
            <p:cNvSpPr>
              <a:spLocks noChangeShapeType="1"/>
            </p:cNvSpPr>
            <p:nvPr/>
          </p:nvSpPr>
          <p:spPr bwMode="auto">
            <a:xfrm flipV="1">
              <a:off x="4680" y="11196"/>
              <a:ext cx="0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9" name="Line 45"/>
            <p:cNvSpPr>
              <a:spLocks noChangeShapeType="1"/>
            </p:cNvSpPr>
            <p:nvPr/>
          </p:nvSpPr>
          <p:spPr bwMode="auto">
            <a:xfrm flipV="1">
              <a:off x="4680" y="12276"/>
              <a:ext cx="0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0" name="Line 46"/>
            <p:cNvSpPr>
              <a:spLocks noChangeShapeType="1"/>
            </p:cNvSpPr>
            <p:nvPr/>
          </p:nvSpPr>
          <p:spPr bwMode="auto">
            <a:xfrm flipH="1">
              <a:off x="6300" y="4320"/>
              <a:ext cx="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1" name="Line 47"/>
            <p:cNvSpPr>
              <a:spLocks noChangeShapeType="1"/>
            </p:cNvSpPr>
            <p:nvPr/>
          </p:nvSpPr>
          <p:spPr bwMode="auto">
            <a:xfrm flipH="1">
              <a:off x="5580" y="6660"/>
              <a:ext cx="9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2" name="Line 48"/>
            <p:cNvSpPr>
              <a:spLocks noChangeShapeType="1"/>
            </p:cNvSpPr>
            <p:nvPr/>
          </p:nvSpPr>
          <p:spPr bwMode="auto">
            <a:xfrm flipH="1">
              <a:off x="6300" y="5400"/>
              <a:ext cx="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3" name="Line 49"/>
            <p:cNvSpPr>
              <a:spLocks noChangeShapeType="1"/>
            </p:cNvSpPr>
            <p:nvPr/>
          </p:nvSpPr>
          <p:spPr bwMode="auto">
            <a:xfrm flipH="1">
              <a:off x="5940" y="7740"/>
              <a:ext cx="5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4" name="Line 50"/>
            <p:cNvSpPr>
              <a:spLocks noChangeShapeType="1"/>
            </p:cNvSpPr>
            <p:nvPr/>
          </p:nvSpPr>
          <p:spPr bwMode="auto">
            <a:xfrm flipH="1">
              <a:off x="5580" y="8820"/>
              <a:ext cx="9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5" name="Line 51"/>
            <p:cNvSpPr>
              <a:spLocks noChangeShapeType="1"/>
            </p:cNvSpPr>
            <p:nvPr/>
          </p:nvSpPr>
          <p:spPr bwMode="auto">
            <a:xfrm flipH="1">
              <a:off x="5940" y="9900"/>
              <a:ext cx="5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6" name="Line 52"/>
            <p:cNvSpPr>
              <a:spLocks noChangeShapeType="1"/>
            </p:cNvSpPr>
            <p:nvPr/>
          </p:nvSpPr>
          <p:spPr bwMode="auto">
            <a:xfrm flipH="1">
              <a:off x="5760" y="10980"/>
              <a:ext cx="7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7" name="Line 53"/>
            <p:cNvSpPr>
              <a:spLocks noChangeShapeType="1"/>
            </p:cNvSpPr>
            <p:nvPr/>
          </p:nvSpPr>
          <p:spPr bwMode="auto">
            <a:xfrm flipH="1">
              <a:off x="5760" y="12060"/>
              <a:ext cx="7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8" name="Line 54"/>
            <p:cNvSpPr>
              <a:spLocks noChangeShapeType="1"/>
            </p:cNvSpPr>
            <p:nvPr/>
          </p:nvSpPr>
          <p:spPr bwMode="auto">
            <a:xfrm>
              <a:off x="5760" y="13140"/>
              <a:ext cx="7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9" name="Line 55"/>
            <p:cNvSpPr>
              <a:spLocks noChangeShapeType="1"/>
            </p:cNvSpPr>
            <p:nvPr/>
          </p:nvSpPr>
          <p:spPr bwMode="auto">
            <a:xfrm>
              <a:off x="2160" y="11520"/>
              <a:ext cx="52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8184" name="Rectangle 56"/>
          <p:cNvSpPr>
            <a:spLocks noChangeArrowheads="1"/>
          </p:cNvSpPr>
          <p:nvPr/>
        </p:nvSpPr>
        <p:spPr bwMode="auto">
          <a:xfrm>
            <a:off x="5105400" y="4572000"/>
            <a:ext cx="3810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ko-KR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Our focus is mainly on the Tactical Steps and particularly Step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5, 6, 7, and 9</a:t>
            </a: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1938528" y="348768"/>
              <a:ext cx="585720" cy="2700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0648" y="253008"/>
                <a:ext cx="6814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/>
              <p14:cNvContentPartPr/>
              <p14:nvPr/>
            </p14:nvContentPartPr>
            <p14:xfrm>
              <a:off x="2898648" y="346968"/>
              <a:ext cx="293040" cy="1080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0768" y="251208"/>
                <a:ext cx="38880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잉크 3"/>
              <p14:cNvContentPartPr/>
              <p14:nvPr/>
            </p14:nvContentPartPr>
            <p14:xfrm>
              <a:off x="2277288" y="1060488"/>
              <a:ext cx="447480" cy="4680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29048" y="964368"/>
                <a:ext cx="5439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잉크 4"/>
              <p14:cNvContentPartPr/>
              <p14:nvPr/>
            </p14:nvContentPartPr>
            <p14:xfrm>
              <a:off x="924048" y="1222128"/>
              <a:ext cx="603360" cy="3096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5808" y="1126368"/>
                <a:ext cx="699480" cy="22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7" grpId="0"/>
      <p:bldP spid="4818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Curtain Call</Template>
  <TotalTime>3547</TotalTime>
  <Words>722</Words>
  <Application>Microsoft Office PowerPoint</Application>
  <PresentationFormat>화면 슬라이드 쇼(4:3)</PresentationFormat>
  <Paragraphs>144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5" baseType="lpstr">
      <vt:lpstr>HY엽서L</vt:lpstr>
      <vt:lpstr>굴림</vt:lpstr>
      <vt:lpstr>맑은 고딕</vt:lpstr>
      <vt:lpstr>휴먼매직체</vt:lpstr>
      <vt:lpstr>Arial</vt:lpstr>
      <vt:lpstr>Georgia</vt:lpstr>
      <vt:lpstr>Gill Sans MT</vt:lpstr>
      <vt:lpstr>Tahoma</vt:lpstr>
      <vt:lpstr>Times New Roman</vt:lpstr>
      <vt:lpstr>Trebuchet MS</vt:lpstr>
      <vt:lpstr>Verdana</vt:lpstr>
      <vt:lpstr>Wingdings</vt:lpstr>
      <vt:lpstr>Wingdings 2</vt:lpstr>
      <vt:lpstr>도시</vt:lpstr>
      <vt:lpstr>태양</vt:lpstr>
      <vt:lpstr>Information Technology Investment: Decision Making Methodology</vt:lpstr>
      <vt:lpstr>I. Introduction</vt:lpstr>
      <vt:lpstr>I. Introduction</vt:lpstr>
      <vt:lpstr>II. Types of IT Investment Decision-Making Problems</vt:lpstr>
      <vt:lpstr>II. Types of IT Investment Decision-             Making Problems</vt:lpstr>
      <vt:lpstr>III. What are IT Investment Decision-Making Methodologies?</vt:lpstr>
      <vt:lpstr>IV. Why Study IT Investment and Decision-Making Methodologies</vt:lpstr>
      <vt:lpstr>V. Organizational Strategic Planning in IT Investment Decision-Making</vt:lpstr>
      <vt:lpstr>V. Organizational Strategic Planning in IT Investment Decision-Making</vt:lpstr>
      <vt:lpstr>V. Organizational Strategic Planning in IT Investment Decision-Making</vt:lpstr>
    </vt:vector>
  </TitlesOfParts>
  <Company>University of  Nebraska-Lincoln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Investment: Decision Making Methodology</dc:title>
  <dc:creator>Marc Schniederjans</dc:creator>
  <cp:lastModifiedBy>user</cp:lastModifiedBy>
  <cp:revision>89</cp:revision>
  <dcterms:created xsi:type="dcterms:W3CDTF">2004-03-23T07:05:38Z</dcterms:created>
  <dcterms:modified xsi:type="dcterms:W3CDTF">2022-09-06T08:27:05Z</dcterms:modified>
</cp:coreProperties>
</file>