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76" r:id="rId2"/>
    <p:sldId id="450" r:id="rId3"/>
    <p:sldId id="415" r:id="rId4"/>
    <p:sldId id="448" r:id="rId5"/>
    <p:sldId id="421" r:id="rId6"/>
    <p:sldId id="422" r:id="rId7"/>
    <p:sldId id="417" r:id="rId8"/>
    <p:sldId id="419" r:id="rId9"/>
    <p:sldId id="420" r:id="rId10"/>
    <p:sldId id="447" r:id="rId11"/>
    <p:sldId id="423" r:id="rId12"/>
    <p:sldId id="449" r:id="rId13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99"/>
    <a:srgbClr val="080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15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sz="13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5F561E75-EF59-4CE2-AB3A-BAC69988BE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53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DA410AB-AAA6-4532-AEAB-6410A590BA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9855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31F7797-538D-4B25-8758-AF1DB0774172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18726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7F2CD00-A16E-4965-8BA0-661FDA7454AC}" type="slidenum">
              <a:rPr lang="en-US" altLang="ko-KR" smtClean="0"/>
              <a:pPr>
                <a:spcBef>
                  <a:spcPct val="0"/>
                </a:spcBef>
              </a:pPr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27594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748844B-84B2-40D0-96FC-042D8248C60B}" type="slidenum">
              <a:rPr lang="en-US" altLang="ko-KR" smtClean="0"/>
              <a:pPr>
                <a:spcBef>
                  <a:spcPct val="0"/>
                </a:spcBef>
              </a:pPr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075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FAF3944-BEBE-4601-90EE-C8208410188E}" type="slidenum">
              <a:rPr lang="en-US" altLang="ko-KR" sz="1200" smtClean="0"/>
              <a:pPr/>
              <a:t>12</a:t>
            </a:fld>
            <a:endParaRPr lang="en-US" altLang="ko-KR" sz="1200" smtClean="0"/>
          </a:p>
        </p:txBody>
      </p:sp>
      <p:sp>
        <p:nvSpPr>
          <p:cNvPr id="174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ko-KR" altLang="ko-KR" sz="1200" smtClean="0"/>
          </a:p>
        </p:txBody>
      </p:sp>
      <p:sp>
        <p:nvSpPr>
          <p:cNvPr id="1741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ko-KR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423205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8AE41-83DC-4AF6-8ED4-664F7F79D8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9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6C0CB1-6A7C-4718-83FB-45E2775FC158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8820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6C0CB1-6A7C-4718-83FB-45E2775FC158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5507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B3020DD-6917-4FF5-B5CC-D4AA11BBF3C5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649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B838445-8281-4C89-A927-780CB3E561EC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42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A53D7FA-70CC-4B4A-BE7E-66671D45AB29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13800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BF1A114-08D5-44A8-8E05-9FFA844FFEA6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498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A990576-4953-4091-AE54-5D8D64C355DE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7269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9" name="Rectangle 1096"/>
          <p:cNvSpPr>
            <a:spLocks noChangeArrowheads="1"/>
          </p:cNvSpPr>
          <p:nvPr/>
        </p:nvSpPr>
        <p:spPr bwMode="auto">
          <a:xfrm>
            <a:off x="304800" y="549275"/>
            <a:ext cx="8534400" cy="585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  <p:pic>
        <p:nvPicPr>
          <p:cNvPr id="70" name="그림 133" descr="03 앰블럼_한글명 상하조합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589588"/>
            <a:ext cx="1298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75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3076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1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3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anchor="b"/>
          <a:lstStyle>
            <a:lvl1pPr>
              <a:defRPr kumimoji="0" sz="1400" b="0"/>
            </a:lvl1pPr>
          </a:lstStyle>
          <a:p>
            <a:pPr>
              <a:defRPr/>
            </a:pPr>
            <a:fld id="{4BE369C3-20A3-4DB5-B043-7FC3ED62B4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545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62542-49C1-4C93-8A4A-36F40AE0AB2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409574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173038"/>
            <a:ext cx="2133600" cy="6151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73038"/>
            <a:ext cx="6248400" cy="6151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0255E-E06A-49FE-9B1E-9DCA7D1BB08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19559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8" descr="03 앰블럼_한글명 상하조합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3" y="76200"/>
            <a:ext cx="12985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5619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4800" y="981075"/>
            <a:ext cx="4191000" cy="534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191000" cy="2595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29038"/>
            <a:ext cx="4191000" cy="25955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18000-B208-4D9D-B5DE-7A0F3858B8D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35391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7" descr="03 앰블럼_한글명 상하조합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76200"/>
            <a:ext cx="12985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5619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4800" y="981075"/>
            <a:ext cx="4191000" cy="534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91000" cy="534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B7BD5-365E-4534-835A-74E11825C0D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11828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7" descr="03 앰블럼_한글명 상하조합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0325"/>
            <a:ext cx="1298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19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03241-4732-447A-B2E4-F63AE957870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151376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7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6753B-D8E1-4D6F-9DF8-DA10240CA06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/47</a:t>
            </a:r>
          </a:p>
        </p:txBody>
      </p:sp>
    </p:spTree>
    <p:extLst>
      <p:ext uri="{BB962C8B-B14F-4D97-AF65-F5344CB8AC3E}">
        <p14:creationId xmlns:p14="http://schemas.microsoft.com/office/powerpoint/2010/main" val="383875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981075"/>
            <a:ext cx="4191000" cy="534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91000" cy="534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04240-20DF-4839-B47F-726F9183887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7358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6088F-B462-4359-8386-0640C601C2E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08714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48D38-1D2E-4E76-9D88-D091B46C256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271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4045D-2CC1-4065-967A-B7CA712F2B6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128523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2E39F-1DC0-4675-8096-0D503C3D16A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1876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77A03-AED5-4C55-8839-1D792AD6B4A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/47</a:t>
            </a:r>
          </a:p>
        </p:txBody>
      </p:sp>
    </p:spTree>
    <p:extLst>
      <p:ext uri="{BB962C8B-B14F-4D97-AF65-F5344CB8AC3E}">
        <p14:creationId xmlns:p14="http://schemas.microsoft.com/office/powerpoint/2010/main" val="302908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027" name="Rectangle 69"/>
          <p:cNvSpPr>
            <a:spLocks noChangeArrowheads="1"/>
          </p:cNvSpPr>
          <p:nvPr/>
        </p:nvSpPr>
        <p:spPr bwMode="auto">
          <a:xfrm>
            <a:off x="301625" y="908050"/>
            <a:ext cx="8534400" cy="549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  <p:sp>
        <p:nvSpPr>
          <p:cNvPr id="1028" name="Text Box 71"/>
          <p:cNvSpPr txBox="1">
            <a:spLocks noChangeArrowheads="1"/>
          </p:cNvSpPr>
          <p:nvPr/>
        </p:nvSpPr>
        <p:spPr bwMode="auto">
          <a:xfrm>
            <a:off x="1042988" y="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3200" smtClean="0"/>
          </a:p>
        </p:txBody>
      </p:sp>
      <p:sp>
        <p:nvSpPr>
          <p:cNvPr id="42057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7200" y="64611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800" b="1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A8BC409-C219-463F-9BC7-45066C8F6D6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  <p:sp>
        <p:nvSpPr>
          <p:cNvPr id="1030" name="Rectangle 7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30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81075"/>
            <a:ext cx="85344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21" r:id="rId9"/>
    <p:sldLayoutId id="2147483816" r:id="rId10"/>
    <p:sldLayoutId id="2147483817" r:id="rId11"/>
    <p:sldLayoutId id="2147483822" r:id="rId12"/>
    <p:sldLayoutId id="2147483823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Char char="•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765175"/>
            <a:ext cx="7921625" cy="403197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 </a:t>
            </a:r>
            <a:b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Method</a:t>
            </a:r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17525" y="1306513"/>
            <a:ext cx="2667000" cy="609600"/>
          </a:xfrm>
          <a:prstGeom prst="rect">
            <a:avLst/>
          </a:prstGeom>
          <a:solidFill>
            <a:srgbClr val="394785"/>
          </a:solidFill>
          <a:ln w="3175">
            <a:solidFill>
              <a:srgbClr val="364C6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ctr" latinLnBrk="1" hangingPunct="1">
              <a:defRPr/>
            </a:pPr>
            <a:r>
              <a:rPr lang="en-US" altLang="ko-K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HY헤드라인M" pitchFamily="18" charset="-127"/>
              </a:rPr>
              <a:t>B/C Ratio</a:t>
            </a:r>
          </a:p>
          <a:p>
            <a:pPr algn="ctr" eaLnBrk="1" fontAlgn="ctr" latinLnBrk="1" hangingPunct="1">
              <a:defRPr/>
            </a:pP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HY헤드라인M" pitchFamily="18" charset="-127"/>
              </a:rPr>
              <a:t>(Cost Benefit Analysis)</a:t>
            </a:r>
          </a:p>
        </p:txBody>
      </p:sp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919163" y="2590800"/>
            <a:ext cx="2895600" cy="1143000"/>
          </a:xfrm>
          <a:prstGeom prst="rightArrowCallout">
            <a:avLst>
              <a:gd name="adj1" fmla="val 25000"/>
              <a:gd name="adj2" fmla="val 25000"/>
              <a:gd name="adj3" fmla="val 28195"/>
              <a:gd name="adj4" fmla="val 78236"/>
            </a:avLst>
          </a:prstGeom>
          <a:solidFill>
            <a:srgbClr val="FFDC97"/>
          </a:solidFill>
          <a:ln w="3175">
            <a:solidFill>
              <a:srgbClr val="325E70"/>
            </a:solidFill>
            <a:miter lim="800000"/>
            <a:headEnd/>
            <a:tailEnd/>
          </a:ln>
          <a:effectLst>
            <a:outerShdw dist="63500" dir="5400000" algn="ctr" rotWithShape="0">
              <a:srgbClr val="C28100">
                <a:alpha val="50000"/>
              </a:srgb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9397" name="AutoShape 4"/>
          <p:cNvSpPr>
            <a:spLocks noChangeArrowheads="1"/>
          </p:cNvSpPr>
          <p:nvPr/>
        </p:nvSpPr>
        <p:spPr bwMode="auto">
          <a:xfrm>
            <a:off x="919163" y="3962400"/>
            <a:ext cx="2895600" cy="1143000"/>
          </a:xfrm>
          <a:prstGeom prst="rightArrowCallout">
            <a:avLst>
              <a:gd name="adj1" fmla="val 25000"/>
              <a:gd name="adj2" fmla="val 25000"/>
              <a:gd name="adj3" fmla="val 28195"/>
              <a:gd name="adj4" fmla="val 78236"/>
            </a:avLst>
          </a:prstGeom>
          <a:solidFill>
            <a:srgbClr val="FFDC97"/>
          </a:solidFill>
          <a:ln w="3175">
            <a:solidFill>
              <a:srgbClr val="325E70"/>
            </a:solidFill>
            <a:miter lim="800000"/>
            <a:headEnd/>
            <a:tailEnd/>
          </a:ln>
          <a:effectLst>
            <a:outerShdw dist="63500" dir="5400000" algn="ctr" rotWithShape="0">
              <a:srgbClr val="C28100">
                <a:alpha val="50000"/>
              </a:srgb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9398" name="Freeform 5"/>
          <p:cNvSpPr>
            <a:spLocks/>
          </p:cNvSpPr>
          <p:nvPr/>
        </p:nvSpPr>
        <p:spPr bwMode="auto">
          <a:xfrm>
            <a:off x="1223963" y="3276600"/>
            <a:ext cx="1676400" cy="1447800"/>
          </a:xfrm>
          <a:custGeom>
            <a:avLst/>
            <a:gdLst>
              <a:gd name="T0" fmla="*/ 0 w 1056"/>
              <a:gd name="T1" fmla="*/ 2147483646 h 912"/>
              <a:gd name="T2" fmla="*/ 0 w 1056"/>
              <a:gd name="T3" fmla="*/ 2147483646 h 912"/>
              <a:gd name="T4" fmla="*/ 2147483646 w 1056"/>
              <a:gd name="T5" fmla="*/ 2147483646 h 912"/>
              <a:gd name="T6" fmla="*/ 2147483646 w 1056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912"/>
              <a:gd name="T14" fmla="*/ 1056 w 105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912">
                <a:moveTo>
                  <a:pt x="0" y="912"/>
                </a:moveTo>
                <a:lnTo>
                  <a:pt x="0" y="384"/>
                </a:lnTo>
                <a:lnTo>
                  <a:pt x="1056" y="384"/>
                </a:lnTo>
                <a:lnTo>
                  <a:pt x="1056" y="0"/>
                </a:lnTo>
              </a:path>
            </a:pathLst>
          </a:custGeom>
          <a:noFill/>
          <a:ln w="28575">
            <a:solidFill>
              <a:srgbClr val="325E7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966788" y="4733925"/>
            <a:ext cx="4794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100</a:t>
            </a:r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 flipV="1">
            <a:off x="2138363" y="3429000"/>
            <a:ext cx="0" cy="457200"/>
          </a:xfrm>
          <a:prstGeom prst="line">
            <a:avLst/>
          </a:prstGeom>
          <a:noFill/>
          <a:ln w="28575">
            <a:solidFill>
              <a:srgbClr val="325E7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 flipV="1">
            <a:off x="2519363" y="3200400"/>
            <a:ext cx="0" cy="685800"/>
          </a:xfrm>
          <a:prstGeom prst="line">
            <a:avLst/>
          </a:prstGeom>
          <a:noFill/>
          <a:ln w="28575">
            <a:solidFill>
              <a:srgbClr val="325E7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17470" y="3286125"/>
            <a:ext cx="381000" cy="600075"/>
            <a:chOff x="1341438" y="3286125"/>
            <a:chExt cx="381000" cy="600075"/>
          </a:xfrm>
        </p:grpSpPr>
        <p:sp>
          <p:nvSpPr>
            <p:cNvPr id="59400" name="Line 7"/>
            <p:cNvSpPr>
              <a:spLocks noChangeShapeType="1"/>
            </p:cNvSpPr>
            <p:nvPr/>
          </p:nvSpPr>
          <p:spPr bwMode="auto">
            <a:xfrm flipV="1">
              <a:off x="1528763" y="3581400"/>
              <a:ext cx="0" cy="304800"/>
            </a:xfrm>
            <a:prstGeom prst="line">
              <a:avLst/>
            </a:prstGeom>
            <a:noFill/>
            <a:ln w="28575">
              <a:solidFill>
                <a:srgbClr val="325E7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4" name="Text Box 11"/>
            <p:cNvSpPr txBox="1">
              <a:spLocks noChangeArrowheads="1"/>
            </p:cNvSpPr>
            <p:nvPr/>
          </p:nvSpPr>
          <p:spPr bwMode="auto">
            <a:xfrm>
              <a:off x="1341438" y="3286125"/>
              <a:ext cx="38100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20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31628" y="3886200"/>
            <a:ext cx="381000" cy="619125"/>
            <a:chOff x="1633538" y="3886200"/>
            <a:chExt cx="381000" cy="619125"/>
          </a:xfrm>
        </p:grpSpPr>
        <p:sp>
          <p:nvSpPr>
            <p:cNvPr id="59401" name="Line 8"/>
            <p:cNvSpPr>
              <a:spLocks noChangeShapeType="1"/>
            </p:cNvSpPr>
            <p:nvPr/>
          </p:nvSpPr>
          <p:spPr bwMode="auto">
            <a:xfrm>
              <a:off x="1833563" y="3886200"/>
              <a:ext cx="0" cy="304800"/>
            </a:xfrm>
            <a:prstGeom prst="line">
              <a:avLst/>
            </a:prstGeom>
            <a:noFill/>
            <a:ln w="28575">
              <a:solidFill>
                <a:srgbClr val="325E7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5" name="Text Box 12"/>
            <p:cNvSpPr txBox="1">
              <a:spLocks noChangeArrowheads="1"/>
            </p:cNvSpPr>
            <p:nvPr/>
          </p:nvSpPr>
          <p:spPr bwMode="auto">
            <a:xfrm>
              <a:off x="1633538" y="4179888"/>
              <a:ext cx="381000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10</a:t>
              </a:r>
            </a:p>
          </p:txBody>
        </p:sp>
      </p:grpSp>
      <p:sp>
        <p:nvSpPr>
          <p:cNvPr id="59406" name="Text Box 13"/>
          <p:cNvSpPr txBox="1">
            <a:spLocks noChangeArrowheads="1"/>
          </p:cNvSpPr>
          <p:nvPr/>
        </p:nvSpPr>
        <p:spPr bwMode="auto">
          <a:xfrm>
            <a:off x="1957388" y="31337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40</a:t>
            </a:r>
          </a:p>
        </p:txBody>
      </p:sp>
      <p:sp>
        <p:nvSpPr>
          <p:cNvPr id="59407" name="Text Box 14"/>
          <p:cNvSpPr txBox="1">
            <a:spLocks noChangeArrowheads="1"/>
          </p:cNvSpPr>
          <p:nvPr/>
        </p:nvSpPr>
        <p:spPr bwMode="auto">
          <a:xfrm>
            <a:off x="2338388" y="29051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60</a:t>
            </a:r>
          </a:p>
        </p:txBody>
      </p:sp>
      <p:sp>
        <p:nvSpPr>
          <p:cNvPr id="59408" name="Text Box 15"/>
          <p:cNvSpPr txBox="1">
            <a:spLocks noChangeArrowheads="1"/>
          </p:cNvSpPr>
          <p:nvPr/>
        </p:nvSpPr>
        <p:spPr bwMode="auto">
          <a:xfrm>
            <a:off x="2706688" y="29940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50</a:t>
            </a:r>
          </a:p>
        </p:txBody>
      </p:sp>
      <p:sp>
        <p:nvSpPr>
          <p:cNvPr id="59409" name="Text Box 16"/>
          <p:cNvSpPr txBox="1">
            <a:spLocks noChangeArrowheads="1"/>
          </p:cNvSpPr>
          <p:nvPr/>
        </p:nvSpPr>
        <p:spPr bwMode="auto">
          <a:xfrm>
            <a:off x="611188" y="2060575"/>
            <a:ext cx="2590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Public discount rate 10%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10" name="Rectangle 17"/>
              <p:cNvSpPr>
                <a:spLocks noChangeArrowheads="1"/>
              </p:cNvSpPr>
              <p:nvPr/>
            </p:nvSpPr>
            <p:spPr bwMode="auto">
              <a:xfrm>
                <a:off x="3184524" y="1306513"/>
                <a:ext cx="5512619" cy="609600"/>
              </a:xfrm>
              <a:prstGeom prst="rect">
                <a:avLst/>
              </a:prstGeom>
              <a:noFill/>
              <a:ln w="3175">
                <a:solidFill>
                  <a:srgbClr val="364C6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•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95000"/>
                  <a:buChar char="•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300" b="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300" b="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All costs and benefit estimates will be converted to a common equivalent </a:t>
                </a: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300" b="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monetary unit </a:t>
                </a:r>
                <a:r>
                  <a:rPr lang="ko-KR" altLang="en-US" sz="13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  </a:t>
                </a:r>
                <a:r>
                  <a:rPr lang="ko-KR" altLang="en-US" sz="13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⇒  </a:t>
                </a:r>
                <a:r>
                  <a:rPr lang="en-US" altLang="ko-KR" sz="13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If B/C </a:t>
                </a:r>
                <a:r>
                  <a:rPr lang="en-US" altLang="ko-KR" sz="13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Ratio </a:t>
                </a:r>
                <a14:m>
                  <m:oMath xmlns:m="http://schemas.openxmlformats.org/officeDocument/2006/math">
                    <m:r>
                      <a:rPr lang="en-US" altLang="ko-KR" sz="13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13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3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1</a:t>
                </a:r>
                <a:r>
                  <a:rPr lang="en-US" altLang="ko-KR" sz="13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, then it is economically viable </a:t>
                </a:r>
                <a:endParaRPr lang="ko-KR" altLang="en-US" sz="13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9410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4524" y="1306513"/>
                <a:ext cx="5512619" cy="609600"/>
              </a:xfrm>
              <a:prstGeom prst="rect">
                <a:avLst/>
              </a:prstGeom>
              <a:blipFill>
                <a:blip r:embed="rId4"/>
                <a:stretch>
                  <a:fillRect l="-110" r="-1214" b="-990"/>
                </a:stretch>
              </a:blipFill>
              <a:ln w="3175">
                <a:solidFill>
                  <a:srgbClr val="364C6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411" name="Oval 18"/>
          <p:cNvSpPr>
            <a:spLocks noChangeArrowheads="1"/>
          </p:cNvSpPr>
          <p:nvPr/>
        </p:nvSpPr>
        <p:spPr bwMode="auto">
          <a:xfrm>
            <a:off x="4195763" y="2895600"/>
            <a:ext cx="914400" cy="533400"/>
          </a:xfrm>
          <a:prstGeom prst="ellipse">
            <a:avLst/>
          </a:prstGeom>
          <a:noFill/>
          <a:ln w="38100">
            <a:solidFill>
              <a:srgbClr val="364C6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118.61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9412" name="Oval 19"/>
          <p:cNvSpPr>
            <a:spLocks noChangeArrowheads="1"/>
          </p:cNvSpPr>
          <p:nvPr/>
        </p:nvSpPr>
        <p:spPr bwMode="auto">
          <a:xfrm>
            <a:off x="4195763" y="4267200"/>
            <a:ext cx="914400" cy="533400"/>
          </a:xfrm>
          <a:prstGeom prst="ellipse">
            <a:avLst/>
          </a:prstGeom>
          <a:noFill/>
          <a:ln w="38100">
            <a:solidFill>
              <a:srgbClr val="364C6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109.09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9413" name="Text Box 24"/>
          <p:cNvSpPr txBox="1">
            <a:spLocks noChangeArrowheads="1"/>
          </p:cNvSpPr>
          <p:nvPr/>
        </p:nvSpPr>
        <p:spPr bwMode="auto">
          <a:xfrm>
            <a:off x="3401878" y="5113338"/>
            <a:ext cx="180049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B/C Ratio =  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1.09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9414" name="Line 25"/>
          <p:cNvSpPr>
            <a:spLocks noChangeShapeType="1"/>
          </p:cNvSpPr>
          <p:nvPr/>
        </p:nvSpPr>
        <p:spPr bwMode="auto">
          <a:xfrm>
            <a:off x="4443413" y="5486400"/>
            <a:ext cx="6858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15" name="Rectangle 26"/>
              <p:cNvSpPr>
                <a:spLocks noChangeArrowheads="1"/>
              </p:cNvSpPr>
              <p:nvPr/>
            </p:nvSpPr>
            <p:spPr bwMode="auto">
              <a:xfrm>
                <a:off x="5364088" y="3048000"/>
                <a:ext cx="3384376" cy="1981200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•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95000"/>
                  <a:buChar char="•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B/C Ratio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14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1 →</a:t>
                </a:r>
                <a:r>
                  <a:rPr lang="en-US" altLang="ko-KR" sz="1400" b="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b="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Go</a:t>
                </a:r>
                <a:endParaRPr lang="ko-KR" altLang="en-US" sz="14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B/C Ratio </a:t>
                </a:r>
                <a:r>
                  <a:rPr lang="en-US" altLang="ko-KR" sz="14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&lt;  </a:t>
                </a:r>
                <a:r>
                  <a:rPr lang="en-US" altLang="ko-KR" sz="14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1 →</a:t>
                </a:r>
                <a:r>
                  <a:rPr lang="en-US" altLang="ko-KR" sz="1400" b="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b="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No Go</a:t>
                </a:r>
                <a:endParaRPr lang="ko-KR" altLang="en-US" sz="14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9415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3048000"/>
                <a:ext cx="3384376" cy="1981200"/>
              </a:xfrm>
              <a:prstGeom prst="rect">
                <a:avLst/>
              </a:prstGeom>
              <a:blipFill>
                <a:blip r:embed="rId5"/>
                <a:stretch>
                  <a:fillRect l="-540"/>
                </a:stretch>
              </a:blipFill>
              <a:ln w="31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416" name="Rectangle 27"/>
          <p:cNvSpPr>
            <a:spLocks noChangeArrowheads="1"/>
          </p:cNvSpPr>
          <p:nvPr/>
        </p:nvSpPr>
        <p:spPr bwMode="auto">
          <a:xfrm>
            <a:off x="5364088" y="2667000"/>
            <a:ext cx="3384376" cy="3810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Decision Guideline</a:t>
            </a:r>
            <a:endParaRPr lang="ko-KR" altLang="en-US" sz="1800" b="0" dirty="0">
              <a:solidFill>
                <a:schemeClr val="bg1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9417" name="Rectangle 28"/>
          <p:cNvSpPr>
            <a:spLocks noChangeArrowheads="1"/>
          </p:cNvSpPr>
          <p:nvPr/>
        </p:nvSpPr>
        <p:spPr bwMode="auto">
          <a:xfrm>
            <a:off x="5436096" y="3505200"/>
            <a:ext cx="3261047" cy="3810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B/C Ratio = </a:t>
            </a:r>
            <a:r>
              <a:rPr lang="en-US" altLang="ko-KR" sz="16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P(A)V </a:t>
            </a:r>
            <a:r>
              <a:rPr lang="en-US" altLang="ko-KR" sz="1600" baseline="-250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benefit</a:t>
            </a: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/ </a:t>
            </a:r>
            <a:r>
              <a:rPr lang="en-US" altLang="ko-KR" sz="16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P(A)V </a:t>
            </a:r>
            <a:r>
              <a:rPr lang="en-US" altLang="ko-KR" sz="1600" baseline="-250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cost</a:t>
            </a:r>
            <a:endParaRPr lang="en-US" altLang="ko-KR" sz="140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9418" name="Text Box 29"/>
          <p:cNvSpPr txBox="1">
            <a:spLocks noChangeArrowheads="1"/>
          </p:cNvSpPr>
          <p:nvPr/>
        </p:nvSpPr>
        <p:spPr bwMode="auto">
          <a:xfrm>
            <a:off x="5711849" y="5153025"/>
            <a:ext cx="138108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b="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☜ </a:t>
            </a:r>
            <a:r>
              <a:rPr lang="en-US" altLang="ko-KR" sz="15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Accepted !!</a:t>
            </a:r>
            <a:endParaRPr lang="ko-KR" altLang="en-US" sz="15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9419" name="AutoShape 30"/>
          <p:cNvSpPr>
            <a:spLocks noChangeArrowheads="1"/>
          </p:cNvSpPr>
          <p:nvPr/>
        </p:nvSpPr>
        <p:spPr bwMode="auto">
          <a:xfrm>
            <a:off x="593725" y="5816600"/>
            <a:ext cx="914400" cy="533400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9420" name="Text Box 31"/>
          <p:cNvSpPr txBox="1">
            <a:spLocks noChangeArrowheads="1"/>
          </p:cNvSpPr>
          <p:nvPr/>
        </p:nvSpPr>
        <p:spPr bwMode="auto">
          <a:xfrm>
            <a:off x="387350" y="5892800"/>
            <a:ext cx="1055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u="sng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WARNING</a:t>
            </a:r>
            <a:r>
              <a:rPr lang="en-US" altLang="ko-KR" sz="12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!</a:t>
            </a:r>
            <a:endParaRPr lang="en-US" altLang="ko-KR" sz="400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9421" name="Text Box 32"/>
          <p:cNvSpPr txBox="1">
            <a:spLocks noChangeArrowheads="1"/>
          </p:cNvSpPr>
          <p:nvPr/>
        </p:nvSpPr>
        <p:spPr bwMode="auto">
          <a:xfrm>
            <a:off x="1476375" y="5734050"/>
            <a:ext cx="39950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How to determine public discount rate ?</a:t>
            </a:r>
            <a:endParaRPr lang="ko-KR" altLang="en-US" sz="1400" b="0" dirty="0">
              <a:solidFill>
                <a:srgbClr val="364C6C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285750" indent="-285750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How to quantify Intangible cost and benefit ?</a:t>
            </a:r>
            <a:endParaRPr lang="ko-KR" altLang="en-US" sz="1400" b="0" dirty="0">
              <a:solidFill>
                <a:srgbClr val="364C6C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285750" indent="-285750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How to consider technology risk premium ?</a:t>
            </a:r>
            <a:endParaRPr lang="ko-KR" altLang="en-US" sz="1400" b="0" dirty="0">
              <a:solidFill>
                <a:srgbClr val="364C6C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9422" name="Text Box 33"/>
          <p:cNvSpPr txBox="1">
            <a:spLocks noChangeArrowheads="1"/>
          </p:cNvSpPr>
          <p:nvPr/>
        </p:nvSpPr>
        <p:spPr bwMode="auto">
          <a:xfrm>
            <a:off x="4312536" y="2286000"/>
            <a:ext cx="604654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NPV</a:t>
            </a:r>
            <a:endParaRPr lang="ko-KR" altLang="en-US" sz="16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9423" name="Oval 34"/>
          <p:cNvSpPr>
            <a:spLocks noChangeArrowheads="1"/>
          </p:cNvSpPr>
          <p:nvPr/>
        </p:nvSpPr>
        <p:spPr bwMode="auto">
          <a:xfrm>
            <a:off x="4284663" y="3733800"/>
            <a:ext cx="719137" cy="3048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/</a:t>
            </a:r>
          </a:p>
        </p:txBody>
      </p:sp>
      <p:sp>
        <p:nvSpPr>
          <p:cNvPr id="59424" name="Text Box 35"/>
          <p:cNvSpPr txBox="1">
            <a:spLocks noChangeArrowheads="1"/>
          </p:cNvSpPr>
          <p:nvPr/>
        </p:nvSpPr>
        <p:spPr bwMode="auto">
          <a:xfrm>
            <a:off x="371475" y="866775"/>
            <a:ext cx="30508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 smtClean="0">
                <a:latin typeface="Tahoma" panose="020B0604030504040204" pitchFamily="34" charset="0"/>
              </a:rPr>
              <a:t>B/C </a:t>
            </a:r>
            <a:r>
              <a:rPr lang="en-US" altLang="ko-KR" sz="2400" dirty="0">
                <a:latin typeface="Tahoma" panose="020B0604030504040204" pitchFamily="34" charset="0"/>
              </a:rPr>
              <a:t>Ratio </a:t>
            </a:r>
            <a:r>
              <a:rPr lang="en-US" altLang="ko-KR" sz="2400" dirty="0" smtClean="0">
                <a:latin typeface="Tahoma" panose="020B0604030504040204" pitchFamily="34" charset="0"/>
              </a:rPr>
              <a:t>Analysis</a:t>
            </a:r>
            <a:endParaRPr lang="en-US" altLang="ko-KR" sz="2400" dirty="0">
              <a:latin typeface="Tahoma" panose="020B0604030504040204" pitchFamily="34" charset="0"/>
            </a:endParaRPr>
          </a:p>
        </p:txBody>
      </p:sp>
      <p:sp>
        <p:nvSpPr>
          <p:cNvPr id="35" name="제목 2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561975"/>
          </a:xfrm>
        </p:spPr>
        <p:txBody>
          <a:bodyPr/>
          <a:lstStyle/>
          <a:p>
            <a:r>
              <a:rPr lang="en-US" altLang="ko-KR" dirty="0" smtClean="0"/>
              <a:t>Public Benefit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AutoShape 28"/>
          <p:cNvSpPr>
            <a:spLocks noChangeArrowheads="1"/>
          </p:cNvSpPr>
          <p:nvPr/>
        </p:nvSpPr>
        <p:spPr bwMode="auto">
          <a:xfrm>
            <a:off x="855333" y="5818284"/>
            <a:ext cx="914400" cy="533400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45" name="Text Box 29"/>
          <p:cNvSpPr txBox="1">
            <a:spLocks noChangeArrowheads="1"/>
          </p:cNvSpPr>
          <p:nvPr/>
        </p:nvSpPr>
        <p:spPr bwMode="auto">
          <a:xfrm>
            <a:off x="555296" y="5894484"/>
            <a:ext cx="1055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u="sng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WARNING</a:t>
            </a:r>
            <a:r>
              <a:rPr lang="en-US" altLang="ko-KR" sz="12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!</a:t>
            </a:r>
            <a:endParaRPr lang="en-US" altLang="ko-KR" sz="400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46" name="Text Box 30"/>
          <p:cNvSpPr txBox="1">
            <a:spLocks noChangeArrowheads="1"/>
          </p:cNvSpPr>
          <p:nvPr/>
        </p:nvSpPr>
        <p:spPr bwMode="auto">
          <a:xfrm>
            <a:off x="1790693" y="5928518"/>
            <a:ext cx="6830716" cy="48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Supplemental analysis technique used primarily for initial screening prior to a full</a:t>
            </a:r>
          </a:p>
          <a:p>
            <a:pPr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ko-KR" sz="14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   evaluation by other methods</a:t>
            </a:r>
            <a:endParaRPr lang="ko-KR" altLang="en-US" sz="1400" b="0" dirty="0">
              <a:solidFill>
                <a:srgbClr val="364C6C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90495" name="Rectangle 31"/>
          <p:cNvSpPr>
            <a:spLocks noChangeArrowheads="1"/>
          </p:cNvSpPr>
          <p:nvPr/>
        </p:nvSpPr>
        <p:spPr bwMode="auto">
          <a:xfrm>
            <a:off x="609600" y="1476375"/>
            <a:ext cx="2667000" cy="609600"/>
          </a:xfrm>
          <a:prstGeom prst="rect">
            <a:avLst/>
          </a:prstGeom>
          <a:solidFill>
            <a:srgbClr val="394785"/>
          </a:solidFill>
          <a:ln w="3175">
            <a:solidFill>
              <a:srgbClr val="364C6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ctr" latinLnBrk="1" hangingPunct="1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HY헤드라인M" pitchFamily="18" charset="-127"/>
              </a:rPr>
              <a:t>Payback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HY헤드라인M" pitchFamily="18" charset="-127"/>
              </a:rPr>
              <a:t>Period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HY헤드라인M" pitchFamily="18" charset="-127"/>
              </a:rPr>
              <a:t>Method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HY헤드라인M" pitchFamily="18" charset="-127"/>
            </a:endParaRPr>
          </a:p>
        </p:txBody>
      </p:sp>
      <p:sp>
        <p:nvSpPr>
          <p:cNvPr id="61448" name="Rectangle 32"/>
          <p:cNvSpPr>
            <a:spLocks noChangeArrowheads="1"/>
          </p:cNvSpPr>
          <p:nvPr/>
        </p:nvSpPr>
        <p:spPr bwMode="auto">
          <a:xfrm>
            <a:off x="3276600" y="1476375"/>
            <a:ext cx="5105400" cy="609600"/>
          </a:xfrm>
          <a:prstGeom prst="rect">
            <a:avLst/>
          </a:prstGeom>
          <a:noFill/>
          <a:ln w="3175">
            <a:solidFill>
              <a:srgbClr val="364C6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4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Estimate time for the revenues to completely recover the initial</a:t>
            </a: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investment</a:t>
            </a:r>
            <a:r>
              <a:rPr lang="ko-KR" altLang="en-US" sz="14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    </a:t>
            </a:r>
            <a:r>
              <a:rPr lang="ko-KR" altLang="en-US" sz="1400" b="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⇒  </a:t>
            </a:r>
            <a:r>
              <a:rPr lang="en-US" altLang="ko-KR" sz="14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A project with shorter PP will be selected</a:t>
            </a:r>
            <a:endParaRPr lang="ko-KR" altLang="en-US" sz="14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49" name="Rectangle 33"/>
          <p:cNvSpPr>
            <a:spLocks noChangeArrowheads="1"/>
          </p:cNvSpPr>
          <p:nvPr/>
        </p:nvSpPr>
        <p:spPr bwMode="auto">
          <a:xfrm>
            <a:off x="539750" y="2222500"/>
            <a:ext cx="4800600" cy="381000"/>
          </a:xfrm>
          <a:prstGeom prst="rect">
            <a:avLst/>
          </a:prstGeom>
          <a:solidFill>
            <a:srgbClr val="BFCCDF"/>
          </a:solidFill>
          <a:ln w="31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Simple Payback Period</a:t>
            </a:r>
            <a:endParaRPr lang="ko-KR" altLang="en-US" sz="14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50" name="Rectangle 34"/>
          <p:cNvSpPr>
            <a:spLocks noChangeArrowheads="1"/>
          </p:cNvSpPr>
          <p:nvPr/>
        </p:nvSpPr>
        <p:spPr bwMode="auto">
          <a:xfrm>
            <a:off x="5492750" y="2222500"/>
            <a:ext cx="2819400" cy="1447800"/>
          </a:xfrm>
          <a:prstGeom prst="rect">
            <a:avLst/>
          </a:prstGeom>
          <a:noFill/>
          <a:ln w="31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51" name="Rectangle 35"/>
          <p:cNvSpPr>
            <a:spLocks noChangeArrowheads="1"/>
          </p:cNvSpPr>
          <p:nvPr/>
        </p:nvSpPr>
        <p:spPr bwMode="auto">
          <a:xfrm>
            <a:off x="5645150" y="2832100"/>
            <a:ext cx="228600" cy="685800"/>
          </a:xfrm>
          <a:prstGeom prst="rect">
            <a:avLst/>
          </a:prstGeom>
          <a:noFill/>
          <a:ln w="285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52" name="Rectangle 36"/>
          <p:cNvSpPr>
            <a:spLocks noChangeArrowheads="1"/>
          </p:cNvSpPr>
          <p:nvPr/>
        </p:nvSpPr>
        <p:spPr bwMode="auto">
          <a:xfrm>
            <a:off x="6102350" y="2832100"/>
            <a:ext cx="228600" cy="533400"/>
          </a:xfrm>
          <a:prstGeom prst="rect">
            <a:avLst/>
          </a:prstGeom>
          <a:noFill/>
          <a:ln w="285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53" name="Rectangle 37"/>
          <p:cNvSpPr>
            <a:spLocks noChangeArrowheads="1"/>
          </p:cNvSpPr>
          <p:nvPr/>
        </p:nvSpPr>
        <p:spPr bwMode="auto">
          <a:xfrm>
            <a:off x="6102350" y="3365500"/>
            <a:ext cx="228600" cy="228600"/>
          </a:xfrm>
          <a:prstGeom prst="rect">
            <a:avLst/>
          </a:prstGeom>
          <a:solidFill>
            <a:srgbClr val="FFDC97"/>
          </a:solidFill>
          <a:ln w="285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54" name="Rectangle 38"/>
          <p:cNvSpPr>
            <a:spLocks noChangeArrowheads="1"/>
          </p:cNvSpPr>
          <p:nvPr/>
        </p:nvSpPr>
        <p:spPr bwMode="auto">
          <a:xfrm>
            <a:off x="6559550" y="2832100"/>
            <a:ext cx="228600" cy="533400"/>
          </a:xfrm>
          <a:prstGeom prst="rect">
            <a:avLst/>
          </a:prstGeom>
          <a:noFill/>
          <a:ln w="285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55" name="Rectangle 39"/>
          <p:cNvSpPr>
            <a:spLocks noChangeArrowheads="1"/>
          </p:cNvSpPr>
          <p:nvPr/>
        </p:nvSpPr>
        <p:spPr bwMode="auto">
          <a:xfrm>
            <a:off x="6559550" y="3365500"/>
            <a:ext cx="228600" cy="152400"/>
          </a:xfrm>
          <a:prstGeom prst="rect">
            <a:avLst/>
          </a:prstGeom>
          <a:solidFill>
            <a:srgbClr val="FFDC97"/>
          </a:solidFill>
          <a:ln w="285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56" name="Rectangle 40"/>
          <p:cNvSpPr>
            <a:spLocks noChangeArrowheads="1"/>
          </p:cNvSpPr>
          <p:nvPr/>
        </p:nvSpPr>
        <p:spPr bwMode="auto">
          <a:xfrm>
            <a:off x="7016750" y="2832100"/>
            <a:ext cx="228600" cy="381000"/>
          </a:xfrm>
          <a:prstGeom prst="rect">
            <a:avLst/>
          </a:prstGeom>
          <a:noFill/>
          <a:ln w="285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7016750" y="3213100"/>
            <a:ext cx="228600" cy="304800"/>
          </a:xfrm>
          <a:prstGeom prst="rect">
            <a:avLst/>
          </a:prstGeom>
          <a:solidFill>
            <a:srgbClr val="FFDC97"/>
          </a:solidFill>
          <a:ln w="285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58" name="Rectangle 42"/>
          <p:cNvSpPr>
            <a:spLocks noChangeArrowheads="1"/>
          </p:cNvSpPr>
          <p:nvPr/>
        </p:nvSpPr>
        <p:spPr bwMode="auto">
          <a:xfrm>
            <a:off x="7473950" y="2679700"/>
            <a:ext cx="228600" cy="533400"/>
          </a:xfrm>
          <a:prstGeom prst="rect">
            <a:avLst/>
          </a:prstGeom>
          <a:solidFill>
            <a:srgbClr val="FFDC97"/>
          </a:solidFill>
          <a:ln w="285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59" name="Rectangle 43"/>
          <p:cNvSpPr>
            <a:spLocks noChangeArrowheads="1"/>
          </p:cNvSpPr>
          <p:nvPr/>
        </p:nvSpPr>
        <p:spPr bwMode="auto">
          <a:xfrm>
            <a:off x="7931150" y="2298700"/>
            <a:ext cx="228600" cy="381000"/>
          </a:xfrm>
          <a:prstGeom prst="rect">
            <a:avLst/>
          </a:prstGeom>
          <a:solidFill>
            <a:srgbClr val="FFDC97"/>
          </a:solidFill>
          <a:ln w="285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60" name="Line 44"/>
          <p:cNvSpPr>
            <a:spLocks noChangeShapeType="1"/>
          </p:cNvSpPr>
          <p:nvPr/>
        </p:nvSpPr>
        <p:spPr bwMode="auto">
          <a:xfrm>
            <a:off x="5568950" y="2832100"/>
            <a:ext cx="2667000" cy="0"/>
          </a:xfrm>
          <a:prstGeom prst="line">
            <a:avLst/>
          </a:prstGeom>
          <a:noFill/>
          <a:ln w="3175">
            <a:solidFill>
              <a:srgbClr val="325E7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1" name="Line 45"/>
          <p:cNvSpPr>
            <a:spLocks noChangeShapeType="1"/>
          </p:cNvSpPr>
          <p:nvPr/>
        </p:nvSpPr>
        <p:spPr bwMode="auto">
          <a:xfrm>
            <a:off x="5873750" y="3517899"/>
            <a:ext cx="228600" cy="76201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2" name="Line 46"/>
          <p:cNvSpPr>
            <a:spLocks noChangeShapeType="1"/>
          </p:cNvSpPr>
          <p:nvPr/>
        </p:nvSpPr>
        <p:spPr bwMode="auto">
          <a:xfrm>
            <a:off x="6330950" y="3365500"/>
            <a:ext cx="2286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3" name="Line 47"/>
          <p:cNvSpPr>
            <a:spLocks noChangeShapeType="1"/>
          </p:cNvSpPr>
          <p:nvPr/>
        </p:nvSpPr>
        <p:spPr bwMode="auto">
          <a:xfrm>
            <a:off x="6788150" y="3517900"/>
            <a:ext cx="2286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4" name="Line 48"/>
          <p:cNvSpPr>
            <a:spLocks noChangeShapeType="1"/>
          </p:cNvSpPr>
          <p:nvPr/>
        </p:nvSpPr>
        <p:spPr bwMode="auto">
          <a:xfrm>
            <a:off x="7245350" y="3213100"/>
            <a:ext cx="2286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5" name="Line 49"/>
          <p:cNvSpPr>
            <a:spLocks noChangeShapeType="1"/>
          </p:cNvSpPr>
          <p:nvPr/>
        </p:nvSpPr>
        <p:spPr bwMode="auto">
          <a:xfrm>
            <a:off x="7702550" y="2679700"/>
            <a:ext cx="2286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6" name="Rectangle 50"/>
          <p:cNvSpPr>
            <a:spLocks noChangeArrowheads="1"/>
          </p:cNvSpPr>
          <p:nvPr/>
        </p:nvSpPr>
        <p:spPr bwMode="auto">
          <a:xfrm>
            <a:off x="539750" y="2755900"/>
            <a:ext cx="1981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Time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68" name="Rectangle 52"/>
          <p:cNvSpPr>
            <a:spLocks noChangeArrowheads="1"/>
          </p:cNvSpPr>
          <p:nvPr/>
        </p:nvSpPr>
        <p:spPr bwMode="auto">
          <a:xfrm>
            <a:off x="3054350" y="2755900"/>
            <a:ext cx="457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69" name="Rectangle 53"/>
          <p:cNvSpPr>
            <a:spLocks noChangeArrowheads="1"/>
          </p:cNvSpPr>
          <p:nvPr/>
        </p:nvSpPr>
        <p:spPr bwMode="auto">
          <a:xfrm>
            <a:off x="3054350" y="30607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</a:t>
            </a:r>
            <a:r>
              <a:rPr lang="en-US" altLang="ko-KR" sz="13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</a:t>
            </a:r>
            <a:endParaRPr lang="en-US" altLang="ko-KR" sz="13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70" name="Rectangle 54"/>
          <p:cNvSpPr>
            <a:spLocks noChangeArrowheads="1"/>
          </p:cNvSpPr>
          <p:nvPr/>
        </p:nvSpPr>
        <p:spPr bwMode="auto">
          <a:xfrm>
            <a:off x="3511550" y="2755900"/>
            <a:ext cx="457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2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71" name="Rectangle 55"/>
          <p:cNvSpPr>
            <a:spLocks noChangeArrowheads="1"/>
          </p:cNvSpPr>
          <p:nvPr/>
        </p:nvSpPr>
        <p:spPr bwMode="auto">
          <a:xfrm>
            <a:off x="3511550" y="30607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20</a:t>
            </a:r>
          </a:p>
        </p:txBody>
      </p:sp>
      <p:sp>
        <p:nvSpPr>
          <p:cNvPr id="61472" name="Rectangle 56"/>
          <p:cNvSpPr>
            <a:spLocks noChangeArrowheads="1"/>
          </p:cNvSpPr>
          <p:nvPr/>
        </p:nvSpPr>
        <p:spPr bwMode="auto">
          <a:xfrm>
            <a:off x="3968750" y="2755900"/>
            <a:ext cx="457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3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73" name="Rectangle 57"/>
          <p:cNvSpPr>
            <a:spLocks noChangeArrowheads="1"/>
          </p:cNvSpPr>
          <p:nvPr/>
        </p:nvSpPr>
        <p:spPr bwMode="auto">
          <a:xfrm>
            <a:off x="3968750" y="30607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40</a:t>
            </a:r>
          </a:p>
        </p:txBody>
      </p:sp>
      <p:sp>
        <p:nvSpPr>
          <p:cNvPr id="61474" name="Rectangle 58"/>
          <p:cNvSpPr>
            <a:spLocks noChangeArrowheads="1"/>
          </p:cNvSpPr>
          <p:nvPr/>
        </p:nvSpPr>
        <p:spPr bwMode="auto">
          <a:xfrm>
            <a:off x="4425950" y="2755900"/>
            <a:ext cx="457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4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75" name="Rectangle 59"/>
          <p:cNvSpPr>
            <a:spLocks noChangeArrowheads="1"/>
          </p:cNvSpPr>
          <p:nvPr/>
        </p:nvSpPr>
        <p:spPr bwMode="auto">
          <a:xfrm>
            <a:off x="4425950" y="30607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60</a:t>
            </a:r>
          </a:p>
        </p:txBody>
      </p:sp>
      <p:sp>
        <p:nvSpPr>
          <p:cNvPr id="61476" name="Rectangle 60"/>
          <p:cNvSpPr>
            <a:spLocks noChangeArrowheads="1"/>
          </p:cNvSpPr>
          <p:nvPr/>
        </p:nvSpPr>
        <p:spPr bwMode="auto">
          <a:xfrm>
            <a:off x="4883150" y="2755900"/>
            <a:ext cx="457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5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77" name="Rectangle 61"/>
          <p:cNvSpPr>
            <a:spLocks noChangeArrowheads="1"/>
          </p:cNvSpPr>
          <p:nvPr/>
        </p:nvSpPr>
        <p:spPr bwMode="auto">
          <a:xfrm>
            <a:off x="4883150" y="30607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50</a:t>
            </a:r>
          </a:p>
        </p:txBody>
      </p:sp>
      <p:sp>
        <p:nvSpPr>
          <p:cNvPr id="61478" name="Rectangle 62"/>
          <p:cNvSpPr>
            <a:spLocks noChangeArrowheads="1"/>
          </p:cNvSpPr>
          <p:nvPr/>
        </p:nvSpPr>
        <p:spPr bwMode="auto">
          <a:xfrm>
            <a:off x="2520950" y="2755900"/>
            <a:ext cx="5334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0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79" name="Rectangle 63"/>
          <p:cNvSpPr>
            <a:spLocks noChangeArrowheads="1"/>
          </p:cNvSpPr>
          <p:nvPr/>
        </p:nvSpPr>
        <p:spPr bwMode="auto">
          <a:xfrm>
            <a:off x="2520950" y="3060700"/>
            <a:ext cx="5334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-100</a:t>
            </a:r>
          </a:p>
        </p:txBody>
      </p:sp>
      <p:sp>
        <p:nvSpPr>
          <p:cNvPr id="61481" name="Rectangle 65"/>
          <p:cNvSpPr>
            <a:spLocks noChangeArrowheads="1"/>
          </p:cNvSpPr>
          <p:nvPr/>
        </p:nvSpPr>
        <p:spPr bwMode="auto">
          <a:xfrm>
            <a:off x="539750" y="3060700"/>
            <a:ext cx="1981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(1) Cash Flow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82" name="Rectangle 66"/>
          <p:cNvSpPr>
            <a:spLocks noChangeArrowheads="1"/>
          </p:cNvSpPr>
          <p:nvPr/>
        </p:nvSpPr>
        <p:spPr bwMode="auto">
          <a:xfrm>
            <a:off x="539750" y="3365500"/>
            <a:ext cx="1981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(2) Accumulated CF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84" name="Rectangle 68"/>
          <p:cNvSpPr>
            <a:spLocks noChangeArrowheads="1"/>
          </p:cNvSpPr>
          <p:nvPr/>
        </p:nvSpPr>
        <p:spPr bwMode="auto">
          <a:xfrm>
            <a:off x="3054350" y="33655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-110</a:t>
            </a:r>
            <a:endParaRPr lang="en-US" altLang="ko-KR" sz="13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485" name="Rectangle 69"/>
          <p:cNvSpPr>
            <a:spLocks noChangeArrowheads="1"/>
          </p:cNvSpPr>
          <p:nvPr/>
        </p:nvSpPr>
        <p:spPr bwMode="auto">
          <a:xfrm>
            <a:off x="3511550" y="33655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-90</a:t>
            </a:r>
          </a:p>
        </p:txBody>
      </p:sp>
      <p:sp>
        <p:nvSpPr>
          <p:cNvPr id="61486" name="Rectangle 70"/>
          <p:cNvSpPr>
            <a:spLocks noChangeArrowheads="1"/>
          </p:cNvSpPr>
          <p:nvPr/>
        </p:nvSpPr>
        <p:spPr bwMode="auto">
          <a:xfrm>
            <a:off x="3968750" y="33655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-50</a:t>
            </a:r>
          </a:p>
        </p:txBody>
      </p:sp>
      <p:sp>
        <p:nvSpPr>
          <p:cNvPr id="61487" name="Rectangle 71"/>
          <p:cNvSpPr>
            <a:spLocks noChangeArrowheads="1"/>
          </p:cNvSpPr>
          <p:nvPr/>
        </p:nvSpPr>
        <p:spPr bwMode="auto">
          <a:xfrm>
            <a:off x="4425950" y="33655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</a:t>
            </a:r>
          </a:p>
        </p:txBody>
      </p:sp>
      <p:sp>
        <p:nvSpPr>
          <p:cNvPr id="61488" name="Rectangle 72"/>
          <p:cNvSpPr>
            <a:spLocks noChangeArrowheads="1"/>
          </p:cNvSpPr>
          <p:nvPr/>
        </p:nvSpPr>
        <p:spPr bwMode="auto">
          <a:xfrm>
            <a:off x="4883150" y="33655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60</a:t>
            </a:r>
          </a:p>
        </p:txBody>
      </p:sp>
      <p:sp>
        <p:nvSpPr>
          <p:cNvPr id="61489" name="Rectangle 73"/>
          <p:cNvSpPr>
            <a:spLocks noChangeArrowheads="1"/>
          </p:cNvSpPr>
          <p:nvPr/>
        </p:nvSpPr>
        <p:spPr bwMode="auto">
          <a:xfrm>
            <a:off x="2520950" y="3365500"/>
            <a:ext cx="5334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-100</a:t>
            </a:r>
          </a:p>
        </p:txBody>
      </p:sp>
      <p:sp>
        <p:nvSpPr>
          <p:cNvPr id="61490" name="Rectangle 74"/>
          <p:cNvSpPr>
            <a:spLocks noChangeArrowheads="1"/>
          </p:cNvSpPr>
          <p:nvPr/>
        </p:nvSpPr>
        <p:spPr bwMode="auto">
          <a:xfrm>
            <a:off x="539750" y="3975100"/>
            <a:ext cx="4800600" cy="381000"/>
          </a:xfrm>
          <a:prstGeom prst="rect">
            <a:avLst/>
          </a:prstGeom>
          <a:solidFill>
            <a:srgbClr val="BFCCDF"/>
          </a:solidFill>
          <a:ln w="31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Discounted Payback Period</a:t>
            </a:r>
            <a:r>
              <a:rPr lang="en-US" altLang="ko-KR" sz="14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(</a:t>
            </a:r>
            <a:r>
              <a:rPr lang="en-US" altLang="ko-KR" sz="1400" b="0" dirty="0" err="1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</a:t>
            </a:r>
            <a:r>
              <a:rPr lang="en-US" altLang="ko-KR" sz="14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=</a:t>
            </a:r>
            <a:r>
              <a:rPr lang="ko-KR" altLang="en-US" sz="14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10%)</a:t>
            </a:r>
          </a:p>
        </p:txBody>
      </p:sp>
      <p:sp>
        <p:nvSpPr>
          <p:cNvPr id="61491" name="Rectangle 75"/>
          <p:cNvSpPr>
            <a:spLocks noChangeArrowheads="1"/>
          </p:cNvSpPr>
          <p:nvPr/>
        </p:nvSpPr>
        <p:spPr bwMode="auto">
          <a:xfrm>
            <a:off x="5492750" y="4279900"/>
            <a:ext cx="2819400" cy="1447800"/>
          </a:xfrm>
          <a:prstGeom prst="rect">
            <a:avLst/>
          </a:prstGeom>
          <a:noFill/>
          <a:ln w="31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92" name="Rectangle 76"/>
          <p:cNvSpPr>
            <a:spLocks noChangeArrowheads="1"/>
          </p:cNvSpPr>
          <p:nvPr/>
        </p:nvSpPr>
        <p:spPr bwMode="auto">
          <a:xfrm>
            <a:off x="5645150" y="4584700"/>
            <a:ext cx="228600" cy="762000"/>
          </a:xfrm>
          <a:prstGeom prst="rect">
            <a:avLst/>
          </a:prstGeom>
          <a:noFill/>
          <a:ln w="285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93" name="Rectangle 77"/>
          <p:cNvSpPr>
            <a:spLocks noChangeArrowheads="1"/>
          </p:cNvSpPr>
          <p:nvPr/>
        </p:nvSpPr>
        <p:spPr bwMode="auto">
          <a:xfrm>
            <a:off x="6102350" y="4584700"/>
            <a:ext cx="228600" cy="685800"/>
          </a:xfrm>
          <a:prstGeom prst="rect">
            <a:avLst/>
          </a:prstGeom>
          <a:noFill/>
          <a:ln w="285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94" name="Rectangle 78"/>
          <p:cNvSpPr>
            <a:spLocks noChangeArrowheads="1"/>
          </p:cNvSpPr>
          <p:nvPr/>
        </p:nvSpPr>
        <p:spPr bwMode="auto">
          <a:xfrm>
            <a:off x="6102350" y="5270500"/>
            <a:ext cx="228600" cy="228600"/>
          </a:xfrm>
          <a:prstGeom prst="rect">
            <a:avLst/>
          </a:prstGeom>
          <a:solidFill>
            <a:srgbClr val="FFDC97"/>
          </a:solidFill>
          <a:ln w="285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95" name="Rectangle 79"/>
          <p:cNvSpPr>
            <a:spLocks noChangeArrowheads="1"/>
          </p:cNvSpPr>
          <p:nvPr/>
        </p:nvSpPr>
        <p:spPr bwMode="auto">
          <a:xfrm>
            <a:off x="6559550" y="4584700"/>
            <a:ext cx="228600" cy="762000"/>
          </a:xfrm>
          <a:prstGeom prst="rect">
            <a:avLst/>
          </a:prstGeom>
          <a:noFill/>
          <a:ln w="285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96" name="Rectangle 80"/>
          <p:cNvSpPr>
            <a:spLocks noChangeArrowheads="1"/>
          </p:cNvSpPr>
          <p:nvPr/>
        </p:nvSpPr>
        <p:spPr bwMode="auto">
          <a:xfrm>
            <a:off x="6559550" y="5346700"/>
            <a:ext cx="228600" cy="152400"/>
          </a:xfrm>
          <a:prstGeom prst="rect">
            <a:avLst/>
          </a:prstGeom>
          <a:solidFill>
            <a:srgbClr val="FFDC97"/>
          </a:solidFill>
          <a:ln w="285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97" name="Rectangle 81"/>
          <p:cNvSpPr>
            <a:spLocks noChangeArrowheads="1"/>
          </p:cNvSpPr>
          <p:nvPr/>
        </p:nvSpPr>
        <p:spPr bwMode="auto">
          <a:xfrm>
            <a:off x="7016750" y="4584700"/>
            <a:ext cx="228600" cy="533400"/>
          </a:xfrm>
          <a:prstGeom prst="rect">
            <a:avLst/>
          </a:prstGeom>
          <a:noFill/>
          <a:ln w="285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98" name="Rectangle 82"/>
          <p:cNvSpPr>
            <a:spLocks noChangeArrowheads="1"/>
          </p:cNvSpPr>
          <p:nvPr/>
        </p:nvSpPr>
        <p:spPr bwMode="auto">
          <a:xfrm>
            <a:off x="7016750" y="5118100"/>
            <a:ext cx="228600" cy="457200"/>
          </a:xfrm>
          <a:prstGeom prst="rect">
            <a:avLst/>
          </a:prstGeom>
          <a:solidFill>
            <a:srgbClr val="FFDC97"/>
          </a:solidFill>
          <a:ln w="285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499" name="Rectangle 83"/>
          <p:cNvSpPr>
            <a:spLocks noChangeArrowheads="1"/>
          </p:cNvSpPr>
          <p:nvPr/>
        </p:nvSpPr>
        <p:spPr bwMode="auto">
          <a:xfrm>
            <a:off x="7473950" y="4737100"/>
            <a:ext cx="228600" cy="533400"/>
          </a:xfrm>
          <a:prstGeom prst="rect">
            <a:avLst/>
          </a:prstGeom>
          <a:solidFill>
            <a:srgbClr val="FFDC97"/>
          </a:solidFill>
          <a:ln w="285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500" name="Rectangle 84"/>
          <p:cNvSpPr>
            <a:spLocks noChangeArrowheads="1"/>
          </p:cNvSpPr>
          <p:nvPr/>
        </p:nvSpPr>
        <p:spPr bwMode="auto">
          <a:xfrm>
            <a:off x="7931150" y="4432300"/>
            <a:ext cx="228600" cy="457200"/>
          </a:xfrm>
          <a:prstGeom prst="rect">
            <a:avLst/>
          </a:prstGeom>
          <a:solidFill>
            <a:srgbClr val="FFDC97"/>
          </a:solidFill>
          <a:ln w="285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501" name="Line 85"/>
          <p:cNvSpPr>
            <a:spLocks noChangeShapeType="1"/>
          </p:cNvSpPr>
          <p:nvPr/>
        </p:nvSpPr>
        <p:spPr bwMode="auto">
          <a:xfrm>
            <a:off x="5568950" y="4584700"/>
            <a:ext cx="2667000" cy="0"/>
          </a:xfrm>
          <a:prstGeom prst="line">
            <a:avLst/>
          </a:prstGeom>
          <a:noFill/>
          <a:ln w="3175">
            <a:solidFill>
              <a:srgbClr val="325E7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2" name="Line 86"/>
          <p:cNvSpPr>
            <a:spLocks noChangeShapeType="1"/>
          </p:cNvSpPr>
          <p:nvPr/>
        </p:nvSpPr>
        <p:spPr bwMode="auto">
          <a:xfrm>
            <a:off x="5873750" y="5346700"/>
            <a:ext cx="228600" cy="1524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3" name="Line 87"/>
          <p:cNvSpPr>
            <a:spLocks noChangeShapeType="1"/>
          </p:cNvSpPr>
          <p:nvPr/>
        </p:nvSpPr>
        <p:spPr bwMode="auto">
          <a:xfrm>
            <a:off x="6330950" y="5270500"/>
            <a:ext cx="228600" cy="762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4" name="Line 88"/>
          <p:cNvSpPr>
            <a:spLocks noChangeShapeType="1"/>
          </p:cNvSpPr>
          <p:nvPr/>
        </p:nvSpPr>
        <p:spPr bwMode="auto">
          <a:xfrm>
            <a:off x="6788150" y="5499100"/>
            <a:ext cx="228600" cy="762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5" name="Line 89"/>
          <p:cNvSpPr>
            <a:spLocks noChangeShapeType="1"/>
          </p:cNvSpPr>
          <p:nvPr/>
        </p:nvSpPr>
        <p:spPr bwMode="auto">
          <a:xfrm>
            <a:off x="7245350" y="5118100"/>
            <a:ext cx="228600" cy="1524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6" name="Line 90"/>
          <p:cNvSpPr>
            <a:spLocks noChangeShapeType="1"/>
          </p:cNvSpPr>
          <p:nvPr/>
        </p:nvSpPr>
        <p:spPr bwMode="auto">
          <a:xfrm>
            <a:off x="7702550" y="4737100"/>
            <a:ext cx="228600" cy="1524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9" name="Rectangle 93"/>
          <p:cNvSpPr>
            <a:spLocks noChangeArrowheads="1"/>
          </p:cNvSpPr>
          <p:nvPr/>
        </p:nvSpPr>
        <p:spPr bwMode="auto">
          <a:xfrm>
            <a:off x="3054350" y="4508500"/>
            <a:ext cx="457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10" name="Rectangle 94"/>
          <p:cNvSpPr>
            <a:spLocks noChangeArrowheads="1"/>
          </p:cNvSpPr>
          <p:nvPr/>
        </p:nvSpPr>
        <p:spPr bwMode="auto">
          <a:xfrm>
            <a:off x="3054350" y="48133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-10</a:t>
            </a:r>
          </a:p>
        </p:txBody>
      </p:sp>
      <p:sp>
        <p:nvSpPr>
          <p:cNvPr id="61511" name="Rectangle 95"/>
          <p:cNvSpPr>
            <a:spLocks noChangeArrowheads="1"/>
          </p:cNvSpPr>
          <p:nvPr/>
        </p:nvSpPr>
        <p:spPr bwMode="auto">
          <a:xfrm>
            <a:off x="3511550" y="4508500"/>
            <a:ext cx="457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2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12" name="Rectangle 96"/>
          <p:cNvSpPr>
            <a:spLocks noChangeArrowheads="1"/>
          </p:cNvSpPr>
          <p:nvPr/>
        </p:nvSpPr>
        <p:spPr bwMode="auto">
          <a:xfrm>
            <a:off x="3511550" y="48133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3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13" name="Rectangle 97"/>
          <p:cNvSpPr>
            <a:spLocks noChangeArrowheads="1"/>
          </p:cNvSpPr>
          <p:nvPr/>
        </p:nvSpPr>
        <p:spPr bwMode="auto">
          <a:xfrm>
            <a:off x="3968750" y="4508500"/>
            <a:ext cx="457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3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14" name="Rectangle 98"/>
          <p:cNvSpPr>
            <a:spLocks noChangeArrowheads="1"/>
          </p:cNvSpPr>
          <p:nvPr/>
        </p:nvSpPr>
        <p:spPr bwMode="auto">
          <a:xfrm>
            <a:off x="3968750" y="48133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40</a:t>
            </a:r>
          </a:p>
        </p:txBody>
      </p:sp>
      <p:sp>
        <p:nvSpPr>
          <p:cNvPr id="61515" name="Rectangle 99"/>
          <p:cNvSpPr>
            <a:spLocks noChangeArrowheads="1"/>
          </p:cNvSpPr>
          <p:nvPr/>
        </p:nvSpPr>
        <p:spPr bwMode="auto">
          <a:xfrm>
            <a:off x="4425950" y="4508500"/>
            <a:ext cx="457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4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16" name="Rectangle 100"/>
          <p:cNvSpPr>
            <a:spLocks noChangeArrowheads="1"/>
          </p:cNvSpPr>
          <p:nvPr/>
        </p:nvSpPr>
        <p:spPr bwMode="auto">
          <a:xfrm>
            <a:off x="4425950" y="48133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60</a:t>
            </a:r>
          </a:p>
        </p:txBody>
      </p:sp>
      <p:sp>
        <p:nvSpPr>
          <p:cNvPr id="61517" name="Rectangle 101"/>
          <p:cNvSpPr>
            <a:spLocks noChangeArrowheads="1"/>
          </p:cNvSpPr>
          <p:nvPr/>
        </p:nvSpPr>
        <p:spPr bwMode="auto">
          <a:xfrm>
            <a:off x="4883150" y="4508500"/>
            <a:ext cx="457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5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18" name="Rectangle 102"/>
          <p:cNvSpPr>
            <a:spLocks noChangeArrowheads="1"/>
          </p:cNvSpPr>
          <p:nvPr/>
        </p:nvSpPr>
        <p:spPr bwMode="auto">
          <a:xfrm>
            <a:off x="4883150" y="48133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50</a:t>
            </a:r>
          </a:p>
        </p:txBody>
      </p:sp>
      <p:sp>
        <p:nvSpPr>
          <p:cNvPr id="61519" name="Rectangle 103"/>
          <p:cNvSpPr>
            <a:spLocks noChangeArrowheads="1"/>
          </p:cNvSpPr>
          <p:nvPr/>
        </p:nvSpPr>
        <p:spPr bwMode="auto">
          <a:xfrm>
            <a:off x="2520950" y="4508500"/>
            <a:ext cx="5334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0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20" name="Rectangle 104"/>
          <p:cNvSpPr>
            <a:spLocks noChangeArrowheads="1"/>
          </p:cNvSpPr>
          <p:nvPr/>
        </p:nvSpPr>
        <p:spPr bwMode="auto">
          <a:xfrm>
            <a:off x="2520950" y="4813300"/>
            <a:ext cx="5334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-100</a:t>
            </a:r>
          </a:p>
        </p:txBody>
      </p:sp>
      <p:sp>
        <p:nvSpPr>
          <p:cNvPr id="61521" name="Rectangle 105"/>
          <p:cNvSpPr>
            <a:spLocks noChangeArrowheads="1"/>
          </p:cNvSpPr>
          <p:nvPr/>
        </p:nvSpPr>
        <p:spPr bwMode="auto">
          <a:xfrm>
            <a:off x="539750" y="4508500"/>
            <a:ext cx="1981200" cy="304800"/>
          </a:xfrm>
          <a:prstGeom prst="rect">
            <a:avLst/>
          </a:prstGeom>
          <a:solidFill>
            <a:srgbClr val="FFDC97"/>
          </a:solidFill>
          <a:ln w="952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Time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22" name="Rectangle 106"/>
          <p:cNvSpPr>
            <a:spLocks noChangeArrowheads="1"/>
          </p:cNvSpPr>
          <p:nvPr/>
        </p:nvSpPr>
        <p:spPr bwMode="auto">
          <a:xfrm>
            <a:off x="539750" y="4813300"/>
            <a:ext cx="1981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⑴</a:t>
            </a:r>
            <a:r>
              <a:rPr lang="en-US" altLang="ko-KR" sz="1300" b="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3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Cash Flow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23" name="Rectangle 107"/>
          <p:cNvSpPr>
            <a:spLocks noChangeArrowheads="1"/>
          </p:cNvSpPr>
          <p:nvPr/>
        </p:nvSpPr>
        <p:spPr bwMode="auto">
          <a:xfrm>
            <a:off x="539750" y="5422900"/>
            <a:ext cx="1981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⑶</a:t>
            </a:r>
            <a:r>
              <a:rPr lang="en-US" altLang="ko-KR" sz="1300" b="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3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Accumulated CF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25" name="Rectangle 109"/>
          <p:cNvSpPr>
            <a:spLocks noChangeArrowheads="1"/>
          </p:cNvSpPr>
          <p:nvPr/>
        </p:nvSpPr>
        <p:spPr bwMode="auto">
          <a:xfrm>
            <a:off x="3054350" y="54229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-120</a:t>
            </a:r>
            <a:endParaRPr lang="en-US" altLang="ko-KR" sz="13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26" name="Rectangle 110"/>
          <p:cNvSpPr>
            <a:spLocks noChangeArrowheads="1"/>
          </p:cNvSpPr>
          <p:nvPr/>
        </p:nvSpPr>
        <p:spPr bwMode="auto">
          <a:xfrm>
            <a:off x="3511550" y="54229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</a:t>
            </a:r>
            <a:r>
              <a:rPr lang="en-US" altLang="ko-KR" sz="13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108</a:t>
            </a:r>
            <a:endParaRPr lang="en-US" altLang="ko-KR" sz="13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27" name="Rectangle 111"/>
          <p:cNvSpPr>
            <a:spLocks noChangeArrowheads="1"/>
          </p:cNvSpPr>
          <p:nvPr/>
        </p:nvSpPr>
        <p:spPr bwMode="auto">
          <a:xfrm>
            <a:off x="3968750" y="54229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-80</a:t>
            </a:r>
          </a:p>
        </p:txBody>
      </p:sp>
      <p:sp>
        <p:nvSpPr>
          <p:cNvPr id="61528" name="Rectangle 112"/>
          <p:cNvSpPr>
            <a:spLocks noChangeArrowheads="1"/>
          </p:cNvSpPr>
          <p:nvPr/>
        </p:nvSpPr>
        <p:spPr bwMode="auto">
          <a:xfrm>
            <a:off x="4425950" y="54229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-28</a:t>
            </a:r>
          </a:p>
        </p:txBody>
      </p:sp>
      <p:sp>
        <p:nvSpPr>
          <p:cNvPr id="61529" name="Rectangle 113"/>
          <p:cNvSpPr>
            <a:spLocks noChangeArrowheads="1"/>
          </p:cNvSpPr>
          <p:nvPr/>
        </p:nvSpPr>
        <p:spPr bwMode="auto">
          <a:xfrm>
            <a:off x="4883150" y="54229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19</a:t>
            </a:r>
          </a:p>
        </p:txBody>
      </p:sp>
      <p:sp>
        <p:nvSpPr>
          <p:cNvPr id="61530" name="Rectangle 114"/>
          <p:cNvSpPr>
            <a:spLocks noChangeArrowheads="1"/>
          </p:cNvSpPr>
          <p:nvPr/>
        </p:nvSpPr>
        <p:spPr bwMode="auto">
          <a:xfrm>
            <a:off x="2520950" y="5422900"/>
            <a:ext cx="5334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-100</a:t>
            </a:r>
          </a:p>
        </p:txBody>
      </p:sp>
      <p:sp>
        <p:nvSpPr>
          <p:cNvPr id="61531" name="Rectangle 115"/>
          <p:cNvSpPr>
            <a:spLocks noChangeArrowheads="1"/>
          </p:cNvSpPr>
          <p:nvPr/>
        </p:nvSpPr>
        <p:spPr bwMode="auto">
          <a:xfrm>
            <a:off x="539750" y="5118100"/>
            <a:ext cx="1981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⑵ </a:t>
            </a:r>
            <a:r>
              <a:rPr lang="en-US" altLang="ko-KR" sz="13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Cost of Capital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33" name="Rectangle 117"/>
          <p:cNvSpPr>
            <a:spLocks noChangeArrowheads="1"/>
          </p:cNvSpPr>
          <p:nvPr/>
        </p:nvSpPr>
        <p:spPr bwMode="auto">
          <a:xfrm>
            <a:off x="3054350" y="51181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-10</a:t>
            </a:r>
          </a:p>
        </p:txBody>
      </p:sp>
      <p:sp>
        <p:nvSpPr>
          <p:cNvPr id="61534" name="Rectangle 118"/>
          <p:cNvSpPr>
            <a:spLocks noChangeArrowheads="1"/>
          </p:cNvSpPr>
          <p:nvPr/>
        </p:nvSpPr>
        <p:spPr bwMode="auto">
          <a:xfrm>
            <a:off x="3511550" y="51181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-12</a:t>
            </a:r>
            <a:endParaRPr lang="en-US" altLang="ko-KR" sz="13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1535" name="Rectangle 119"/>
          <p:cNvSpPr>
            <a:spLocks noChangeArrowheads="1"/>
          </p:cNvSpPr>
          <p:nvPr/>
        </p:nvSpPr>
        <p:spPr bwMode="auto">
          <a:xfrm>
            <a:off x="3968750" y="51181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-11</a:t>
            </a:r>
          </a:p>
        </p:txBody>
      </p:sp>
      <p:sp>
        <p:nvSpPr>
          <p:cNvPr id="61536" name="Rectangle 120"/>
          <p:cNvSpPr>
            <a:spLocks noChangeArrowheads="1"/>
          </p:cNvSpPr>
          <p:nvPr/>
        </p:nvSpPr>
        <p:spPr bwMode="auto">
          <a:xfrm>
            <a:off x="4425950" y="51181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-8</a:t>
            </a:r>
          </a:p>
        </p:txBody>
      </p:sp>
      <p:sp>
        <p:nvSpPr>
          <p:cNvPr id="61537" name="Rectangle 121"/>
          <p:cNvSpPr>
            <a:spLocks noChangeArrowheads="1"/>
          </p:cNvSpPr>
          <p:nvPr/>
        </p:nvSpPr>
        <p:spPr bwMode="auto">
          <a:xfrm>
            <a:off x="4883150" y="51181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-3</a:t>
            </a:r>
          </a:p>
        </p:txBody>
      </p:sp>
      <p:sp>
        <p:nvSpPr>
          <p:cNvPr id="61538" name="Rectangle 122"/>
          <p:cNvSpPr>
            <a:spLocks noChangeArrowheads="1"/>
          </p:cNvSpPr>
          <p:nvPr/>
        </p:nvSpPr>
        <p:spPr bwMode="auto">
          <a:xfrm>
            <a:off x="2520950" y="5118100"/>
            <a:ext cx="5334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0</a:t>
            </a:r>
          </a:p>
        </p:txBody>
      </p:sp>
      <p:sp>
        <p:nvSpPr>
          <p:cNvPr id="61539" name="Rectangle 123"/>
          <p:cNvSpPr>
            <a:spLocks noChangeArrowheads="1"/>
          </p:cNvSpPr>
          <p:nvPr/>
        </p:nvSpPr>
        <p:spPr bwMode="auto">
          <a:xfrm>
            <a:off x="7473950" y="4584700"/>
            <a:ext cx="228600" cy="152400"/>
          </a:xfrm>
          <a:prstGeom prst="rect">
            <a:avLst/>
          </a:prstGeom>
          <a:noFill/>
          <a:ln w="285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540" name="Oval 124"/>
          <p:cNvSpPr>
            <a:spLocks noChangeArrowheads="1"/>
          </p:cNvSpPr>
          <p:nvPr/>
        </p:nvSpPr>
        <p:spPr bwMode="auto">
          <a:xfrm>
            <a:off x="4360863" y="3365500"/>
            <a:ext cx="598487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541" name="Oval 125"/>
          <p:cNvSpPr>
            <a:spLocks noChangeArrowheads="1"/>
          </p:cNvSpPr>
          <p:nvPr/>
        </p:nvSpPr>
        <p:spPr bwMode="auto">
          <a:xfrm>
            <a:off x="4854575" y="5422900"/>
            <a:ext cx="561975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542" name="Rectangle 126"/>
          <p:cNvSpPr>
            <a:spLocks noChangeArrowheads="1"/>
          </p:cNvSpPr>
          <p:nvPr/>
        </p:nvSpPr>
        <p:spPr bwMode="auto">
          <a:xfrm>
            <a:off x="7931150" y="2679700"/>
            <a:ext cx="228600" cy="152400"/>
          </a:xfrm>
          <a:prstGeom prst="rect">
            <a:avLst/>
          </a:prstGeom>
          <a:solidFill>
            <a:srgbClr val="FFDC97"/>
          </a:solidFill>
          <a:ln w="28575">
            <a:solidFill>
              <a:srgbClr val="325E7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61543" name="Text Box 128"/>
          <p:cNvSpPr txBox="1">
            <a:spLocks noChangeArrowheads="1"/>
          </p:cNvSpPr>
          <p:nvPr/>
        </p:nvSpPr>
        <p:spPr bwMode="auto">
          <a:xfrm>
            <a:off x="371475" y="866775"/>
            <a:ext cx="3332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 smtClean="0">
                <a:latin typeface="Tahoma" panose="020B0604030504040204" pitchFamily="34" charset="0"/>
              </a:rPr>
              <a:t>Payback Period (PP)</a:t>
            </a:r>
            <a:endParaRPr lang="en-US" altLang="ko-KR" sz="2400" dirty="0">
              <a:latin typeface="Tahoma" panose="020B0604030504040204" pitchFamily="34" charset="0"/>
            </a:endParaRPr>
          </a:p>
        </p:txBody>
      </p:sp>
      <p:sp>
        <p:nvSpPr>
          <p:cNvPr id="105" name="제목 2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561975"/>
          </a:xfrm>
        </p:spPr>
        <p:txBody>
          <a:bodyPr/>
          <a:lstStyle/>
          <a:p>
            <a:r>
              <a:rPr lang="en-US" altLang="ko-KR" dirty="0" smtClean="0"/>
              <a:t>Stability</a:t>
            </a:r>
            <a:endParaRPr lang="ko-KR" altLang="en-US" dirty="0"/>
          </a:p>
        </p:txBody>
      </p:sp>
      <p:sp>
        <p:nvSpPr>
          <p:cNvPr id="96" name="Rectangle 55"/>
          <p:cNvSpPr>
            <a:spLocks noChangeArrowheads="1"/>
          </p:cNvSpPr>
          <p:nvPr/>
        </p:nvSpPr>
        <p:spPr bwMode="auto">
          <a:xfrm>
            <a:off x="3511550" y="4813300"/>
            <a:ext cx="457200" cy="304800"/>
          </a:xfrm>
          <a:prstGeom prst="rect">
            <a:avLst/>
          </a:prstGeom>
          <a:noFill/>
          <a:ln w="952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30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571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143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>
              <a:spcBef>
                <a:spcPct val="20000"/>
              </a:spcBef>
              <a:buClr>
                <a:schemeClr val="accent2"/>
              </a:buClr>
              <a:buChar char="o"/>
              <a:defRPr sz="2143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43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143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143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143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143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ko-KR" sz="964" b="0" dirty="0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63286"/>
            <a:ext cx="8303972" cy="673426"/>
          </a:xfrm>
        </p:spPr>
        <p:txBody>
          <a:bodyPr/>
          <a:lstStyle/>
          <a:p>
            <a:pPr>
              <a:defRPr/>
            </a:pPr>
            <a:r>
              <a:rPr lang="en-US" sz="3428" dirty="0" smtClean="0"/>
              <a:t>Spreadsheet </a:t>
            </a:r>
            <a:r>
              <a:rPr lang="en-US" sz="3428" dirty="0"/>
              <a:t>Functions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908720"/>
            <a:ext cx="8493900" cy="5472608"/>
          </a:xfrm>
        </p:spPr>
        <p:txBody>
          <a:bodyPr/>
          <a:lstStyle/>
          <a:p>
            <a:pPr lvl="1" indent="-74295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sz="2143" dirty="0" smtClean="0">
                <a:ea typeface="굴림" panose="020B0600000101010101" pitchFamily="50" charset="-127"/>
              </a:rPr>
              <a:t>(1) Present </a:t>
            </a:r>
            <a:r>
              <a:rPr lang="en-US" altLang="ko-KR" sz="2143" dirty="0">
                <a:ea typeface="굴림" panose="020B0600000101010101" pitchFamily="50" charset="-127"/>
              </a:rPr>
              <a:t>Value, P: 	      </a:t>
            </a:r>
            <a:r>
              <a:rPr lang="en-US" altLang="ko-KR" sz="2143" dirty="0" smtClean="0">
                <a:ea typeface="굴림" panose="020B0600000101010101" pitchFamily="50" charset="-127"/>
              </a:rPr>
              <a:t>		= </a:t>
            </a:r>
            <a:r>
              <a:rPr lang="en-US" altLang="ko-KR" sz="2143" dirty="0">
                <a:solidFill>
                  <a:srgbClr val="3333CC"/>
                </a:solidFill>
                <a:ea typeface="굴림" panose="020B0600000101010101" pitchFamily="50" charset="-127"/>
              </a:rPr>
              <a:t>PV(</a:t>
            </a:r>
            <a:r>
              <a:rPr lang="en-US" altLang="ko-KR" sz="2143" dirty="0" err="1">
                <a:solidFill>
                  <a:srgbClr val="3333CC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2143" dirty="0">
                <a:solidFill>
                  <a:srgbClr val="3333CC"/>
                </a:solidFill>
                <a:ea typeface="굴림" panose="020B0600000101010101" pitchFamily="50" charset="-127"/>
              </a:rPr>
              <a:t>%,</a:t>
            </a:r>
            <a:r>
              <a:rPr lang="en-US" altLang="ko-KR" sz="2143" dirty="0" err="1">
                <a:solidFill>
                  <a:srgbClr val="3333CC"/>
                </a:solidFill>
                <a:ea typeface="굴림" panose="020B0600000101010101" pitchFamily="50" charset="-127"/>
              </a:rPr>
              <a:t>n,A,F</a:t>
            </a:r>
            <a:r>
              <a:rPr lang="en-US" altLang="ko-KR" sz="2143" dirty="0">
                <a:solidFill>
                  <a:srgbClr val="3333CC"/>
                </a:solidFill>
                <a:ea typeface="굴림" panose="020B0600000101010101" pitchFamily="50" charset="-127"/>
              </a:rPr>
              <a:t>)</a:t>
            </a:r>
          </a:p>
          <a:p>
            <a:pPr lvl="1" indent="-74295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sz="2143" dirty="0" smtClean="0">
                <a:ea typeface="굴림" panose="020B0600000101010101" pitchFamily="50" charset="-127"/>
              </a:rPr>
              <a:t>(2) Future </a:t>
            </a:r>
            <a:r>
              <a:rPr lang="en-US" altLang="ko-KR" sz="2143" dirty="0">
                <a:ea typeface="굴림" panose="020B0600000101010101" pitchFamily="50" charset="-127"/>
              </a:rPr>
              <a:t>Value, F:  	      </a:t>
            </a:r>
            <a:r>
              <a:rPr lang="en-US" altLang="ko-KR" sz="2143" dirty="0" smtClean="0">
                <a:ea typeface="굴림" panose="020B0600000101010101" pitchFamily="50" charset="-127"/>
              </a:rPr>
              <a:t>		= </a:t>
            </a:r>
            <a:r>
              <a:rPr lang="en-US" altLang="ko-KR" sz="2143" dirty="0">
                <a:solidFill>
                  <a:srgbClr val="3333CC"/>
                </a:solidFill>
                <a:ea typeface="굴림" panose="020B0600000101010101" pitchFamily="50" charset="-127"/>
              </a:rPr>
              <a:t>FV(</a:t>
            </a:r>
            <a:r>
              <a:rPr lang="en-US" altLang="ko-KR" sz="2143" dirty="0" err="1">
                <a:solidFill>
                  <a:srgbClr val="3333CC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2143" dirty="0">
                <a:solidFill>
                  <a:srgbClr val="3333CC"/>
                </a:solidFill>
                <a:ea typeface="굴림" panose="020B0600000101010101" pitchFamily="50" charset="-127"/>
              </a:rPr>
              <a:t>%,</a:t>
            </a:r>
            <a:r>
              <a:rPr lang="en-US" altLang="ko-KR" sz="2143" dirty="0" err="1">
                <a:solidFill>
                  <a:srgbClr val="3333CC"/>
                </a:solidFill>
                <a:ea typeface="굴림" panose="020B0600000101010101" pitchFamily="50" charset="-127"/>
              </a:rPr>
              <a:t>n,A,P</a:t>
            </a:r>
            <a:r>
              <a:rPr lang="en-US" altLang="ko-KR" sz="2143" dirty="0">
                <a:solidFill>
                  <a:srgbClr val="3333CC"/>
                </a:solidFill>
                <a:ea typeface="굴림" panose="020B0600000101010101" pitchFamily="50" charset="-127"/>
              </a:rPr>
              <a:t>)</a:t>
            </a:r>
          </a:p>
          <a:p>
            <a:pPr lvl="1" indent="-74295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sz="2143" b="1" dirty="0" smtClean="0">
                <a:solidFill>
                  <a:srgbClr val="C00000"/>
                </a:solidFill>
                <a:ea typeface="굴림" panose="020B0600000101010101" pitchFamily="50" charset="-127"/>
              </a:rPr>
              <a:t>(3) Equal</a:t>
            </a:r>
            <a:r>
              <a:rPr lang="en-US" altLang="ko-KR" sz="2143" b="1" dirty="0">
                <a:solidFill>
                  <a:srgbClr val="C00000"/>
                </a:solidFill>
                <a:ea typeface="굴림" panose="020B0600000101010101" pitchFamily="50" charset="-127"/>
              </a:rPr>
              <a:t>, periodic value, A:    </a:t>
            </a:r>
            <a:r>
              <a:rPr lang="en-US" altLang="ko-KR" sz="2143" b="1" dirty="0" smtClean="0">
                <a:solidFill>
                  <a:srgbClr val="C00000"/>
                </a:solidFill>
                <a:ea typeface="굴림" panose="020B0600000101010101" pitchFamily="50" charset="-127"/>
              </a:rPr>
              <a:t>	= </a:t>
            </a:r>
            <a:r>
              <a:rPr lang="en-US" altLang="ko-KR" sz="2143" b="1" dirty="0">
                <a:solidFill>
                  <a:srgbClr val="C00000"/>
                </a:solidFill>
                <a:ea typeface="굴림" panose="020B0600000101010101" pitchFamily="50" charset="-127"/>
              </a:rPr>
              <a:t>PMT(</a:t>
            </a:r>
            <a:r>
              <a:rPr lang="en-US" altLang="ko-KR" sz="2143" b="1" dirty="0" err="1">
                <a:solidFill>
                  <a:srgbClr val="C0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2143" b="1" dirty="0">
                <a:solidFill>
                  <a:srgbClr val="C00000"/>
                </a:solidFill>
                <a:ea typeface="굴림" panose="020B0600000101010101" pitchFamily="50" charset="-127"/>
              </a:rPr>
              <a:t>%,</a:t>
            </a:r>
            <a:r>
              <a:rPr lang="en-US" altLang="ko-KR" sz="2143" b="1" dirty="0" err="1">
                <a:solidFill>
                  <a:srgbClr val="C00000"/>
                </a:solidFill>
                <a:ea typeface="굴림" panose="020B0600000101010101" pitchFamily="50" charset="-127"/>
              </a:rPr>
              <a:t>n,P,F</a:t>
            </a:r>
            <a:r>
              <a:rPr lang="en-US" altLang="ko-KR" sz="2143" b="1" dirty="0">
                <a:solidFill>
                  <a:srgbClr val="C00000"/>
                </a:solidFill>
                <a:ea typeface="굴림" panose="020B0600000101010101" pitchFamily="50" charset="-127"/>
              </a:rPr>
              <a:t>)</a:t>
            </a:r>
          </a:p>
          <a:p>
            <a:pPr lvl="1" indent="-74295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sz="2143" dirty="0" smtClean="0">
                <a:ea typeface="굴림" panose="020B0600000101010101" pitchFamily="50" charset="-127"/>
              </a:rPr>
              <a:t>(4) Number </a:t>
            </a:r>
            <a:r>
              <a:rPr lang="en-US" altLang="ko-KR" sz="2143" dirty="0">
                <a:ea typeface="굴림" panose="020B0600000101010101" pitchFamily="50" charset="-127"/>
              </a:rPr>
              <a:t>of periods, n:       </a:t>
            </a:r>
            <a:r>
              <a:rPr lang="en-US" altLang="ko-KR" sz="2143" dirty="0" smtClean="0">
                <a:ea typeface="굴림" panose="020B0600000101010101" pitchFamily="50" charset="-127"/>
              </a:rPr>
              <a:t>	= </a:t>
            </a:r>
            <a:r>
              <a:rPr lang="en-US" altLang="ko-KR" sz="2143" dirty="0">
                <a:solidFill>
                  <a:srgbClr val="3333CC"/>
                </a:solidFill>
                <a:ea typeface="굴림" panose="020B0600000101010101" pitchFamily="50" charset="-127"/>
              </a:rPr>
              <a:t>NPER(</a:t>
            </a:r>
            <a:r>
              <a:rPr lang="en-US" altLang="ko-KR" sz="2143" dirty="0" err="1">
                <a:solidFill>
                  <a:srgbClr val="3333CC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2143" dirty="0">
                <a:solidFill>
                  <a:srgbClr val="3333CC"/>
                </a:solidFill>
                <a:ea typeface="굴림" panose="020B0600000101010101" pitchFamily="50" charset="-127"/>
              </a:rPr>
              <a:t>%,A,P,F)</a:t>
            </a:r>
          </a:p>
          <a:p>
            <a:pPr lvl="1" indent="-74295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sz="2143" dirty="0" smtClean="0">
                <a:ea typeface="굴림" panose="020B0600000101010101" pitchFamily="50" charset="-127"/>
              </a:rPr>
              <a:t>(5) Compound </a:t>
            </a:r>
            <a:r>
              <a:rPr lang="en-US" altLang="ko-KR" sz="2143" dirty="0">
                <a:ea typeface="굴림" panose="020B0600000101010101" pitchFamily="50" charset="-127"/>
              </a:rPr>
              <a:t>interest rate, i:  </a:t>
            </a:r>
            <a:r>
              <a:rPr lang="en-US" altLang="ko-KR" sz="2143" dirty="0" smtClean="0">
                <a:ea typeface="굴림" panose="020B0600000101010101" pitchFamily="50" charset="-127"/>
              </a:rPr>
              <a:t>	= </a:t>
            </a:r>
            <a:r>
              <a:rPr lang="en-US" altLang="ko-KR" sz="2143" dirty="0">
                <a:solidFill>
                  <a:srgbClr val="3333CC"/>
                </a:solidFill>
                <a:ea typeface="굴림" panose="020B0600000101010101" pitchFamily="50" charset="-127"/>
              </a:rPr>
              <a:t>RATE(</a:t>
            </a:r>
            <a:r>
              <a:rPr lang="en-US" altLang="ko-KR" sz="2143" dirty="0" err="1">
                <a:solidFill>
                  <a:srgbClr val="3333CC"/>
                </a:solidFill>
                <a:ea typeface="굴림" panose="020B0600000101010101" pitchFamily="50" charset="-127"/>
              </a:rPr>
              <a:t>n,A,P,F</a:t>
            </a:r>
            <a:r>
              <a:rPr lang="en-US" altLang="ko-KR" sz="2143" dirty="0">
                <a:solidFill>
                  <a:srgbClr val="3333CC"/>
                </a:solidFill>
                <a:ea typeface="굴림" panose="020B0600000101010101" pitchFamily="50" charset="-127"/>
              </a:rPr>
              <a:t>)</a:t>
            </a:r>
          </a:p>
          <a:p>
            <a:pPr lvl="1" indent="-74295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sz="2143" b="1" dirty="0" smtClean="0">
                <a:solidFill>
                  <a:srgbClr val="C00000"/>
                </a:solidFill>
                <a:ea typeface="굴림" panose="020B0600000101010101" pitchFamily="50" charset="-127"/>
              </a:rPr>
              <a:t>(6) Compound </a:t>
            </a:r>
            <a:r>
              <a:rPr lang="en-US" altLang="ko-KR" sz="2143" b="1" dirty="0">
                <a:solidFill>
                  <a:srgbClr val="C00000"/>
                </a:solidFill>
                <a:ea typeface="굴림" panose="020B0600000101010101" pitchFamily="50" charset="-127"/>
              </a:rPr>
              <a:t>interest rate, i: </a:t>
            </a:r>
            <a:r>
              <a:rPr lang="en-US" altLang="ko-KR" sz="2143" b="1" dirty="0" smtClean="0">
                <a:solidFill>
                  <a:srgbClr val="C00000"/>
                </a:solidFill>
                <a:ea typeface="굴림" panose="020B0600000101010101" pitchFamily="50" charset="-127"/>
              </a:rPr>
              <a:t>	= </a:t>
            </a:r>
            <a:r>
              <a:rPr lang="en-US" altLang="ko-KR" sz="2143" b="1" dirty="0">
                <a:solidFill>
                  <a:srgbClr val="C00000"/>
                </a:solidFill>
                <a:ea typeface="굴림" panose="020B0600000101010101" pitchFamily="50" charset="-127"/>
              </a:rPr>
              <a:t>IRR(</a:t>
            </a:r>
            <a:r>
              <a:rPr lang="en-US" altLang="ko-KR" sz="2143" b="1" dirty="0" err="1">
                <a:solidFill>
                  <a:srgbClr val="C00000"/>
                </a:solidFill>
                <a:ea typeface="굴림" panose="020B0600000101010101" pitchFamily="50" charset="-127"/>
              </a:rPr>
              <a:t>first_cell:last_cell</a:t>
            </a:r>
            <a:r>
              <a:rPr lang="en-US" altLang="ko-KR" sz="2143" b="1" dirty="0">
                <a:solidFill>
                  <a:srgbClr val="C00000"/>
                </a:solidFill>
                <a:ea typeface="굴림" panose="020B0600000101010101" pitchFamily="50" charset="-127"/>
              </a:rPr>
              <a:t>)</a:t>
            </a:r>
          </a:p>
          <a:p>
            <a:pPr lvl="1" indent="-742950">
              <a:buFont typeface="Wingdings" panose="05000000000000000000" pitchFamily="2" charset="2"/>
              <a:buNone/>
            </a:pPr>
            <a:r>
              <a:rPr lang="en-US" altLang="ko-KR" sz="2143" b="1" dirty="0" smtClean="0">
                <a:solidFill>
                  <a:srgbClr val="C00000"/>
                </a:solidFill>
                <a:ea typeface="굴림" panose="020B0600000101010101" pitchFamily="50" charset="-127"/>
              </a:rPr>
              <a:t>(7) Present </a:t>
            </a:r>
            <a:r>
              <a:rPr lang="en-US" altLang="ko-KR" sz="2143" b="1" dirty="0">
                <a:solidFill>
                  <a:srgbClr val="C00000"/>
                </a:solidFill>
                <a:ea typeface="굴림" panose="020B0600000101010101" pitchFamily="50" charset="-127"/>
              </a:rPr>
              <a:t>value, any series, P</a:t>
            </a:r>
            <a:r>
              <a:rPr lang="en-US" altLang="ko-KR" sz="2143" b="1" dirty="0" smtClean="0">
                <a:solidFill>
                  <a:srgbClr val="C00000"/>
                </a:solidFill>
                <a:ea typeface="굴림" panose="020B0600000101010101" pitchFamily="50" charset="-127"/>
              </a:rPr>
              <a:t>:	= NPV(</a:t>
            </a:r>
            <a:r>
              <a:rPr lang="en-US" altLang="ko-KR" sz="2143" b="1" dirty="0" err="1" smtClean="0">
                <a:solidFill>
                  <a:srgbClr val="C0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2143" b="1" dirty="0" smtClean="0">
                <a:solidFill>
                  <a:srgbClr val="C00000"/>
                </a:solidFill>
                <a:ea typeface="굴림" panose="020B0600000101010101" pitchFamily="50" charset="-127"/>
              </a:rPr>
              <a:t>%,</a:t>
            </a:r>
            <a:r>
              <a:rPr lang="en-US" altLang="ko-KR" sz="2143" b="1" dirty="0">
                <a:solidFill>
                  <a:srgbClr val="C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143" b="1" dirty="0" smtClean="0">
                <a:solidFill>
                  <a:srgbClr val="C00000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143" b="1" baseline="30000" dirty="0" smtClean="0">
                <a:solidFill>
                  <a:srgbClr val="C00000"/>
                </a:solidFill>
                <a:ea typeface="굴림" panose="020B0600000101010101" pitchFamily="50" charset="-127"/>
              </a:rPr>
              <a:t>nd</a:t>
            </a:r>
            <a:r>
              <a:rPr lang="en-US" altLang="ko-KR" sz="2143" b="1" dirty="0" smtClean="0">
                <a:solidFill>
                  <a:srgbClr val="C00000"/>
                </a:solidFill>
                <a:ea typeface="굴림" panose="020B0600000101010101" pitchFamily="50" charset="-127"/>
              </a:rPr>
              <a:t>_cell:last_cell) 					   	   + </a:t>
            </a:r>
            <a:r>
              <a:rPr lang="en-US" altLang="ko-KR" sz="2143" b="1" dirty="0" err="1" smtClean="0">
                <a:solidFill>
                  <a:srgbClr val="C00000"/>
                </a:solidFill>
                <a:ea typeface="굴림" panose="020B0600000101010101" pitchFamily="50" charset="-127"/>
              </a:rPr>
              <a:t>first_cell</a:t>
            </a:r>
            <a:endParaRPr lang="en-US" altLang="ko-KR" sz="2143" b="1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ko-KR" sz="1071" dirty="0">
              <a:solidFill>
                <a:srgbClr val="3333CC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0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542" y="199106"/>
            <a:ext cx="8388424" cy="685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Procedures for Economic Analysis</a:t>
            </a:r>
            <a:endParaRPr lang="ko-KR" altLang="en-US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708284" y="1772816"/>
            <a:ext cx="8023953" cy="3466564"/>
            <a:chOff x="395288" y="2636838"/>
            <a:chExt cx="8310562" cy="3466564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97865" y="3716338"/>
              <a:ext cx="1944687" cy="9233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800" dirty="0" smtClean="0">
                  <a:latin typeface="HY헤드라인M" pitchFamily="18" charset="-127"/>
                  <a:ea typeface="HY헤드라인M" pitchFamily="18" charset="-127"/>
                </a:rPr>
                <a:t>Technology Characteristics</a:t>
              </a:r>
            </a:p>
            <a:p>
              <a:pPr algn="ctr">
                <a:defRPr/>
              </a:pPr>
              <a:r>
                <a:rPr lang="en-US" altLang="ko-KR" sz="1800" dirty="0" smtClean="0">
                  <a:latin typeface="HY헤드라인M" pitchFamily="18" charset="-127"/>
                  <a:ea typeface="HY헤드라인M" pitchFamily="18" charset="-127"/>
                </a:rPr>
                <a:t>Analysis</a:t>
              </a:r>
              <a:endParaRPr lang="ko-KR" altLang="en-US" sz="18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203575" y="2952750"/>
              <a:ext cx="430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632200" y="2636838"/>
              <a:ext cx="1874838" cy="8309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Cost Analysis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770188" y="3355975"/>
              <a:ext cx="433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203575" y="2952750"/>
              <a:ext cx="0" cy="1008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203575" y="3960813"/>
              <a:ext cx="460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636964" y="3716338"/>
              <a:ext cx="1868486" cy="8309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Benefit Analysis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578475" y="2879725"/>
              <a:ext cx="360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938838" y="2879725"/>
              <a:ext cx="0" cy="108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6515100" y="3095625"/>
              <a:ext cx="1798638" cy="7694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200" dirty="0" smtClean="0">
                  <a:latin typeface="HY헤드라인M" pitchFamily="18" charset="-127"/>
                  <a:ea typeface="HY헤드라인M" pitchFamily="18" charset="-127"/>
                </a:rPr>
                <a:t>Economic Analysis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5632617" y="4779963"/>
              <a:ext cx="3073233" cy="1323439"/>
            </a:xfrm>
            <a:prstGeom prst="rect">
              <a:avLst/>
            </a:prstGeom>
            <a:gradFill rotWithShape="1">
              <a:gsLst>
                <a:gs pos="0">
                  <a:srgbClr val="F99107"/>
                </a:gs>
                <a:gs pos="100000">
                  <a:srgbClr val="FFFFF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99107"/>
              </a:extrusionClr>
            </a:sp3d>
          </p:spPr>
          <p:txBody>
            <a:bodyPr wrap="square">
              <a:spAutoFit/>
              <a:flatTx/>
            </a:bodyPr>
            <a:lstStyle/>
            <a:p>
              <a:r>
                <a:rPr lang="en-US" altLang="ko-KR" sz="2000" dirty="0" smtClean="0">
                  <a:latin typeface="HY헤드라인M" pitchFamily="18" charset="-127"/>
                  <a:ea typeface="HY헤드라인M" pitchFamily="18" charset="-127"/>
                </a:rPr>
                <a:t>Economic</a:t>
              </a:r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2000" dirty="0" smtClean="0">
                  <a:latin typeface="HY헤드라인M" pitchFamily="18" charset="-127"/>
                  <a:ea typeface="HY헤드라인M" pitchFamily="18" charset="-127"/>
                </a:rPr>
                <a:t>Justification</a:t>
              </a:r>
              <a:endParaRPr lang="ko-KR" altLang="en-US" sz="2000" dirty="0">
                <a:latin typeface="HY헤드라인M" pitchFamily="18" charset="-127"/>
                <a:ea typeface="HY헤드라인M" pitchFamily="18" charset="-127"/>
              </a:endParaRPr>
            </a:p>
            <a:p>
              <a:r>
                <a:rPr lang="ko-KR" altLang="en-US" sz="2000" dirty="0">
                  <a:latin typeface="HY헤드라인M" pitchFamily="18" charset="-127"/>
                  <a:ea typeface="HY헤드라인M" pitchFamily="18" charset="-127"/>
                </a:rPr>
                <a:t>   </a:t>
              </a:r>
              <a:r>
                <a:rPr lang="en-US" altLang="ko-KR" sz="2000" dirty="0" smtClean="0">
                  <a:latin typeface="HY헤드라인M" pitchFamily="18" charset="-127"/>
                  <a:ea typeface="HY헤드라인M" pitchFamily="18" charset="-127"/>
                </a:rPr>
                <a:t>- NPV, IRR, PB</a:t>
              </a:r>
              <a:endParaRPr lang="en-US" altLang="ko-KR" sz="2000" dirty="0">
                <a:latin typeface="HY헤드라인M" pitchFamily="18" charset="-127"/>
                <a:ea typeface="HY헤드라인M" pitchFamily="18" charset="-127"/>
              </a:endParaRPr>
            </a:p>
            <a:p>
              <a:r>
                <a:rPr lang="en-US" altLang="ko-KR" sz="2000" dirty="0">
                  <a:latin typeface="HY헤드라인M" pitchFamily="18" charset="-127"/>
                  <a:ea typeface="HY헤드라인M" pitchFamily="18" charset="-127"/>
                </a:rPr>
                <a:t>   - </a:t>
              </a:r>
              <a:r>
                <a:rPr lang="en-US" altLang="ko-KR" sz="2000" dirty="0" smtClean="0">
                  <a:latin typeface="HY헤드라인M" pitchFamily="18" charset="-127"/>
                  <a:ea typeface="HY헤드라인M" pitchFamily="18" charset="-127"/>
                </a:rPr>
                <a:t>ROI</a:t>
              </a:r>
              <a:endParaRPr lang="en-US" altLang="ko-KR" sz="2000" dirty="0">
                <a:latin typeface="HY헤드라인M" pitchFamily="18" charset="-127"/>
                <a:ea typeface="HY헤드라인M" pitchFamily="18" charset="-127"/>
              </a:endParaRPr>
            </a:p>
            <a:p>
              <a:r>
                <a:rPr lang="en-US" altLang="ko-KR" sz="2000" dirty="0">
                  <a:latin typeface="HY헤드라인M" pitchFamily="18" charset="-127"/>
                  <a:ea typeface="HY헤드라인M" pitchFamily="18" charset="-127"/>
                </a:rPr>
                <a:t>   - B/C ratio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95288" y="2663825"/>
              <a:ext cx="1946275" cy="9233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800" dirty="0" smtClean="0">
                  <a:latin typeface="HY헤드라인M" pitchFamily="18" charset="-127"/>
                  <a:ea typeface="HY헤드라인M" pitchFamily="18" charset="-127"/>
                </a:rPr>
                <a:t>Environmental</a:t>
              </a:r>
            </a:p>
            <a:p>
              <a:pPr algn="ctr">
                <a:defRPr/>
              </a:pPr>
              <a:r>
                <a:rPr lang="en-US" altLang="ko-KR" sz="1800" dirty="0" smtClean="0">
                  <a:latin typeface="HY헤드라인M" pitchFamily="18" charset="-127"/>
                  <a:ea typeface="HY헤드라인M" pitchFamily="18" charset="-127"/>
                </a:rPr>
                <a:t>(Political) Analysis</a:t>
              </a:r>
              <a:endParaRPr lang="ko-KR" altLang="en-US" sz="18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770188" y="2924175"/>
              <a:ext cx="0" cy="1008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11413" y="3932238"/>
              <a:ext cx="358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938838" y="3311525"/>
              <a:ext cx="504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578475" y="3960813"/>
              <a:ext cx="360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2411413" y="2952750"/>
              <a:ext cx="358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아래쪽 화살표 1"/>
          <p:cNvSpPr/>
          <p:nvPr/>
        </p:nvSpPr>
        <p:spPr bwMode="auto">
          <a:xfrm>
            <a:off x="7213784" y="3140968"/>
            <a:ext cx="648072" cy="6480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7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81075"/>
            <a:ext cx="8588375" cy="5343525"/>
          </a:xfrm>
        </p:spPr>
        <p:txBody>
          <a:bodyPr/>
          <a:lstStyle/>
          <a:p>
            <a:pPr lvl="1" eaLnBrk="1" hangingPunct="1"/>
            <a:r>
              <a:rPr lang="en-US" altLang="ko-KR" sz="2000" b="1" dirty="0" smtClean="0"/>
              <a:t>Value of money changes over time </a:t>
            </a:r>
          </a:p>
          <a:p>
            <a:pPr marL="457200" lvl="1" indent="0" eaLnBrk="1" hangingPunct="1">
              <a:buNone/>
            </a:pPr>
            <a:endParaRPr lang="en-US" altLang="ko-KR" sz="2000" b="1" dirty="0" smtClean="0"/>
          </a:p>
          <a:p>
            <a:pPr lvl="1" eaLnBrk="1" hangingPunct="1"/>
            <a:r>
              <a:rPr lang="en-US" altLang="ko-KR" sz="2000" b="1" dirty="0" smtClean="0"/>
              <a:t>Economic equivalence should be introduced to determine the different amount of money at different points in time</a:t>
            </a:r>
          </a:p>
          <a:p>
            <a:pPr lvl="1" eaLnBrk="1" hangingPunct="1"/>
            <a:endParaRPr lang="en-US" altLang="ko-KR" sz="2000" b="1" dirty="0" smtClean="0"/>
          </a:p>
          <a:p>
            <a:pPr lvl="1" eaLnBrk="1" hangingPunct="1"/>
            <a:r>
              <a:rPr lang="en-US" altLang="ko-KR" sz="2000" b="1" dirty="0" smtClean="0"/>
              <a:t>Present Worth: To determine the present worth P of a given future amount F at discount rate </a:t>
            </a:r>
            <a:r>
              <a:rPr lang="en-US" altLang="ko-KR" sz="2000" b="1" dirty="0" err="1" smtClean="0"/>
              <a:t>i</a:t>
            </a:r>
            <a:endParaRPr lang="en-US" altLang="ko-KR" sz="2000" b="1" dirty="0" smtClean="0"/>
          </a:p>
          <a:p>
            <a:pPr lvl="1" eaLnBrk="1" hangingPunct="1"/>
            <a:endParaRPr lang="ko-KR" altLang="en-US" sz="2000" b="1" dirty="0" smtClean="0"/>
          </a:p>
          <a:p>
            <a:pPr lvl="1" eaLnBrk="1" hangingPunct="1"/>
            <a:r>
              <a:rPr lang="en-US" altLang="ko-KR" sz="2000" b="1" dirty="0"/>
              <a:t>D</a:t>
            </a:r>
            <a:r>
              <a:rPr lang="en-US" altLang="ko-KR" sz="2000" b="1" dirty="0" smtClean="0"/>
              <a:t>iscount rate: financing cost + risk + earning rate + …</a:t>
            </a:r>
            <a:endParaRPr lang="ko-KR" altLang="en-US" sz="2000" b="1" dirty="0" smtClean="0"/>
          </a:p>
          <a:p>
            <a:pPr lvl="2" eaLnBrk="1" hangingPunct="1"/>
            <a:r>
              <a:rPr lang="en-US" altLang="ko-KR" sz="1800" b="1" dirty="0" smtClean="0"/>
              <a:t>Minimum Attractive Rate of </a:t>
            </a:r>
            <a:r>
              <a:rPr lang="en-US" altLang="ko-KR" sz="1800" b="1" dirty="0"/>
              <a:t>Return (</a:t>
            </a:r>
            <a:r>
              <a:rPr lang="en-US" altLang="ko-KR" sz="1800" b="1" dirty="0" smtClean="0"/>
              <a:t>MARR)</a:t>
            </a:r>
          </a:p>
          <a:p>
            <a:pPr lvl="3" eaLnBrk="1" hangingPunct="1"/>
            <a:r>
              <a:rPr lang="en-US" altLang="ko-KR" sz="1800" b="1" dirty="0" smtClean="0"/>
              <a:t>A project is not economically viable unless it is expected to return at least the MARR</a:t>
            </a:r>
          </a:p>
          <a:p>
            <a:pPr lvl="3" eaLnBrk="1" hangingPunct="1"/>
            <a:r>
              <a:rPr lang="en-US" altLang="ko-KR" sz="1800" b="1" dirty="0" smtClean="0"/>
              <a:t>Hurdle rate, Cut-off rate</a:t>
            </a:r>
          </a:p>
          <a:p>
            <a:pPr lvl="2" eaLnBrk="1" hangingPunct="1"/>
            <a:r>
              <a:rPr lang="en-US" altLang="ko-KR" sz="1800" b="1" dirty="0" smtClean="0"/>
              <a:t>Weighted Average Cost of Capital (WACC) </a:t>
            </a:r>
          </a:p>
          <a:p>
            <a:pPr lvl="3" eaLnBrk="1" hangingPunct="1"/>
            <a:r>
              <a:rPr lang="en-US" altLang="ko-KR" sz="1800" b="1" dirty="0" smtClean="0"/>
              <a:t>Weighted average cost of equity financing and debt financing</a:t>
            </a:r>
          </a:p>
          <a:p>
            <a:pPr lvl="2" eaLnBrk="1" hangingPunct="1"/>
            <a:r>
              <a:rPr lang="en-US" altLang="ko-KR" sz="1800" b="1" dirty="0" smtClean="0"/>
              <a:t>Risk Premium : evaluation on the risks involved in the investment</a:t>
            </a:r>
            <a:endParaRPr lang="en-US" altLang="ko-KR" sz="20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Value of Money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81075"/>
            <a:ext cx="8588375" cy="5343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ko-KR" sz="2000" dirty="0" smtClean="0"/>
              <a:t>   </a:t>
            </a:r>
          </a:p>
          <a:p>
            <a:pPr marL="914400" lvl="2" indent="0" eaLnBrk="1" hangingPunct="1">
              <a:buNone/>
            </a:pP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Equivalence of </a:t>
            </a:r>
            <a:r>
              <a:rPr lang="en-US" altLang="ko-KR" dirty="0" smtClean="0"/>
              <a:t>Present &amp; </a:t>
            </a:r>
            <a:r>
              <a:rPr lang="en-US" altLang="ko-KR" dirty="0"/>
              <a:t>Future Value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1412776"/>
            <a:ext cx="7603753" cy="2112962"/>
            <a:chOff x="1331913" y="4005263"/>
            <a:chExt cx="7603753" cy="2112962"/>
          </a:xfrm>
        </p:grpSpPr>
        <p:grpSp>
          <p:nvGrpSpPr>
            <p:cNvPr id="5" name="그룹 4"/>
            <p:cNvGrpSpPr/>
            <p:nvPr/>
          </p:nvGrpSpPr>
          <p:grpSpPr>
            <a:xfrm>
              <a:off x="1331913" y="4005263"/>
              <a:ext cx="7603753" cy="2112962"/>
              <a:chOff x="1331913" y="4005263"/>
              <a:chExt cx="7603753" cy="2112962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1331913" y="4005263"/>
                <a:ext cx="2814637" cy="2112962"/>
                <a:chOff x="748" y="2659"/>
                <a:chExt cx="1773" cy="1331"/>
              </a:xfrm>
            </p:grpSpPr>
            <p:grpSp>
              <p:nvGrpSpPr>
                <p:cNvPr id="12" name="Group 4"/>
                <p:cNvGrpSpPr>
                  <a:grpSpLocks/>
                </p:cNvGrpSpPr>
                <p:nvPr/>
              </p:nvGrpSpPr>
              <p:grpSpPr bwMode="auto">
                <a:xfrm>
                  <a:off x="851" y="2833"/>
                  <a:ext cx="1089" cy="816"/>
                  <a:chOff x="521" y="1117"/>
                  <a:chExt cx="1089" cy="816"/>
                </a:xfrm>
              </p:grpSpPr>
              <p:sp>
                <p:nvSpPr>
                  <p:cNvPr id="19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1616"/>
                    <a:ext cx="0" cy="317"/>
                  </a:xfrm>
                  <a:prstGeom prst="line">
                    <a:avLst/>
                  </a:prstGeom>
                  <a:noFill/>
                  <a:ln w="25400">
                    <a:solidFill>
                      <a:srgbClr val="00808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1616"/>
                    <a:ext cx="1089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10" y="1117"/>
                    <a:ext cx="0" cy="499"/>
                  </a:xfrm>
                  <a:prstGeom prst="line">
                    <a:avLst/>
                  </a:prstGeom>
                  <a:noFill/>
                  <a:ln w="38100">
                    <a:solidFill>
                      <a:srgbClr val="00808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3" name="Line 8"/>
                <p:cNvSpPr>
                  <a:spLocks noChangeShapeType="1"/>
                </p:cNvSpPr>
                <p:nvPr/>
              </p:nvSpPr>
              <p:spPr bwMode="auto">
                <a:xfrm>
                  <a:off x="1078" y="3241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14" name="Line 9"/>
                <p:cNvSpPr>
                  <a:spLocks noChangeShapeType="1"/>
                </p:cNvSpPr>
                <p:nvPr/>
              </p:nvSpPr>
              <p:spPr bwMode="auto">
                <a:xfrm>
                  <a:off x="1297" y="3241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15" name="Line 10"/>
                <p:cNvSpPr>
                  <a:spLocks noChangeShapeType="1"/>
                </p:cNvSpPr>
                <p:nvPr/>
              </p:nvSpPr>
              <p:spPr bwMode="auto">
                <a:xfrm>
                  <a:off x="1524" y="3241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75" y="3419"/>
                  <a:ext cx="106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Char char="•"/>
                    <a:defRPr kumimoji="1" sz="28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Char char="•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400" b="0">
                      <a:latin typeface="Tahoma" panose="020B0604030504040204" pitchFamily="34" charset="0"/>
                    </a:rPr>
                    <a:t>1     2     3   </a:t>
                  </a:r>
                  <a:r>
                    <a:rPr lang="en-US" altLang="ko-KR" sz="1400" b="0">
                      <a:latin typeface="Times New Roman" panose="02020603050405020304" pitchFamily="18" charset="0"/>
                    </a:rPr>
                    <a:t>…</a:t>
                  </a:r>
                  <a:r>
                    <a:rPr lang="en-US" altLang="ko-KR" sz="1400" b="0">
                      <a:latin typeface="Tahoma" panose="020B0604030504040204" pitchFamily="34" charset="0"/>
                    </a:rPr>
                    <a:t>    n</a:t>
                  </a:r>
                </a:p>
              </p:txBody>
            </p:sp>
            <p:sp>
              <p:nvSpPr>
                <p:cNvPr id="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748" y="3702"/>
                  <a:ext cx="22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Char char="•"/>
                    <a:defRPr kumimoji="1" sz="28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Char char="•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2400" b="0">
                      <a:latin typeface="Tahoma" panose="020B0604030504040204" pitchFamily="34" charset="0"/>
                    </a:rPr>
                    <a:t>P</a:t>
                  </a:r>
                </a:p>
              </p:txBody>
            </p:sp>
            <p:sp>
              <p:nvSpPr>
                <p:cNvPr id="1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063" y="2659"/>
                  <a:ext cx="45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Char char="•"/>
                    <a:defRPr kumimoji="1" sz="28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Char char="•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2400" b="0" dirty="0">
                      <a:latin typeface="Tahoma" panose="020B0604030504040204" pitchFamily="34" charset="0"/>
                    </a:rPr>
                    <a:t>F ??</a:t>
                  </a:r>
                </a:p>
              </p:txBody>
            </p:sp>
          </p:grpSp>
          <p:graphicFrame>
            <p:nvGraphicFramePr>
              <p:cNvPr id="8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0465353"/>
                  </p:ext>
                </p:extLst>
              </p:nvPr>
            </p:nvGraphicFramePr>
            <p:xfrm>
              <a:off x="4246563" y="4076700"/>
              <a:ext cx="2232025" cy="474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6" name="Equation" r:id="rId5" imgW="1015559" imgH="215806" progId="Equation.3">
                      <p:embed/>
                    </p:oleObj>
                  </mc:Choice>
                  <mc:Fallback>
                    <p:oleObj name="Equation" r:id="rId5" imgW="1015559" imgH="215806" progId="Equation.3">
                      <p:embed/>
                      <p:pic>
                        <p:nvPicPr>
                          <p:cNvPr id="4711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6563" y="4076700"/>
                            <a:ext cx="2232025" cy="4746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480888"/>
                  </p:ext>
                </p:extLst>
              </p:nvPr>
            </p:nvGraphicFramePr>
            <p:xfrm>
              <a:off x="4093791" y="4542033"/>
              <a:ext cx="4603750" cy="557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7" name="수식" r:id="rId7" imgW="2095200" imgH="253800" progId="Equation.3">
                      <p:embed/>
                    </p:oleObj>
                  </mc:Choice>
                  <mc:Fallback>
                    <p:oleObj name="수식" r:id="rId7" imgW="2095200" imgH="253800" progId="Equation.3">
                      <p:embed/>
                      <p:pic>
                        <p:nvPicPr>
                          <p:cNvPr id="47111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3791" y="4542033"/>
                            <a:ext cx="4603750" cy="557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6462601"/>
                  </p:ext>
                </p:extLst>
              </p:nvPr>
            </p:nvGraphicFramePr>
            <p:xfrm>
              <a:off x="4052516" y="5477071"/>
              <a:ext cx="4883150" cy="557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8" name="수식" r:id="rId9" imgW="2222280" imgH="253800" progId="Equation.3">
                      <p:embed/>
                    </p:oleObj>
                  </mc:Choice>
                  <mc:Fallback>
                    <p:oleObj name="수식" r:id="rId9" imgW="2222280" imgH="253800" progId="Equation.3">
                      <p:embed/>
                      <p:pic>
                        <p:nvPicPr>
                          <p:cNvPr id="47112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2516" y="5477071"/>
                            <a:ext cx="4883150" cy="557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 Box 29"/>
              <p:cNvSpPr txBox="1">
                <a:spLocks noChangeArrowheads="1"/>
              </p:cNvSpPr>
              <p:nvPr/>
            </p:nvSpPr>
            <p:spPr bwMode="auto">
              <a:xfrm>
                <a:off x="5726113" y="5038725"/>
                <a:ext cx="54927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•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95000"/>
                  <a:buChar char="•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 b="0">
                    <a:latin typeface="Tahoma" panose="020B0604030504040204" pitchFamily="34" charset="0"/>
                  </a:rPr>
                  <a:t>...</a:t>
                </a:r>
              </a:p>
            </p:txBody>
          </p:sp>
        </p:grpSp>
        <p:sp>
          <p:nvSpPr>
            <p:cNvPr id="6" name="Text Box 30"/>
            <p:cNvSpPr txBox="1">
              <a:spLocks noChangeArrowheads="1"/>
            </p:cNvSpPr>
            <p:nvPr/>
          </p:nvSpPr>
          <p:spPr bwMode="auto">
            <a:xfrm>
              <a:off x="2247900" y="5603875"/>
              <a:ext cx="14334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0" dirty="0" smtClean="0">
                  <a:latin typeface="Tahoma" panose="020B0604030504040204" pitchFamily="34" charset="0"/>
                </a:rPr>
                <a:t>MARR=10</a:t>
              </a:r>
              <a:r>
                <a:rPr lang="en-US" altLang="ko-KR" sz="1800" b="0" dirty="0">
                  <a:latin typeface="Tahoma" panose="020B0604030504040204" pitchFamily="34" charset="0"/>
                </a:rPr>
                <a:t>%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31840" y="4204294"/>
                <a:ext cx="3417929" cy="1357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i="1" dirty="0" smtClean="0"/>
                  <a:t>P</a:t>
                </a:r>
                <a:r>
                  <a:rPr lang="en-US" altLang="ko-KR" sz="40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5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d>
                          <m:dPr>
                            <m:ctrlPr>
                              <a:rPr lang="en-US" altLang="ko-KR" sz="5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5400" b="0" i="1" smtClean="0">
                                <a:latin typeface="Cambria Math" panose="02040503050406030204" pitchFamily="18" charset="0"/>
                              </a:rPr>
                              <m:t>1+0.1</m:t>
                            </m:r>
                          </m:e>
                        </m:d>
                        <m:r>
                          <a:rPr lang="en-US" altLang="ko-KR" sz="5400" b="0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204294"/>
                <a:ext cx="3417929" cy="1357808"/>
              </a:xfrm>
              <a:prstGeom prst="rect">
                <a:avLst/>
              </a:prstGeom>
              <a:blipFill>
                <a:blip r:embed="rId22"/>
                <a:stretch>
                  <a:fillRect l="-6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1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7"/>
          <p:cNvSpPr>
            <a:spLocks noChangeArrowheads="1"/>
          </p:cNvSpPr>
          <p:nvPr/>
        </p:nvSpPr>
        <p:spPr bwMode="auto">
          <a:xfrm>
            <a:off x="3348038" y="2797175"/>
            <a:ext cx="2160587" cy="1873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grpSp>
        <p:nvGrpSpPr>
          <p:cNvPr id="49158" name="Group 10"/>
          <p:cNvGrpSpPr>
            <a:grpSpLocks/>
          </p:cNvGrpSpPr>
          <p:nvPr/>
        </p:nvGrpSpPr>
        <p:grpSpPr bwMode="auto">
          <a:xfrm>
            <a:off x="827088" y="1773238"/>
            <a:ext cx="1728787" cy="1295400"/>
            <a:chOff x="521" y="1117"/>
            <a:chExt cx="1089" cy="816"/>
          </a:xfrm>
        </p:grpSpPr>
        <p:sp>
          <p:nvSpPr>
            <p:cNvPr id="49191" name="Line 7"/>
            <p:cNvSpPr>
              <a:spLocks noChangeShapeType="1"/>
            </p:cNvSpPr>
            <p:nvPr/>
          </p:nvSpPr>
          <p:spPr bwMode="auto">
            <a:xfrm>
              <a:off x="521" y="1616"/>
              <a:ext cx="0" cy="317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9192" name="Line 8"/>
            <p:cNvSpPr>
              <a:spLocks noChangeShapeType="1"/>
            </p:cNvSpPr>
            <p:nvPr/>
          </p:nvSpPr>
          <p:spPr bwMode="auto">
            <a:xfrm>
              <a:off x="521" y="1616"/>
              <a:ext cx="1089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9193" name="Line 9"/>
            <p:cNvSpPr>
              <a:spLocks noChangeShapeType="1"/>
            </p:cNvSpPr>
            <p:nvPr/>
          </p:nvSpPr>
          <p:spPr bwMode="auto">
            <a:xfrm flipV="1">
              <a:off x="1610" y="1117"/>
              <a:ext cx="0" cy="499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49159" name="Line 11"/>
          <p:cNvSpPr>
            <a:spLocks noChangeShapeType="1"/>
          </p:cNvSpPr>
          <p:nvPr/>
        </p:nvSpPr>
        <p:spPr bwMode="auto">
          <a:xfrm>
            <a:off x="1187450" y="2420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60" name="Line 12"/>
          <p:cNvSpPr>
            <a:spLocks noChangeShapeType="1"/>
          </p:cNvSpPr>
          <p:nvPr/>
        </p:nvSpPr>
        <p:spPr bwMode="auto">
          <a:xfrm>
            <a:off x="1535113" y="2420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61" name="Line 13"/>
          <p:cNvSpPr>
            <a:spLocks noChangeShapeType="1"/>
          </p:cNvSpPr>
          <p:nvPr/>
        </p:nvSpPr>
        <p:spPr bwMode="auto">
          <a:xfrm>
            <a:off x="1895475" y="2420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62" name="Text Box 15"/>
          <p:cNvSpPr txBox="1">
            <a:spLocks noChangeArrowheads="1"/>
          </p:cNvSpPr>
          <p:nvPr/>
        </p:nvSpPr>
        <p:spPr bwMode="auto">
          <a:xfrm>
            <a:off x="1023938" y="2703513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Tahoma" panose="020B0604030504040204" pitchFamily="34" charset="0"/>
              </a:rPr>
              <a:t>1     2     3   </a:t>
            </a:r>
            <a:r>
              <a:rPr lang="en-US" altLang="ko-KR" sz="1400" b="0">
                <a:latin typeface="Times New Roman" panose="02020603050405020304" pitchFamily="18" charset="0"/>
              </a:rPr>
              <a:t>…</a:t>
            </a:r>
            <a:r>
              <a:rPr lang="en-US" altLang="ko-KR" sz="1400" b="0">
                <a:latin typeface="Tahoma" panose="020B0604030504040204" pitchFamily="34" charset="0"/>
              </a:rPr>
              <a:t>    n</a:t>
            </a:r>
          </a:p>
        </p:txBody>
      </p:sp>
      <p:sp>
        <p:nvSpPr>
          <p:cNvPr id="49163" name="Text Box 16"/>
          <p:cNvSpPr txBox="1">
            <a:spLocks noChangeArrowheads="1"/>
          </p:cNvSpPr>
          <p:nvPr/>
        </p:nvSpPr>
        <p:spPr bwMode="auto">
          <a:xfrm>
            <a:off x="663575" y="31527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9164" name="Text Box 17"/>
          <p:cNvSpPr txBox="1">
            <a:spLocks noChangeArrowheads="1"/>
          </p:cNvSpPr>
          <p:nvPr/>
        </p:nvSpPr>
        <p:spPr bwMode="auto">
          <a:xfrm>
            <a:off x="2751138" y="1497013"/>
            <a:ext cx="58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0">
                <a:latin typeface="Tahoma" panose="020B0604030504040204" pitchFamily="34" charset="0"/>
              </a:rPr>
              <a:t>F ?</a:t>
            </a:r>
          </a:p>
        </p:txBody>
      </p:sp>
      <p:sp>
        <p:nvSpPr>
          <p:cNvPr id="49165" name="AutoShape 19"/>
          <p:cNvSpPr>
            <a:spLocks noChangeArrowheads="1"/>
          </p:cNvSpPr>
          <p:nvPr/>
        </p:nvSpPr>
        <p:spPr bwMode="auto">
          <a:xfrm rot="-2135271">
            <a:off x="1187450" y="2492375"/>
            <a:ext cx="2592388" cy="1501775"/>
          </a:xfrm>
          <a:prstGeom prst="curvedUpArrow">
            <a:avLst>
              <a:gd name="adj1" fmla="val 13059"/>
              <a:gd name="adj2" fmla="val 47583"/>
              <a:gd name="adj3" fmla="val 231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49166" name="Line 21"/>
          <p:cNvSpPr>
            <a:spLocks noChangeShapeType="1"/>
          </p:cNvSpPr>
          <p:nvPr/>
        </p:nvSpPr>
        <p:spPr bwMode="auto">
          <a:xfrm>
            <a:off x="5618163" y="4649788"/>
            <a:ext cx="0" cy="792162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67" name="Line 22"/>
          <p:cNvSpPr>
            <a:spLocks noChangeShapeType="1"/>
          </p:cNvSpPr>
          <p:nvPr/>
        </p:nvSpPr>
        <p:spPr bwMode="auto">
          <a:xfrm>
            <a:off x="5618163" y="4649788"/>
            <a:ext cx="1728787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68" name="Line 23"/>
          <p:cNvSpPr>
            <a:spLocks noChangeShapeType="1"/>
          </p:cNvSpPr>
          <p:nvPr/>
        </p:nvSpPr>
        <p:spPr bwMode="auto">
          <a:xfrm flipV="1">
            <a:off x="7346950" y="4216400"/>
            <a:ext cx="0" cy="433388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69" name="Line 24"/>
          <p:cNvSpPr>
            <a:spLocks noChangeShapeType="1"/>
          </p:cNvSpPr>
          <p:nvPr/>
        </p:nvSpPr>
        <p:spPr bwMode="auto">
          <a:xfrm>
            <a:off x="5978525" y="45053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70" name="Line 25"/>
          <p:cNvSpPr>
            <a:spLocks noChangeShapeType="1"/>
          </p:cNvSpPr>
          <p:nvPr/>
        </p:nvSpPr>
        <p:spPr bwMode="auto">
          <a:xfrm>
            <a:off x="6326188" y="45053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71" name="Line 26"/>
          <p:cNvSpPr>
            <a:spLocks noChangeShapeType="1"/>
          </p:cNvSpPr>
          <p:nvPr/>
        </p:nvSpPr>
        <p:spPr bwMode="auto">
          <a:xfrm>
            <a:off x="6686550" y="45053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72" name="Line 27"/>
          <p:cNvSpPr>
            <a:spLocks noChangeShapeType="1"/>
          </p:cNvSpPr>
          <p:nvPr/>
        </p:nvSpPr>
        <p:spPr bwMode="auto">
          <a:xfrm>
            <a:off x="7046913" y="45053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73" name="Text Box 28"/>
          <p:cNvSpPr txBox="1">
            <a:spLocks noChangeArrowheads="1"/>
          </p:cNvSpPr>
          <p:nvPr/>
        </p:nvSpPr>
        <p:spPr bwMode="auto">
          <a:xfrm>
            <a:off x="5815013" y="4787900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Tahoma" panose="020B0604030504040204" pitchFamily="34" charset="0"/>
              </a:rPr>
              <a:t>1     2     3   </a:t>
            </a:r>
            <a:r>
              <a:rPr lang="en-US" altLang="ko-KR" sz="1400" b="0">
                <a:latin typeface="Times New Roman" panose="02020603050405020304" pitchFamily="18" charset="0"/>
              </a:rPr>
              <a:t>…</a:t>
            </a:r>
            <a:r>
              <a:rPr lang="en-US" altLang="ko-KR" sz="1400" b="0">
                <a:latin typeface="Tahoma" panose="020B0604030504040204" pitchFamily="34" charset="0"/>
              </a:rPr>
              <a:t>    n</a:t>
            </a:r>
          </a:p>
        </p:txBody>
      </p:sp>
      <p:sp>
        <p:nvSpPr>
          <p:cNvPr id="49174" name="Line 31"/>
          <p:cNvSpPr>
            <a:spLocks noChangeShapeType="1"/>
          </p:cNvSpPr>
          <p:nvPr/>
        </p:nvSpPr>
        <p:spPr bwMode="auto">
          <a:xfrm flipV="1">
            <a:off x="6677025" y="4216400"/>
            <a:ext cx="0" cy="433388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75" name="Line 32"/>
          <p:cNvSpPr>
            <a:spLocks noChangeShapeType="1"/>
          </p:cNvSpPr>
          <p:nvPr/>
        </p:nvSpPr>
        <p:spPr bwMode="auto">
          <a:xfrm flipV="1">
            <a:off x="6338888" y="4208463"/>
            <a:ext cx="0" cy="433387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76" name="Line 33"/>
          <p:cNvSpPr>
            <a:spLocks noChangeShapeType="1"/>
          </p:cNvSpPr>
          <p:nvPr/>
        </p:nvSpPr>
        <p:spPr bwMode="auto">
          <a:xfrm flipV="1">
            <a:off x="5978525" y="4213225"/>
            <a:ext cx="0" cy="433388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77" name="Text Box 34"/>
          <p:cNvSpPr txBox="1">
            <a:spLocks noChangeArrowheads="1"/>
          </p:cNvSpPr>
          <p:nvPr/>
        </p:nvSpPr>
        <p:spPr bwMode="auto">
          <a:xfrm>
            <a:off x="5473700" y="5513388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0">
                <a:latin typeface="Tahoma" panose="020B0604030504040204" pitchFamily="34" charset="0"/>
              </a:rPr>
              <a:t>P ?</a:t>
            </a:r>
          </a:p>
        </p:txBody>
      </p:sp>
      <p:sp>
        <p:nvSpPr>
          <p:cNvPr id="49178" name="Text Box 35"/>
          <p:cNvSpPr txBox="1">
            <a:spLocks noChangeArrowheads="1"/>
          </p:cNvSpPr>
          <p:nvPr/>
        </p:nvSpPr>
        <p:spPr bwMode="auto">
          <a:xfrm>
            <a:off x="7470775" y="3868738"/>
            <a:ext cx="46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0">
                <a:latin typeface="Tahoma" panose="020B0604030504040204" pitchFamily="34" charset="0"/>
              </a:rPr>
              <a:t>A </a:t>
            </a:r>
          </a:p>
        </p:txBody>
      </p:sp>
      <p:sp>
        <p:nvSpPr>
          <p:cNvPr id="49179" name="AutoShape 36"/>
          <p:cNvSpPr>
            <a:spLocks noChangeArrowheads="1"/>
          </p:cNvSpPr>
          <p:nvPr/>
        </p:nvSpPr>
        <p:spPr bwMode="auto">
          <a:xfrm rot="19041559" flipH="1">
            <a:off x="6011863" y="4941888"/>
            <a:ext cx="2592387" cy="1501775"/>
          </a:xfrm>
          <a:prstGeom prst="curvedUpArrow">
            <a:avLst>
              <a:gd name="adj1" fmla="val 13058"/>
              <a:gd name="adj2" fmla="val 47583"/>
              <a:gd name="adj3" fmla="val 231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49180" name="Text Box 37"/>
          <p:cNvSpPr txBox="1">
            <a:spLocks noChangeArrowheads="1"/>
          </p:cNvSpPr>
          <p:nvPr/>
        </p:nvSpPr>
        <p:spPr bwMode="auto">
          <a:xfrm>
            <a:off x="3903663" y="229552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latin typeface="Tahoma" panose="020B0604030504040204" pitchFamily="34" charset="0"/>
            </a:endParaRPr>
          </a:p>
        </p:txBody>
      </p:sp>
      <p:graphicFrame>
        <p:nvGraphicFramePr>
          <p:cNvPr id="49181" name="Object 4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63938" y="1562100"/>
          <a:ext cx="28130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7" name="Equation" r:id="rId5" imgW="876300" imgH="241300" progId="Equation.3">
                  <p:embed/>
                </p:oleObj>
              </mc:Choice>
              <mc:Fallback>
                <p:oleObj name="Equation" r:id="rId5" imgW="876300" imgH="2413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562100"/>
                        <a:ext cx="28130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42"/>
          <p:cNvGraphicFramePr>
            <a:graphicFrameLocks noChangeAspect="1"/>
          </p:cNvGraphicFramePr>
          <p:nvPr/>
        </p:nvGraphicFramePr>
        <p:xfrm>
          <a:off x="2627313" y="5013325"/>
          <a:ext cx="2808287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8" name="Equation" r:id="rId7" imgW="863225" imgH="431613" progId="Equation.3">
                  <p:embed/>
                </p:oleObj>
              </mc:Choice>
              <mc:Fallback>
                <p:oleObj name="Equation" r:id="rId7" imgW="863225" imgH="4316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13325"/>
                        <a:ext cx="2808287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3" name="Text Box 43"/>
          <p:cNvSpPr txBox="1">
            <a:spLocks noChangeArrowheads="1"/>
          </p:cNvSpPr>
          <p:nvPr/>
        </p:nvSpPr>
        <p:spPr bwMode="auto">
          <a:xfrm>
            <a:off x="6784975" y="4079875"/>
            <a:ext cx="59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</a:rPr>
              <a:t>…</a:t>
            </a:r>
            <a:endParaRPr lang="en-US" altLang="ko-KR" sz="2400" b="0">
              <a:latin typeface="Tahoma" panose="020B0604030504040204" pitchFamily="34" charset="0"/>
            </a:endParaRPr>
          </a:p>
        </p:txBody>
      </p:sp>
      <p:sp>
        <p:nvSpPr>
          <p:cNvPr id="49184" name="Text Box 44"/>
          <p:cNvSpPr txBox="1">
            <a:spLocks noChangeArrowheads="1"/>
          </p:cNvSpPr>
          <p:nvPr/>
        </p:nvSpPr>
        <p:spPr bwMode="auto">
          <a:xfrm>
            <a:off x="4178300" y="27559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400" b="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9185" name="Text Box 45"/>
          <p:cNvSpPr txBox="1">
            <a:spLocks noChangeArrowheads="1"/>
          </p:cNvSpPr>
          <p:nvPr/>
        </p:nvSpPr>
        <p:spPr bwMode="auto">
          <a:xfrm>
            <a:off x="5003800" y="3819525"/>
            <a:ext cx="476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400" b="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49186" name="Text Box 46"/>
          <p:cNvSpPr txBox="1">
            <a:spLocks noChangeArrowheads="1"/>
          </p:cNvSpPr>
          <p:nvPr/>
        </p:nvSpPr>
        <p:spPr bwMode="auto">
          <a:xfrm>
            <a:off x="3419475" y="3821113"/>
            <a:ext cx="5191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400" b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49187" name="AutoShape 48"/>
          <p:cNvSpPr>
            <a:spLocks noChangeArrowheads="1"/>
          </p:cNvSpPr>
          <p:nvPr/>
        </p:nvSpPr>
        <p:spPr bwMode="auto">
          <a:xfrm>
            <a:off x="4003675" y="4005263"/>
            <a:ext cx="865188" cy="431800"/>
          </a:xfrm>
          <a:prstGeom prst="leftRightArrow">
            <a:avLst>
              <a:gd name="adj1" fmla="val 50000"/>
              <a:gd name="adj2" fmla="val 400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49188" name="AutoShape 49"/>
          <p:cNvSpPr>
            <a:spLocks noChangeArrowheads="1"/>
          </p:cNvSpPr>
          <p:nvPr/>
        </p:nvSpPr>
        <p:spPr bwMode="auto">
          <a:xfrm rot="3254044">
            <a:off x="4483894" y="3313907"/>
            <a:ext cx="865187" cy="431800"/>
          </a:xfrm>
          <a:prstGeom prst="leftRightArrow">
            <a:avLst>
              <a:gd name="adj1" fmla="val 50000"/>
              <a:gd name="adj2" fmla="val 400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49189" name="AutoShape 50"/>
          <p:cNvSpPr>
            <a:spLocks noChangeArrowheads="1"/>
          </p:cNvSpPr>
          <p:nvPr/>
        </p:nvSpPr>
        <p:spPr bwMode="auto">
          <a:xfrm rot="-3444376">
            <a:off x="3471069" y="3313907"/>
            <a:ext cx="865187" cy="431800"/>
          </a:xfrm>
          <a:prstGeom prst="leftRightArrow">
            <a:avLst>
              <a:gd name="adj1" fmla="val 50000"/>
              <a:gd name="adj2" fmla="val 400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Value, Future Value, Annual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Picture 4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19200"/>
            <a:ext cx="213995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84" name="Rectangle 44"/>
          <p:cNvSpPr>
            <a:spLocks noChangeArrowheads="1"/>
          </p:cNvSpPr>
          <p:nvPr/>
        </p:nvSpPr>
        <p:spPr bwMode="auto">
          <a:xfrm>
            <a:off x="3563938" y="2743200"/>
            <a:ext cx="2417762" cy="381000"/>
          </a:xfrm>
          <a:prstGeom prst="rect">
            <a:avLst/>
          </a:prstGeom>
          <a:solidFill>
            <a:srgbClr val="394785"/>
          </a:solidFill>
          <a:ln w="3175">
            <a:solidFill>
              <a:srgbClr val="325E7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ctr" latinLnBrk="1" hangingPunct="1">
              <a:defRPr/>
            </a:pP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HY헤드라인M" pitchFamily="18" charset="-127"/>
              </a:rPr>
              <a:t>Financial Evaluation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HY헤드라인M" pitchFamily="18" charset="-127"/>
            </a:endParaRPr>
          </a:p>
        </p:txBody>
      </p:sp>
      <p:cxnSp>
        <p:nvCxnSpPr>
          <p:cNvPr id="51207" name="AutoShape 47"/>
          <p:cNvCxnSpPr>
            <a:cxnSpLocks noChangeShapeType="1"/>
            <a:stCxn id="51219" idx="0"/>
            <a:endCxn id="189484" idx="2"/>
          </p:cNvCxnSpPr>
          <p:nvPr/>
        </p:nvCxnSpPr>
        <p:spPr bwMode="auto">
          <a:xfrm rot="5400000" flipH="1" flipV="1">
            <a:off x="3306366" y="2441973"/>
            <a:ext cx="784225" cy="214868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8" name="AutoShape 48"/>
          <p:cNvCxnSpPr>
            <a:cxnSpLocks noChangeShapeType="1"/>
            <a:stCxn id="51216" idx="0"/>
            <a:endCxn id="189484" idx="2"/>
          </p:cNvCxnSpPr>
          <p:nvPr/>
        </p:nvCxnSpPr>
        <p:spPr bwMode="auto">
          <a:xfrm rot="16200000" flipV="1">
            <a:off x="5844779" y="2052241"/>
            <a:ext cx="779463" cy="292338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325E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09" name="Group 59"/>
          <p:cNvGrpSpPr>
            <a:grpSpLocks/>
          </p:cNvGrpSpPr>
          <p:nvPr/>
        </p:nvGrpSpPr>
        <p:grpSpPr bwMode="auto">
          <a:xfrm>
            <a:off x="179388" y="3908425"/>
            <a:ext cx="4908550" cy="2082800"/>
            <a:chOff x="748" y="2448"/>
            <a:chExt cx="3092" cy="1312"/>
          </a:xfrm>
        </p:grpSpPr>
        <p:sp>
          <p:nvSpPr>
            <p:cNvPr id="51219" name="AutoShape 45"/>
            <p:cNvSpPr>
              <a:spLocks noChangeArrowheads="1"/>
            </p:cNvSpPr>
            <p:nvPr/>
          </p:nvSpPr>
          <p:spPr bwMode="auto">
            <a:xfrm>
              <a:off x="1808" y="2448"/>
              <a:ext cx="960" cy="240"/>
            </a:xfrm>
            <a:prstGeom prst="roundRect">
              <a:avLst>
                <a:gd name="adj" fmla="val 50000"/>
              </a:avLst>
            </a:prstGeom>
            <a:solidFill>
              <a:srgbClr val="BFCCDF"/>
            </a:solidFill>
            <a:ln w="3175">
              <a:solidFill>
                <a:srgbClr val="325E7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0" dirty="0" smtClean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Profitability</a:t>
              </a:r>
              <a:endParaRPr lang="ko-KR" altLang="en-US" sz="18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51220" name="Rectangle 49"/>
            <p:cNvSpPr>
              <a:spLocks noChangeArrowheads="1"/>
            </p:cNvSpPr>
            <p:nvPr/>
          </p:nvSpPr>
          <p:spPr bwMode="auto">
            <a:xfrm>
              <a:off x="748" y="3113"/>
              <a:ext cx="816" cy="647"/>
            </a:xfrm>
            <a:prstGeom prst="rect">
              <a:avLst/>
            </a:prstGeom>
            <a:solidFill>
              <a:srgbClr val="FFDC97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500" dirty="0" smtClean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NPV</a:t>
              </a:r>
              <a:endParaRPr lang="ko-KR" altLang="en-US" sz="15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  <a:p>
              <a:pPr algn="ctr" eaLnBrk="1" fontAlgn="ctr" hangingPunct="1">
                <a:lnSpc>
                  <a:spcPct val="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5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  <a:p>
              <a:pPr algn="ctr" eaLnBrk="1" fontAlgn="ctr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(Net Present</a:t>
              </a:r>
            </a:p>
            <a:p>
              <a:pPr algn="ctr"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Value)</a:t>
              </a:r>
            </a:p>
          </p:txBody>
        </p:sp>
        <p:sp>
          <p:nvSpPr>
            <p:cNvPr id="51221" name="Rectangle 51"/>
            <p:cNvSpPr>
              <a:spLocks noChangeArrowheads="1"/>
            </p:cNvSpPr>
            <p:nvPr/>
          </p:nvSpPr>
          <p:spPr bwMode="auto">
            <a:xfrm>
              <a:off x="1791" y="3113"/>
              <a:ext cx="816" cy="647"/>
            </a:xfrm>
            <a:prstGeom prst="rect">
              <a:avLst/>
            </a:prstGeom>
            <a:solidFill>
              <a:srgbClr val="FFDC97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500" dirty="0" smtClean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IRR</a:t>
              </a:r>
              <a:endParaRPr lang="ko-KR" altLang="en-US" sz="15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  <a:p>
              <a:pPr algn="ctr" eaLnBrk="1" fontAlgn="ctr" hangingPunct="1">
                <a:lnSpc>
                  <a:spcPct val="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5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  <a:p>
              <a:pPr algn="ctr" eaLnBrk="1" fontAlgn="ctr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(Internal Rate</a:t>
              </a:r>
            </a:p>
            <a:p>
              <a:pPr algn="ctr"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Of Return)</a:t>
              </a:r>
            </a:p>
          </p:txBody>
        </p:sp>
        <p:sp>
          <p:nvSpPr>
            <p:cNvPr id="51222" name="Rectangle 52"/>
            <p:cNvSpPr>
              <a:spLocks noChangeArrowheads="1"/>
            </p:cNvSpPr>
            <p:nvPr/>
          </p:nvSpPr>
          <p:spPr bwMode="auto">
            <a:xfrm>
              <a:off x="2880" y="3113"/>
              <a:ext cx="960" cy="647"/>
            </a:xfrm>
            <a:prstGeom prst="rect">
              <a:avLst/>
            </a:prstGeom>
            <a:solidFill>
              <a:srgbClr val="FFDC97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500" dirty="0" smtClean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PI</a:t>
              </a:r>
              <a:endParaRPr lang="ko-KR" altLang="en-US" sz="15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  <a:p>
              <a:pPr algn="ctr" eaLnBrk="1" fontAlgn="ctr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 smtClean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(Profitability Index)</a:t>
              </a:r>
              <a:endParaRPr lang="en-US" altLang="ko-KR" sz="120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51223" name="AutoShape 54"/>
            <p:cNvCxnSpPr>
              <a:cxnSpLocks noChangeShapeType="1"/>
              <a:stCxn id="51222" idx="0"/>
              <a:endCxn id="51219" idx="2"/>
            </p:cNvCxnSpPr>
            <p:nvPr/>
          </p:nvCxnSpPr>
          <p:spPr bwMode="auto">
            <a:xfrm rot="5400000" flipH="1">
              <a:off x="2611" y="2365"/>
              <a:ext cx="425" cy="1072"/>
            </a:xfrm>
            <a:prstGeom prst="bentConnector3">
              <a:avLst>
                <a:gd name="adj1" fmla="val 49884"/>
              </a:avLst>
            </a:prstGeom>
            <a:noFill/>
            <a:ln w="3175">
              <a:solidFill>
                <a:srgbClr val="325E7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4" name="AutoShape 56"/>
            <p:cNvCxnSpPr>
              <a:cxnSpLocks noChangeShapeType="1"/>
              <a:stCxn id="51220" idx="0"/>
              <a:endCxn id="51219" idx="2"/>
            </p:cNvCxnSpPr>
            <p:nvPr/>
          </p:nvCxnSpPr>
          <p:spPr bwMode="auto">
            <a:xfrm rot="-5400000">
              <a:off x="1509" y="2335"/>
              <a:ext cx="425" cy="1132"/>
            </a:xfrm>
            <a:prstGeom prst="bentConnector3">
              <a:avLst>
                <a:gd name="adj1" fmla="val 49884"/>
              </a:avLst>
            </a:prstGeom>
            <a:noFill/>
            <a:ln w="3175">
              <a:solidFill>
                <a:srgbClr val="325E7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5" name="AutoShape 57"/>
            <p:cNvCxnSpPr>
              <a:cxnSpLocks noChangeShapeType="1"/>
            </p:cNvCxnSpPr>
            <p:nvPr/>
          </p:nvCxnSpPr>
          <p:spPr bwMode="auto">
            <a:xfrm rot="-5400000">
              <a:off x="2085" y="2909"/>
              <a:ext cx="409" cy="0"/>
            </a:xfrm>
            <a:prstGeom prst="straightConnector1">
              <a:avLst/>
            </a:prstGeom>
            <a:noFill/>
            <a:ln w="3175">
              <a:solidFill>
                <a:srgbClr val="325E7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10" name="Group 60"/>
          <p:cNvGrpSpPr>
            <a:grpSpLocks/>
          </p:cNvGrpSpPr>
          <p:nvPr/>
        </p:nvGrpSpPr>
        <p:grpSpPr bwMode="auto">
          <a:xfrm>
            <a:off x="6934200" y="3903663"/>
            <a:ext cx="1524000" cy="2093912"/>
            <a:chOff x="4368" y="2448"/>
            <a:chExt cx="960" cy="1319"/>
          </a:xfrm>
        </p:grpSpPr>
        <p:sp>
          <p:nvSpPr>
            <p:cNvPr id="51216" name="AutoShape 46"/>
            <p:cNvSpPr>
              <a:spLocks noChangeArrowheads="1"/>
            </p:cNvSpPr>
            <p:nvPr/>
          </p:nvSpPr>
          <p:spPr bwMode="auto">
            <a:xfrm>
              <a:off x="4368" y="2448"/>
              <a:ext cx="960" cy="240"/>
            </a:xfrm>
            <a:prstGeom prst="roundRect">
              <a:avLst>
                <a:gd name="adj" fmla="val 50000"/>
              </a:avLst>
            </a:prstGeom>
            <a:solidFill>
              <a:srgbClr val="BFCCDF"/>
            </a:solidFill>
            <a:ln w="3175">
              <a:solidFill>
                <a:srgbClr val="325E7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0" dirty="0" smtClean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Stability</a:t>
              </a:r>
              <a:endParaRPr lang="ko-KR" altLang="en-US" sz="18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51217" name="Rectangle 53"/>
            <p:cNvSpPr>
              <a:spLocks noChangeArrowheads="1"/>
            </p:cNvSpPr>
            <p:nvPr/>
          </p:nvSpPr>
          <p:spPr bwMode="auto">
            <a:xfrm>
              <a:off x="4416" y="3120"/>
              <a:ext cx="864" cy="647"/>
            </a:xfrm>
            <a:prstGeom prst="rect">
              <a:avLst/>
            </a:prstGeom>
            <a:solidFill>
              <a:srgbClr val="FFDC97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500" dirty="0" smtClean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PP</a:t>
              </a:r>
              <a:endParaRPr lang="ko-KR" altLang="en-US" sz="150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  <a:p>
              <a:pPr algn="ctr" eaLnBrk="1" fontAlgn="ctr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5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  <a:p>
              <a:pPr algn="ctr" eaLnBrk="1" fontAlgn="ctr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(Payback Period Method)</a:t>
              </a:r>
            </a:p>
          </p:txBody>
        </p:sp>
        <p:cxnSp>
          <p:nvCxnSpPr>
            <p:cNvPr id="51218" name="AutoShape 58"/>
            <p:cNvCxnSpPr>
              <a:cxnSpLocks noChangeShapeType="1"/>
              <a:stCxn id="51217" idx="0"/>
              <a:endCxn id="51216" idx="2"/>
            </p:cNvCxnSpPr>
            <p:nvPr/>
          </p:nvCxnSpPr>
          <p:spPr bwMode="auto">
            <a:xfrm rot="-5400000">
              <a:off x="4632" y="2904"/>
              <a:ext cx="432" cy="0"/>
            </a:xfrm>
            <a:prstGeom prst="straightConnector1">
              <a:avLst/>
            </a:prstGeom>
            <a:noFill/>
            <a:ln w="3175">
              <a:solidFill>
                <a:srgbClr val="325E7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11" name="Group 61"/>
          <p:cNvGrpSpPr>
            <a:grpSpLocks/>
          </p:cNvGrpSpPr>
          <p:nvPr/>
        </p:nvGrpSpPr>
        <p:grpSpPr bwMode="auto">
          <a:xfrm>
            <a:off x="5113342" y="3903663"/>
            <a:ext cx="1762126" cy="2093912"/>
            <a:chOff x="4301" y="2448"/>
            <a:chExt cx="1110" cy="1319"/>
          </a:xfrm>
        </p:grpSpPr>
        <p:sp>
          <p:nvSpPr>
            <p:cNvPr id="51213" name="AutoShape 62"/>
            <p:cNvSpPr>
              <a:spLocks noChangeArrowheads="1"/>
            </p:cNvSpPr>
            <p:nvPr/>
          </p:nvSpPr>
          <p:spPr bwMode="auto">
            <a:xfrm>
              <a:off x="4301" y="2448"/>
              <a:ext cx="1110" cy="240"/>
            </a:xfrm>
            <a:prstGeom prst="roundRect">
              <a:avLst>
                <a:gd name="adj" fmla="val 50000"/>
              </a:avLst>
            </a:prstGeom>
            <a:solidFill>
              <a:srgbClr val="BFCCDF"/>
            </a:solidFill>
            <a:ln w="3175">
              <a:solidFill>
                <a:srgbClr val="325E7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0" dirty="0" smtClean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Public Benefit</a:t>
              </a:r>
              <a:endParaRPr lang="ko-KR" altLang="en-US" sz="18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51214" name="Rectangle 63"/>
            <p:cNvSpPr>
              <a:spLocks noChangeArrowheads="1"/>
            </p:cNvSpPr>
            <p:nvPr/>
          </p:nvSpPr>
          <p:spPr bwMode="auto">
            <a:xfrm>
              <a:off x="4416" y="3120"/>
              <a:ext cx="864" cy="647"/>
            </a:xfrm>
            <a:prstGeom prst="rect">
              <a:avLst/>
            </a:prstGeom>
            <a:solidFill>
              <a:srgbClr val="FFDC97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500" dirty="0" smtClean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B/C Ratio</a:t>
              </a:r>
              <a:endParaRPr lang="ko-KR" altLang="en-US" sz="150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  <a:p>
              <a:pPr algn="ctr" eaLnBrk="1" fontAlgn="ctr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5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endParaRPr>
            </a:p>
            <a:p>
              <a:pPr algn="ctr" eaLnBrk="1" fontAlgn="ctr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(Cost-Benefit</a:t>
              </a:r>
            </a:p>
            <a:p>
              <a:pPr algn="ctr" eaLnBrk="1" fontAlgn="ctr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>
                  <a:solidFill>
                    <a:srgbClr val="364C6C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Analysis)</a:t>
              </a:r>
            </a:p>
          </p:txBody>
        </p:sp>
        <p:cxnSp>
          <p:nvCxnSpPr>
            <p:cNvPr id="51215" name="AutoShape 64"/>
            <p:cNvCxnSpPr>
              <a:cxnSpLocks noChangeShapeType="1"/>
              <a:stCxn id="51214" idx="0"/>
              <a:endCxn id="51213" idx="2"/>
            </p:cNvCxnSpPr>
            <p:nvPr/>
          </p:nvCxnSpPr>
          <p:spPr bwMode="auto">
            <a:xfrm flipV="1">
              <a:off x="4848" y="2688"/>
              <a:ext cx="8" cy="432"/>
            </a:xfrm>
            <a:prstGeom prst="straightConnector1">
              <a:avLst/>
            </a:prstGeom>
            <a:noFill/>
            <a:ln w="3175">
              <a:solidFill>
                <a:srgbClr val="325E7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1212" name="AutoShape 68"/>
          <p:cNvCxnSpPr>
            <a:cxnSpLocks noChangeShapeType="1"/>
            <a:stCxn id="189484" idx="2"/>
            <a:endCxn id="51213" idx="0"/>
          </p:cNvCxnSpPr>
          <p:nvPr/>
        </p:nvCxnSpPr>
        <p:spPr bwMode="auto">
          <a:xfrm rot="16200000" flipH="1">
            <a:off x="4994077" y="2902941"/>
            <a:ext cx="779463" cy="122197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Financial Evaluation Methods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517525" y="1306513"/>
            <a:ext cx="2667000" cy="609600"/>
          </a:xfrm>
          <a:prstGeom prst="rect">
            <a:avLst/>
          </a:prstGeom>
          <a:solidFill>
            <a:srgbClr val="394785"/>
          </a:solidFill>
          <a:ln w="3175">
            <a:solidFill>
              <a:srgbClr val="364C6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ctr" latinLnBrk="1" hangingPunct="1">
              <a:defRPr/>
            </a:pPr>
            <a:r>
              <a:rPr lang="en-US" altLang="ko-K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HY헤드라인M" pitchFamily="18" charset="-127"/>
              </a:rPr>
              <a:t>NPV</a:t>
            </a:r>
          </a:p>
          <a:p>
            <a:pPr algn="ctr" eaLnBrk="1" fontAlgn="ctr" latinLnBrk="1" hangingPunct="1">
              <a:defRPr/>
            </a:pP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HY헤드라인M" pitchFamily="18" charset="-127"/>
              </a:rPr>
              <a:t>(Net Present Value)</a:t>
            </a:r>
          </a:p>
        </p:txBody>
      </p:sp>
      <p:sp>
        <p:nvSpPr>
          <p:cNvPr id="53252" name="AutoShape 5"/>
          <p:cNvSpPr>
            <a:spLocks noChangeArrowheads="1"/>
          </p:cNvSpPr>
          <p:nvPr/>
        </p:nvSpPr>
        <p:spPr bwMode="auto">
          <a:xfrm>
            <a:off x="919163" y="2590800"/>
            <a:ext cx="2895600" cy="1143000"/>
          </a:xfrm>
          <a:prstGeom prst="rightArrowCallout">
            <a:avLst>
              <a:gd name="adj1" fmla="val 25000"/>
              <a:gd name="adj2" fmla="val 25000"/>
              <a:gd name="adj3" fmla="val 28195"/>
              <a:gd name="adj4" fmla="val 78236"/>
            </a:avLst>
          </a:prstGeom>
          <a:solidFill>
            <a:srgbClr val="FFDC97"/>
          </a:solidFill>
          <a:ln w="3175">
            <a:solidFill>
              <a:srgbClr val="325E70"/>
            </a:solidFill>
            <a:miter lim="800000"/>
            <a:headEnd/>
            <a:tailEnd/>
          </a:ln>
          <a:effectLst>
            <a:outerShdw dist="63500" dir="5400000" algn="ctr" rotWithShape="0">
              <a:srgbClr val="C28100">
                <a:alpha val="50000"/>
              </a:srgb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919163" y="3962400"/>
            <a:ext cx="2895600" cy="1143000"/>
          </a:xfrm>
          <a:prstGeom prst="rightArrowCallout">
            <a:avLst>
              <a:gd name="adj1" fmla="val 25000"/>
              <a:gd name="adj2" fmla="val 25000"/>
              <a:gd name="adj3" fmla="val 28195"/>
              <a:gd name="adj4" fmla="val 78236"/>
            </a:avLst>
          </a:prstGeom>
          <a:solidFill>
            <a:srgbClr val="FFDC97"/>
          </a:solidFill>
          <a:ln w="3175">
            <a:solidFill>
              <a:srgbClr val="325E70"/>
            </a:solidFill>
            <a:miter lim="800000"/>
            <a:headEnd/>
            <a:tailEnd/>
          </a:ln>
          <a:effectLst>
            <a:outerShdw dist="63500" dir="5400000" algn="ctr" rotWithShape="0">
              <a:srgbClr val="C28100">
                <a:alpha val="50000"/>
              </a:srgb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3254" name="Freeform 7"/>
          <p:cNvSpPr>
            <a:spLocks/>
          </p:cNvSpPr>
          <p:nvPr/>
        </p:nvSpPr>
        <p:spPr bwMode="auto">
          <a:xfrm>
            <a:off x="1223963" y="3276600"/>
            <a:ext cx="1676400" cy="1447800"/>
          </a:xfrm>
          <a:custGeom>
            <a:avLst/>
            <a:gdLst>
              <a:gd name="T0" fmla="*/ 0 w 1056"/>
              <a:gd name="T1" fmla="*/ 2147483646 h 912"/>
              <a:gd name="T2" fmla="*/ 0 w 1056"/>
              <a:gd name="T3" fmla="*/ 2147483646 h 912"/>
              <a:gd name="T4" fmla="*/ 2147483646 w 1056"/>
              <a:gd name="T5" fmla="*/ 2147483646 h 912"/>
              <a:gd name="T6" fmla="*/ 2147483646 w 1056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912"/>
              <a:gd name="T14" fmla="*/ 1056 w 105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912">
                <a:moveTo>
                  <a:pt x="0" y="912"/>
                </a:moveTo>
                <a:lnTo>
                  <a:pt x="0" y="384"/>
                </a:lnTo>
                <a:lnTo>
                  <a:pt x="1056" y="384"/>
                </a:lnTo>
                <a:lnTo>
                  <a:pt x="1056" y="0"/>
                </a:lnTo>
              </a:path>
            </a:pathLst>
          </a:custGeom>
          <a:noFill/>
          <a:ln w="28575">
            <a:solidFill>
              <a:srgbClr val="325E7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966788" y="4733925"/>
            <a:ext cx="4794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100</a:t>
            </a:r>
          </a:p>
        </p:txBody>
      </p:sp>
      <p:sp>
        <p:nvSpPr>
          <p:cNvPr id="53258" name="Line 11"/>
          <p:cNvSpPr>
            <a:spLocks noChangeShapeType="1"/>
          </p:cNvSpPr>
          <p:nvPr/>
        </p:nvSpPr>
        <p:spPr bwMode="auto">
          <a:xfrm flipV="1">
            <a:off x="2138363" y="3429000"/>
            <a:ext cx="0" cy="457200"/>
          </a:xfrm>
          <a:prstGeom prst="line">
            <a:avLst/>
          </a:prstGeom>
          <a:noFill/>
          <a:ln w="28575">
            <a:solidFill>
              <a:srgbClr val="325E7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9" name="Line 12"/>
          <p:cNvSpPr>
            <a:spLocks noChangeShapeType="1"/>
          </p:cNvSpPr>
          <p:nvPr/>
        </p:nvSpPr>
        <p:spPr bwMode="auto">
          <a:xfrm flipV="1">
            <a:off x="2519363" y="3200400"/>
            <a:ext cx="0" cy="685800"/>
          </a:xfrm>
          <a:prstGeom prst="line">
            <a:avLst/>
          </a:prstGeom>
          <a:noFill/>
          <a:ln w="28575">
            <a:solidFill>
              <a:srgbClr val="325E7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26110" y="3294751"/>
            <a:ext cx="381000" cy="600075"/>
            <a:chOff x="1341438" y="3286125"/>
            <a:chExt cx="381000" cy="600075"/>
          </a:xfrm>
        </p:grpSpPr>
        <p:sp>
          <p:nvSpPr>
            <p:cNvPr id="53256" name="Line 9"/>
            <p:cNvSpPr>
              <a:spLocks noChangeShapeType="1"/>
            </p:cNvSpPr>
            <p:nvPr/>
          </p:nvSpPr>
          <p:spPr bwMode="auto">
            <a:xfrm flipV="1">
              <a:off x="1528763" y="3581400"/>
              <a:ext cx="0" cy="304800"/>
            </a:xfrm>
            <a:prstGeom prst="line">
              <a:avLst/>
            </a:prstGeom>
            <a:noFill/>
            <a:ln w="28575">
              <a:solidFill>
                <a:srgbClr val="325E7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60" name="Text Box 13"/>
            <p:cNvSpPr txBox="1">
              <a:spLocks noChangeArrowheads="1"/>
            </p:cNvSpPr>
            <p:nvPr/>
          </p:nvSpPr>
          <p:spPr bwMode="auto">
            <a:xfrm>
              <a:off x="1341438" y="3286125"/>
              <a:ext cx="38100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20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23002" y="3886200"/>
            <a:ext cx="381000" cy="619125"/>
            <a:chOff x="1633538" y="3886200"/>
            <a:chExt cx="381000" cy="619125"/>
          </a:xfrm>
        </p:grpSpPr>
        <p:sp>
          <p:nvSpPr>
            <p:cNvPr id="53257" name="Line 10"/>
            <p:cNvSpPr>
              <a:spLocks noChangeShapeType="1"/>
            </p:cNvSpPr>
            <p:nvPr/>
          </p:nvSpPr>
          <p:spPr bwMode="auto">
            <a:xfrm>
              <a:off x="1833563" y="3886200"/>
              <a:ext cx="0" cy="304800"/>
            </a:xfrm>
            <a:prstGeom prst="line">
              <a:avLst/>
            </a:prstGeom>
            <a:noFill/>
            <a:ln w="28575">
              <a:solidFill>
                <a:srgbClr val="325E7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61" name="Text Box 14"/>
            <p:cNvSpPr txBox="1">
              <a:spLocks noChangeArrowheads="1"/>
            </p:cNvSpPr>
            <p:nvPr/>
          </p:nvSpPr>
          <p:spPr bwMode="auto">
            <a:xfrm>
              <a:off x="1633538" y="4179888"/>
              <a:ext cx="381000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10</a:t>
              </a:r>
            </a:p>
          </p:txBody>
        </p:sp>
      </p:grpSp>
      <p:sp>
        <p:nvSpPr>
          <p:cNvPr id="53262" name="Text Box 15"/>
          <p:cNvSpPr txBox="1">
            <a:spLocks noChangeArrowheads="1"/>
          </p:cNvSpPr>
          <p:nvPr/>
        </p:nvSpPr>
        <p:spPr bwMode="auto">
          <a:xfrm>
            <a:off x="1957388" y="31337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40</a:t>
            </a:r>
          </a:p>
        </p:txBody>
      </p: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2338388" y="29051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60</a:t>
            </a: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2706688" y="29940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50</a:t>
            </a:r>
          </a:p>
        </p:txBody>
      </p:sp>
      <p:sp>
        <p:nvSpPr>
          <p:cNvPr id="53265" name="Text Box 18"/>
          <p:cNvSpPr txBox="1">
            <a:spLocks noChangeArrowheads="1"/>
          </p:cNvSpPr>
          <p:nvPr/>
        </p:nvSpPr>
        <p:spPr bwMode="auto">
          <a:xfrm>
            <a:off x="701675" y="2065338"/>
            <a:ext cx="12557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MARR 10%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66" name="Rectangle 19"/>
              <p:cNvSpPr>
                <a:spLocks noChangeArrowheads="1"/>
              </p:cNvSpPr>
              <p:nvPr/>
            </p:nvSpPr>
            <p:spPr bwMode="auto">
              <a:xfrm>
                <a:off x="3184525" y="1306513"/>
                <a:ext cx="5399088" cy="609600"/>
              </a:xfrm>
              <a:prstGeom prst="rect">
                <a:avLst/>
              </a:prstGeom>
              <a:noFill/>
              <a:ln w="3175">
                <a:solidFill>
                  <a:srgbClr val="364C6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•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95000"/>
                  <a:buChar char="•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300" b="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300" b="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All future costs and revenues are transformed to equivalent monetary </a:t>
                </a: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300" b="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units NOW</a:t>
                </a:r>
                <a:r>
                  <a:rPr lang="ko-KR" altLang="en-US" sz="13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    ⇒  </a:t>
                </a:r>
                <a:r>
                  <a:rPr lang="en-US" altLang="ko-KR" sz="13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IF NPV </a:t>
                </a:r>
                <a14:m>
                  <m:oMath xmlns:m="http://schemas.openxmlformats.org/officeDocument/2006/math">
                    <m:r>
                      <a:rPr lang="en-US" altLang="ko-KR" sz="13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13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3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0, then it is economically viable</a:t>
                </a:r>
                <a:endParaRPr lang="ko-KR" altLang="en-US" sz="13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3266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4525" y="1306513"/>
                <a:ext cx="5399088" cy="609600"/>
              </a:xfrm>
              <a:prstGeom prst="rect">
                <a:avLst/>
              </a:prstGeom>
              <a:blipFill>
                <a:blip r:embed="rId4"/>
                <a:stretch>
                  <a:fillRect l="-113" b="-990"/>
                </a:stretch>
              </a:blipFill>
              <a:ln w="3175">
                <a:solidFill>
                  <a:srgbClr val="364C6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67" name="Oval 20"/>
          <p:cNvSpPr>
            <a:spLocks noChangeArrowheads="1"/>
          </p:cNvSpPr>
          <p:nvPr/>
        </p:nvSpPr>
        <p:spPr bwMode="auto">
          <a:xfrm>
            <a:off x="4195763" y="2895600"/>
            <a:ext cx="914400" cy="533400"/>
          </a:xfrm>
          <a:prstGeom prst="ellipse">
            <a:avLst/>
          </a:prstGeom>
          <a:noFill/>
          <a:ln w="38100">
            <a:solidFill>
              <a:srgbClr val="364C6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118.61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3268" name="Oval 21"/>
          <p:cNvSpPr>
            <a:spLocks noChangeArrowheads="1"/>
          </p:cNvSpPr>
          <p:nvPr/>
        </p:nvSpPr>
        <p:spPr bwMode="auto">
          <a:xfrm>
            <a:off x="4195763" y="4267200"/>
            <a:ext cx="914400" cy="533400"/>
          </a:xfrm>
          <a:prstGeom prst="ellipse">
            <a:avLst/>
          </a:prstGeom>
          <a:noFill/>
          <a:ln w="38100">
            <a:solidFill>
              <a:srgbClr val="364C6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109.09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grpSp>
        <p:nvGrpSpPr>
          <p:cNvPr id="53269" name="Group 22"/>
          <p:cNvGrpSpPr>
            <a:grpSpLocks/>
          </p:cNvGrpSpPr>
          <p:nvPr/>
        </p:nvGrpSpPr>
        <p:grpSpPr bwMode="auto">
          <a:xfrm>
            <a:off x="4043363" y="4648200"/>
            <a:ext cx="1219200" cy="381000"/>
            <a:chOff x="3840" y="1056"/>
            <a:chExt cx="768" cy="288"/>
          </a:xfrm>
        </p:grpSpPr>
        <p:sp>
          <p:nvSpPr>
            <p:cNvPr id="53284" name="Arc 23"/>
            <p:cNvSpPr>
              <a:spLocks/>
            </p:cNvSpPr>
            <p:nvPr/>
          </p:nvSpPr>
          <p:spPr bwMode="auto">
            <a:xfrm>
              <a:off x="3840" y="1056"/>
              <a:ext cx="48" cy="288"/>
            </a:xfrm>
            <a:custGeom>
              <a:avLst/>
              <a:gdLst>
                <a:gd name="T0" fmla="*/ 0 w 21600"/>
                <a:gd name="T1" fmla="*/ 0 h 42874"/>
                <a:gd name="T2" fmla="*/ 0 w 21600"/>
                <a:gd name="T3" fmla="*/ 0 h 42874"/>
                <a:gd name="T4" fmla="*/ 0 w 21600"/>
                <a:gd name="T5" fmla="*/ 0 h 428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874"/>
                <a:gd name="T11" fmla="*/ 21600 w 21600"/>
                <a:gd name="T12" fmla="*/ 42874 h 428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87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87"/>
                    <a:pt x="14066" y="41059"/>
                    <a:pt x="3737" y="42874"/>
                  </a:cubicBezTo>
                </a:path>
                <a:path w="21600" h="4287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87"/>
                    <a:pt x="14066" y="41059"/>
                    <a:pt x="3737" y="428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85" name="Line 24"/>
            <p:cNvSpPr>
              <a:spLocks noChangeShapeType="1"/>
            </p:cNvSpPr>
            <p:nvPr/>
          </p:nvSpPr>
          <p:spPr bwMode="auto">
            <a:xfrm>
              <a:off x="3840" y="1344"/>
              <a:ext cx="76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53270" name="Text Box 25"/>
          <p:cNvSpPr txBox="1">
            <a:spLocks noChangeArrowheads="1"/>
          </p:cNvSpPr>
          <p:nvPr/>
        </p:nvSpPr>
        <p:spPr bwMode="auto">
          <a:xfrm>
            <a:off x="3833813" y="4695825"/>
            <a:ext cx="268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FF33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</a:t>
            </a:r>
          </a:p>
        </p:txBody>
      </p:sp>
      <p:sp>
        <p:nvSpPr>
          <p:cNvPr id="53271" name="Text Box 26"/>
          <p:cNvSpPr txBox="1">
            <a:spLocks noChangeArrowheads="1"/>
          </p:cNvSpPr>
          <p:nvPr/>
        </p:nvSpPr>
        <p:spPr bwMode="auto">
          <a:xfrm>
            <a:off x="3652757" y="5113338"/>
            <a:ext cx="129715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NPV =  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9.52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3272" name="Line 27"/>
          <p:cNvSpPr>
            <a:spLocks noChangeShapeType="1"/>
          </p:cNvSpPr>
          <p:nvPr/>
        </p:nvSpPr>
        <p:spPr bwMode="auto">
          <a:xfrm>
            <a:off x="4348163" y="5486400"/>
            <a:ext cx="6858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73" name="Rectangle 28"/>
              <p:cNvSpPr>
                <a:spLocks noChangeArrowheads="1"/>
              </p:cNvSpPr>
              <p:nvPr/>
            </p:nvSpPr>
            <p:spPr bwMode="auto">
              <a:xfrm>
                <a:off x="5699125" y="3048000"/>
                <a:ext cx="2833688" cy="1981200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•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95000"/>
                  <a:buChar char="•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 NPV </a:t>
                </a:r>
                <a14:m>
                  <m:oMath xmlns:m="http://schemas.openxmlformats.org/officeDocument/2006/math">
                    <m:r>
                      <a:rPr lang="en-US" altLang="ko-KR" sz="1600" b="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≥</m:t>
                    </m:r>
                  </m:oMath>
                </a14:m>
                <a:r>
                  <a:rPr lang="en-US" altLang="ko-KR" sz="16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0 →</a:t>
                </a:r>
                <a:r>
                  <a:rPr lang="en-US" altLang="ko-KR" sz="1600" b="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b="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Go</a:t>
                </a:r>
                <a:endParaRPr lang="ko-KR" altLang="en-US" sz="16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6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 </a:t>
                </a:r>
                <a:r>
                  <a:rPr lang="en-US" altLang="ko-KR" sz="16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NPV &lt; 0 →</a:t>
                </a:r>
                <a:r>
                  <a:rPr lang="en-US" altLang="ko-KR" sz="1600" b="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b="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No Go</a:t>
                </a:r>
                <a:endParaRPr lang="ko-KR" altLang="en-US" sz="16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3273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9125" y="3048000"/>
                <a:ext cx="2833688" cy="1981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74" name="Rectangle 29"/>
          <p:cNvSpPr>
            <a:spLocks noChangeArrowheads="1"/>
          </p:cNvSpPr>
          <p:nvPr/>
        </p:nvSpPr>
        <p:spPr bwMode="auto">
          <a:xfrm>
            <a:off x="5699125" y="2667000"/>
            <a:ext cx="2833688" cy="3810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Decision Guideline</a:t>
            </a:r>
            <a:endParaRPr lang="ko-KR" altLang="en-US" sz="1800" b="0" dirty="0">
              <a:solidFill>
                <a:schemeClr val="bg1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3275" name="Rectangle 30"/>
          <p:cNvSpPr>
            <a:spLocks noChangeArrowheads="1"/>
          </p:cNvSpPr>
          <p:nvPr/>
        </p:nvSpPr>
        <p:spPr bwMode="auto">
          <a:xfrm>
            <a:off x="5851525" y="3505200"/>
            <a:ext cx="2286000" cy="3810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NPV = PV </a:t>
            </a:r>
            <a:r>
              <a:rPr lang="en-US" altLang="ko-KR" sz="1600" baseline="-250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in</a:t>
            </a:r>
            <a:r>
              <a:rPr lang="en-US" altLang="ko-KR" sz="16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– PV </a:t>
            </a:r>
            <a:r>
              <a:rPr lang="en-US" altLang="ko-KR" sz="1600" baseline="-250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o</a:t>
            </a:r>
            <a:r>
              <a:rPr lang="en-US" altLang="ko-KR" sz="1600" baseline="-250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ut</a:t>
            </a:r>
            <a:endParaRPr lang="en-US" altLang="ko-KR" sz="140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3276" name="Text Box 31"/>
          <p:cNvSpPr txBox="1">
            <a:spLocks noChangeArrowheads="1"/>
          </p:cNvSpPr>
          <p:nvPr/>
        </p:nvSpPr>
        <p:spPr bwMode="auto">
          <a:xfrm>
            <a:off x="5559822" y="5153025"/>
            <a:ext cx="1685141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☜ </a:t>
            </a:r>
            <a:r>
              <a:rPr lang="en-US" altLang="ko-KR" sz="18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Accepted !!</a:t>
            </a:r>
            <a:endParaRPr lang="ko-KR" altLang="en-US" sz="18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3277" name="AutoShape 32"/>
          <p:cNvSpPr>
            <a:spLocks noChangeArrowheads="1"/>
          </p:cNvSpPr>
          <p:nvPr/>
        </p:nvSpPr>
        <p:spPr bwMode="auto">
          <a:xfrm>
            <a:off x="593725" y="5816600"/>
            <a:ext cx="914400" cy="533400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3278" name="Text Box 33"/>
          <p:cNvSpPr txBox="1">
            <a:spLocks noChangeArrowheads="1"/>
          </p:cNvSpPr>
          <p:nvPr/>
        </p:nvSpPr>
        <p:spPr bwMode="auto">
          <a:xfrm>
            <a:off x="387350" y="5892800"/>
            <a:ext cx="1055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u="sng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WARNING</a:t>
            </a:r>
            <a:r>
              <a:rPr lang="en-US" altLang="ko-KR" sz="12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!</a:t>
            </a:r>
            <a:endParaRPr lang="en-US" altLang="ko-KR" sz="400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3279" name="Text Box 34"/>
          <p:cNvSpPr txBox="1">
            <a:spLocks noChangeArrowheads="1"/>
          </p:cNvSpPr>
          <p:nvPr/>
        </p:nvSpPr>
        <p:spPr bwMode="auto">
          <a:xfrm>
            <a:off x="1534454" y="5797068"/>
            <a:ext cx="4947188" cy="48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The comparison must be made for equal-service periods</a:t>
            </a:r>
          </a:p>
          <a:p>
            <a:pPr marL="285750" indent="-285750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NPV does not show earned rate of capital invested</a:t>
            </a:r>
            <a:endParaRPr lang="ko-KR" altLang="en-US" sz="1400" b="0" dirty="0">
              <a:solidFill>
                <a:srgbClr val="364C6C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3280" name="Text Box 35"/>
          <p:cNvSpPr txBox="1">
            <a:spLocks noChangeArrowheads="1"/>
          </p:cNvSpPr>
          <p:nvPr/>
        </p:nvSpPr>
        <p:spPr bwMode="auto">
          <a:xfrm>
            <a:off x="3886556" y="2286000"/>
            <a:ext cx="1456617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Present Value</a:t>
            </a:r>
            <a:endParaRPr lang="ko-KR" altLang="en-US" sz="16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3281" name="Oval 36"/>
          <p:cNvSpPr>
            <a:spLocks noChangeArrowheads="1"/>
          </p:cNvSpPr>
          <p:nvPr/>
        </p:nvSpPr>
        <p:spPr bwMode="auto">
          <a:xfrm>
            <a:off x="4500563" y="3733800"/>
            <a:ext cx="304800" cy="3048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</a:t>
            </a:r>
          </a:p>
        </p:txBody>
      </p:sp>
      <p:sp>
        <p:nvSpPr>
          <p:cNvPr id="53282" name="Text Box 39"/>
          <p:cNvSpPr txBox="1">
            <a:spLocks noChangeArrowheads="1"/>
          </p:cNvSpPr>
          <p:nvPr/>
        </p:nvSpPr>
        <p:spPr bwMode="auto">
          <a:xfrm>
            <a:off x="371475" y="866775"/>
            <a:ext cx="4180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 smtClean="0">
                <a:latin typeface="Tahoma" panose="020B0604030504040204" pitchFamily="34" charset="0"/>
              </a:rPr>
              <a:t>Net </a:t>
            </a:r>
            <a:r>
              <a:rPr lang="en-US" altLang="ko-KR" sz="2400" dirty="0">
                <a:latin typeface="Tahoma" panose="020B0604030504040204" pitchFamily="34" charset="0"/>
              </a:rPr>
              <a:t>Present </a:t>
            </a:r>
            <a:r>
              <a:rPr lang="en-US" altLang="ko-KR" sz="2400" dirty="0" smtClean="0">
                <a:latin typeface="Tahoma" panose="020B0604030504040204" pitchFamily="34" charset="0"/>
              </a:rPr>
              <a:t>Value : (NPV)</a:t>
            </a:r>
            <a:endParaRPr lang="en-US" altLang="ko-KR" sz="2400" dirty="0">
              <a:latin typeface="Tahoma" panose="020B0604030504040204" pitchFamily="34" charset="0"/>
            </a:endParaRPr>
          </a:p>
        </p:txBody>
      </p:sp>
      <p:sp>
        <p:nvSpPr>
          <p:cNvPr id="36" name="제목 2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561975"/>
          </a:xfrm>
        </p:spPr>
        <p:txBody>
          <a:bodyPr/>
          <a:lstStyle/>
          <a:p>
            <a:r>
              <a:rPr lang="en-US" altLang="ko-KR" dirty="0" smtClean="0"/>
              <a:t>Profitability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AutoShape 65"/>
          <p:cNvSpPr>
            <a:spLocks noChangeArrowheads="1"/>
          </p:cNvSpPr>
          <p:nvPr/>
        </p:nvSpPr>
        <p:spPr bwMode="auto">
          <a:xfrm>
            <a:off x="457200" y="5905500"/>
            <a:ext cx="914400" cy="533400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180261" name="Rectangle 37"/>
          <p:cNvSpPr>
            <a:spLocks noChangeArrowheads="1"/>
          </p:cNvSpPr>
          <p:nvPr/>
        </p:nvSpPr>
        <p:spPr bwMode="auto">
          <a:xfrm>
            <a:off x="609600" y="1438275"/>
            <a:ext cx="2667000" cy="609600"/>
          </a:xfrm>
          <a:prstGeom prst="rect">
            <a:avLst/>
          </a:prstGeom>
          <a:solidFill>
            <a:srgbClr val="394785"/>
          </a:solidFill>
          <a:ln w="3175">
            <a:solidFill>
              <a:srgbClr val="364C6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ctr" latinLnBrk="1" hangingPunct="1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HY헤드라인M" pitchFamily="18" charset="-127"/>
              </a:rPr>
              <a:t>IRR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HY헤드라인M" pitchFamily="18" charset="-127"/>
            </a:endParaRPr>
          </a:p>
          <a:p>
            <a:pPr algn="ctr" eaLnBrk="1" fontAlgn="ctr" latinLnBrk="1" hangingPunct="1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HY헤드라인M" pitchFamily="18" charset="-127"/>
              </a:rPr>
              <a:t>(Internal Rate of Return)</a:t>
            </a:r>
          </a:p>
        </p:txBody>
      </p:sp>
      <p:sp>
        <p:nvSpPr>
          <p:cNvPr id="55302" name="AutoShape 38"/>
          <p:cNvSpPr>
            <a:spLocks noChangeArrowheads="1"/>
          </p:cNvSpPr>
          <p:nvPr/>
        </p:nvSpPr>
        <p:spPr bwMode="auto">
          <a:xfrm>
            <a:off x="949325" y="2794000"/>
            <a:ext cx="2895600" cy="1143000"/>
          </a:xfrm>
          <a:prstGeom prst="rightArrowCallout">
            <a:avLst>
              <a:gd name="adj1" fmla="val 25000"/>
              <a:gd name="adj2" fmla="val 25000"/>
              <a:gd name="adj3" fmla="val 28195"/>
              <a:gd name="adj4" fmla="val 78236"/>
            </a:avLst>
          </a:prstGeom>
          <a:solidFill>
            <a:srgbClr val="FFDC97"/>
          </a:solidFill>
          <a:ln w="3175">
            <a:solidFill>
              <a:srgbClr val="325E70"/>
            </a:solidFill>
            <a:miter lim="800000"/>
            <a:headEnd/>
            <a:tailEnd/>
          </a:ln>
          <a:effectLst>
            <a:outerShdw dist="99190" dir="3011666" algn="ctr" rotWithShape="0">
              <a:srgbClr val="C28100">
                <a:alpha val="50000"/>
              </a:srgb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5303" name="AutoShape 39"/>
          <p:cNvSpPr>
            <a:spLocks noChangeArrowheads="1"/>
          </p:cNvSpPr>
          <p:nvPr/>
        </p:nvSpPr>
        <p:spPr bwMode="auto">
          <a:xfrm>
            <a:off x="949325" y="4165600"/>
            <a:ext cx="2895600" cy="1143000"/>
          </a:xfrm>
          <a:prstGeom prst="rightArrowCallout">
            <a:avLst>
              <a:gd name="adj1" fmla="val 25000"/>
              <a:gd name="adj2" fmla="val 25000"/>
              <a:gd name="adj3" fmla="val 28195"/>
              <a:gd name="adj4" fmla="val 78236"/>
            </a:avLst>
          </a:prstGeom>
          <a:solidFill>
            <a:srgbClr val="FFDC97"/>
          </a:solidFill>
          <a:ln w="3175">
            <a:solidFill>
              <a:srgbClr val="325E70"/>
            </a:solidFill>
            <a:miter lim="800000"/>
            <a:headEnd/>
            <a:tailEnd/>
          </a:ln>
          <a:effectLst>
            <a:outerShdw dist="99190" dir="3011666" algn="ctr" rotWithShape="0">
              <a:srgbClr val="C28100">
                <a:alpha val="50000"/>
              </a:srgb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5304" name="Freeform 40"/>
          <p:cNvSpPr>
            <a:spLocks/>
          </p:cNvSpPr>
          <p:nvPr/>
        </p:nvSpPr>
        <p:spPr bwMode="auto">
          <a:xfrm>
            <a:off x="1254125" y="3479800"/>
            <a:ext cx="1676400" cy="1447800"/>
          </a:xfrm>
          <a:custGeom>
            <a:avLst/>
            <a:gdLst>
              <a:gd name="T0" fmla="*/ 0 w 1056"/>
              <a:gd name="T1" fmla="*/ 2147483646 h 912"/>
              <a:gd name="T2" fmla="*/ 0 w 1056"/>
              <a:gd name="T3" fmla="*/ 2147483646 h 912"/>
              <a:gd name="T4" fmla="*/ 2147483646 w 1056"/>
              <a:gd name="T5" fmla="*/ 2147483646 h 912"/>
              <a:gd name="T6" fmla="*/ 2147483646 w 1056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912"/>
              <a:gd name="T14" fmla="*/ 1056 w 105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912">
                <a:moveTo>
                  <a:pt x="0" y="912"/>
                </a:moveTo>
                <a:lnTo>
                  <a:pt x="0" y="384"/>
                </a:lnTo>
                <a:lnTo>
                  <a:pt x="1056" y="384"/>
                </a:lnTo>
                <a:lnTo>
                  <a:pt x="1056" y="0"/>
                </a:lnTo>
              </a:path>
            </a:pathLst>
          </a:custGeom>
          <a:noFill/>
          <a:ln w="28575">
            <a:solidFill>
              <a:srgbClr val="325E7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5" name="Text Box 41"/>
          <p:cNvSpPr txBox="1">
            <a:spLocks noChangeArrowheads="1"/>
          </p:cNvSpPr>
          <p:nvPr/>
        </p:nvSpPr>
        <p:spPr bwMode="auto">
          <a:xfrm>
            <a:off x="996950" y="4937125"/>
            <a:ext cx="4794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100</a:t>
            </a:r>
          </a:p>
        </p:txBody>
      </p:sp>
      <p:sp>
        <p:nvSpPr>
          <p:cNvPr id="55308" name="Line 44"/>
          <p:cNvSpPr>
            <a:spLocks noChangeShapeType="1"/>
          </p:cNvSpPr>
          <p:nvPr/>
        </p:nvSpPr>
        <p:spPr bwMode="auto">
          <a:xfrm flipV="1">
            <a:off x="2168525" y="3632200"/>
            <a:ext cx="0" cy="457200"/>
          </a:xfrm>
          <a:prstGeom prst="line">
            <a:avLst/>
          </a:prstGeom>
          <a:noFill/>
          <a:ln w="28575">
            <a:solidFill>
              <a:srgbClr val="325E7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9" name="Line 45"/>
          <p:cNvSpPr>
            <a:spLocks noChangeShapeType="1"/>
          </p:cNvSpPr>
          <p:nvPr/>
        </p:nvSpPr>
        <p:spPr bwMode="auto">
          <a:xfrm flipV="1">
            <a:off x="2549525" y="3403600"/>
            <a:ext cx="0" cy="685800"/>
          </a:xfrm>
          <a:prstGeom prst="line">
            <a:avLst/>
          </a:prstGeom>
          <a:noFill/>
          <a:ln w="28575">
            <a:solidFill>
              <a:srgbClr val="325E7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56262" y="3489325"/>
            <a:ext cx="381000" cy="600075"/>
            <a:chOff x="1371600" y="3489325"/>
            <a:chExt cx="381000" cy="600075"/>
          </a:xfrm>
        </p:grpSpPr>
        <p:sp>
          <p:nvSpPr>
            <p:cNvPr id="55306" name="Line 42"/>
            <p:cNvSpPr>
              <a:spLocks noChangeShapeType="1"/>
            </p:cNvSpPr>
            <p:nvPr/>
          </p:nvSpPr>
          <p:spPr bwMode="auto">
            <a:xfrm flipV="1">
              <a:off x="1558925" y="3784600"/>
              <a:ext cx="0" cy="304800"/>
            </a:xfrm>
            <a:prstGeom prst="line">
              <a:avLst/>
            </a:prstGeom>
            <a:noFill/>
            <a:ln w="28575">
              <a:solidFill>
                <a:srgbClr val="325E7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10" name="Text Box 46"/>
            <p:cNvSpPr txBox="1">
              <a:spLocks noChangeArrowheads="1"/>
            </p:cNvSpPr>
            <p:nvPr/>
          </p:nvSpPr>
          <p:spPr bwMode="auto">
            <a:xfrm>
              <a:off x="1371600" y="3489325"/>
              <a:ext cx="38100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20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61790" y="4089400"/>
            <a:ext cx="381000" cy="619125"/>
            <a:chOff x="1663700" y="4089400"/>
            <a:chExt cx="381000" cy="619125"/>
          </a:xfrm>
        </p:grpSpPr>
        <p:sp>
          <p:nvSpPr>
            <p:cNvPr id="55307" name="Line 43"/>
            <p:cNvSpPr>
              <a:spLocks noChangeShapeType="1"/>
            </p:cNvSpPr>
            <p:nvPr/>
          </p:nvSpPr>
          <p:spPr bwMode="auto">
            <a:xfrm>
              <a:off x="1863725" y="4089400"/>
              <a:ext cx="0" cy="304800"/>
            </a:xfrm>
            <a:prstGeom prst="line">
              <a:avLst/>
            </a:prstGeom>
            <a:noFill/>
            <a:ln w="28575">
              <a:solidFill>
                <a:srgbClr val="325E7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11" name="Text Box 47"/>
            <p:cNvSpPr txBox="1">
              <a:spLocks noChangeArrowheads="1"/>
            </p:cNvSpPr>
            <p:nvPr/>
          </p:nvSpPr>
          <p:spPr bwMode="auto">
            <a:xfrm>
              <a:off x="1663700" y="4383088"/>
              <a:ext cx="381000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10</a:t>
              </a:r>
            </a:p>
          </p:txBody>
        </p:sp>
      </p:grpSp>
      <p:sp>
        <p:nvSpPr>
          <p:cNvPr id="55312" name="Text Box 48"/>
          <p:cNvSpPr txBox="1">
            <a:spLocks noChangeArrowheads="1"/>
          </p:cNvSpPr>
          <p:nvPr/>
        </p:nvSpPr>
        <p:spPr bwMode="auto">
          <a:xfrm>
            <a:off x="1987550" y="33369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40</a:t>
            </a:r>
          </a:p>
        </p:txBody>
      </p:sp>
      <p:sp>
        <p:nvSpPr>
          <p:cNvPr id="55313" name="Text Box 49"/>
          <p:cNvSpPr txBox="1">
            <a:spLocks noChangeArrowheads="1"/>
          </p:cNvSpPr>
          <p:nvPr/>
        </p:nvSpPr>
        <p:spPr bwMode="auto">
          <a:xfrm>
            <a:off x="2368550" y="31083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60</a:t>
            </a:r>
          </a:p>
        </p:txBody>
      </p:sp>
      <p:sp>
        <p:nvSpPr>
          <p:cNvPr id="55314" name="Text Box 50"/>
          <p:cNvSpPr txBox="1">
            <a:spLocks noChangeArrowheads="1"/>
          </p:cNvSpPr>
          <p:nvPr/>
        </p:nvSpPr>
        <p:spPr bwMode="auto">
          <a:xfrm>
            <a:off x="2736850" y="31972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15" name="Rectangle 52"/>
              <p:cNvSpPr>
                <a:spLocks noChangeArrowheads="1"/>
              </p:cNvSpPr>
              <p:nvPr/>
            </p:nvSpPr>
            <p:spPr bwMode="auto">
              <a:xfrm>
                <a:off x="3276600" y="1438275"/>
                <a:ext cx="5472113" cy="609600"/>
              </a:xfrm>
              <a:prstGeom prst="rect">
                <a:avLst/>
              </a:prstGeom>
              <a:noFill/>
              <a:ln w="3175">
                <a:solidFill>
                  <a:srgbClr val="364C6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•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95000"/>
                  <a:buChar char="•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3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Rate of return that makes NPV zero</a:t>
                </a:r>
                <a:endParaRPr lang="ko-KR" altLang="en-US" sz="13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  <a:p>
                <a:pPr eaLnBrk="1" fontAlgn="ctr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3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      ⇒  </a:t>
                </a:r>
                <a:r>
                  <a:rPr lang="en-US" altLang="ko-KR" sz="13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IF IRR </a:t>
                </a:r>
                <a14:m>
                  <m:oMath xmlns:m="http://schemas.openxmlformats.org/officeDocument/2006/math">
                    <m:r>
                      <a:rPr lang="en-US" altLang="ko-KR" sz="13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13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3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MARR, </a:t>
                </a:r>
                <a:r>
                  <a:rPr lang="en-US" altLang="ko-KR" sz="13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then it is economically viable</a:t>
                </a:r>
                <a:endParaRPr lang="ko-KR" altLang="en-US" sz="13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5315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0" y="1438275"/>
                <a:ext cx="5472113" cy="609600"/>
              </a:xfrm>
              <a:prstGeom prst="rect">
                <a:avLst/>
              </a:prstGeom>
              <a:blipFill>
                <a:blip r:embed="rId5"/>
                <a:stretch>
                  <a:fillRect l="-223" b="-3960"/>
                </a:stretch>
              </a:blipFill>
              <a:ln w="3175">
                <a:solidFill>
                  <a:srgbClr val="364C6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16" name="Text Box 53"/>
          <p:cNvSpPr txBox="1">
            <a:spLocks noChangeArrowheads="1"/>
          </p:cNvSpPr>
          <p:nvPr/>
        </p:nvSpPr>
        <p:spPr bwMode="auto">
          <a:xfrm>
            <a:off x="3881321" y="5316538"/>
            <a:ext cx="146867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IRR = 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12.56%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317" name="Rectangle 54"/>
          <p:cNvSpPr>
            <a:spLocks noChangeArrowheads="1"/>
          </p:cNvSpPr>
          <p:nvPr/>
        </p:nvSpPr>
        <p:spPr bwMode="auto">
          <a:xfrm>
            <a:off x="5729288" y="3251200"/>
            <a:ext cx="2813050" cy="19812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600" dirty="0" err="1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≥</a:t>
            </a: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MARR →</a:t>
            </a:r>
            <a:r>
              <a:rPr lang="en-US" altLang="ko-KR" sz="1600" b="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6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Go</a:t>
            </a:r>
            <a:endParaRPr lang="ko-KR" altLang="en-US" sz="16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600" dirty="0" err="1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&lt; MARR →</a:t>
            </a:r>
            <a:r>
              <a:rPr lang="en-US" altLang="ko-KR" sz="1600" b="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6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No Go</a:t>
            </a:r>
            <a:endParaRPr lang="ko-KR" altLang="en-US" sz="16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318" name="Rectangle 55"/>
          <p:cNvSpPr>
            <a:spLocks noChangeArrowheads="1"/>
          </p:cNvSpPr>
          <p:nvPr/>
        </p:nvSpPr>
        <p:spPr bwMode="auto">
          <a:xfrm>
            <a:off x="5729288" y="2870200"/>
            <a:ext cx="2813050" cy="3810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Decision Guideline</a:t>
            </a:r>
            <a:endParaRPr lang="ko-KR" altLang="en-US" sz="1800" b="0" dirty="0">
              <a:solidFill>
                <a:schemeClr val="bg1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319" name="Rectangle 56"/>
          <p:cNvSpPr>
            <a:spLocks noChangeArrowheads="1"/>
          </p:cNvSpPr>
          <p:nvPr/>
        </p:nvSpPr>
        <p:spPr bwMode="auto">
          <a:xfrm>
            <a:off x="5881688" y="3708400"/>
            <a:ext cx="2286000" cy="3810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∑ { </a:t>
            </a:r>
            <a:r>
              <a:rPr lang="en-US" altLang="ko-KR" sz="1600" dirty="0" err="1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NCF</a:t>
            </a:r>
            <a:r>
              <a:rPr lang="en-US" altLang="ko-KR" sz="1600" baseline="-25000" dirty="0" err="1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t</a:t>
            </a:r>
            <a:r>
              <a:rPr lang="en-US" altLang="ko-KR" sz="16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÷ (1+ </a:t>
            </a:r>
            <a:r>
              <a:rPr lang="en-US" altLang="ko-KR" sz="1600" dirty="0" err="1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)</a:t>
            </a:r>
            <a:r>
              <a:rPr lang="en-US" altLang="ko-KR" sz="1600" baseline="300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t</a:t>
            </a: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}=0</a:t>
            </a:r>
            <a:endParaRPr lang="en-US" altLang="ko-KR" sz="140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320" name="Text Box 57"/>
          <p:cNvSpPr txBox="1">
            <a:spLocks noChangeArrowheads="1"/>
          </p:cNvSpPr>
          <p:nvPr/>
        </p:nvSpPr>
        <p:spPr bwMode="auto">
          <a:xfrm>
            <a:off x="400050" y="5994400"/>
            <a:ext cx="1055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u="sng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WARNING</a:t>
            </a:r>
            <a:r>
              <a:rPr lang="en-US" altLang="ko-KR" sz="12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!</a:t>
            </a:r>
            <a:endParaRPr lang="en-US" altLang="ko-KR" sz="400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321" name="Text Box 58"/>
          <p:cNvSpPr txBox="1">
            <a:spLocks noChangeArrowheads="1"/>
          </p:cNvSpPr>
          <p:nvPr/>
        </p:nvSpPr>
        <p:spPr bwMode="auto">
          <a:xfrm>
            <a:off x="1428750" y="5890972"/>
            <a:ext cx="73164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There may exist none or multiple values</a:t>
            </a:r>
          </a:p>
          <a:p>
            <a:pPr marL="285750" indent="-285750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Higher IRR does not guarantee better </a:t>
            </a: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alternative among the mutually exclusive </a:t>
            </a:r>
            <a:r>
              <a:rPr lang="en-US" altLang="ko-KR" sz="1400" b="0" dirty="0" err="1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alt.s</a:t>
            </a:r>
            <a:endParaRPr lang="ko-KR" altLang="en-US" sz="1400" b="0" dirty="0">
              <a:solidFill>
                <a:srgbClr val="364C6C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322" name="Text Box 59"/>
          <p:cNvSpPr txBox="1">
            <a:spLocks noChangeArrowheads="1"/>
          </p:cNvSpPr>
          <p:nvPr/>
        </p:nvSpPr>
        <p:spPr bwMode="auto">
          <a:xfrm>
            <a:off x="4538286" y="2649538"/>
            <a:ext cx="537327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IRR</a:t>
            </a:r>
            <a:endParaRPr lang="ko-KR" altLang="en-US" sz="16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323" name="Rectangle 60"/>
          <p:cNvSpPr>
            <a:spLocks noChangeArrowheads="1"/>
          </p:cNvSpPr>
          <p:nvPr/>
        </p:nvSpPr>
        <p:spPr bwMode="auto">
          <a:xfrm>
            <a:off x="3997325" y="3175000"/>
            <a:ext cx="1579563" cy="1752600"/>
          </a:xfrm>
          <a:prstGeom prst="rect">
            <a:avLst/>
          </a:prstGeom>
          <a:noFill/>
          <a:ln w="3175">
            <a:solidFill>
              <a:srgbClr val="364C6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0 = - 100</a:t>
            </a: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- </a:t>
            </a: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</a:t>
            </a:r>
            <a:r>
              <a:rPr lang="en-US" altLang="ko-KR" sz="15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0 </a:t>
            </a: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÷ (1 + </a:t>
            </a:r>
            <a:r>
              <a:rPr lang="en-US" altLang="ko-KR" sz="1500" dirty="0" err="1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)</a:t>
            </a: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+ </a:t>
            </a: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2</a:t>
            </a:r>
            <a:r>
              <a:rPr lang="en-US" altLang="ko-KR" sz="15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0 </a:t>
            </a: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÷ (1 + </a:t>
            </a:r>
            <a:r>
              <a:rPr lang="en-US" altLang="ko-KR" sz="1500" dirty="0" err="1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)</a:t>
            </a:r>
            <a:r>
              <a:rPr lang="en-US" altLang="ko-KR" sz="1500" baseline="300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2</a:t>
            </a: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+ 40 ÷ (1 + </a:t>
            </a:r>
            <a:r>
              <a:rPr lang="en-US" altLang="ko-KR" sz="1500" dirty="0" err="1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)</a:t>
            </a:r>
            <a:r>
              <a:rPr lang="en-US" altLang="ko-KR" sz="1500" baseline="300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3</a:t>
            </a:r>
            <a:endParaRPr lang="en-US" altLang="ko-KR" sz="15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+ 60 ÷ (1 + </a:t>
            </a:r>
            <a:r>
              <a:rPr lang="en-US" altLang="ko-KR" sz="1500" dirty="0" err="1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)</a:t>
            </a:r>
            <a:r>
              <a:rPr lang="en-US" altLang="ko-KR" sz="1500" baseline="300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4</a:t>
            </a:r>
            <a:endParaRPr lang="en-US" altLang="ko-KR" sz="15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+ 50 ÷ (1 + </a:t>
            </a:r>
            <a:r>
              <a:rPr lang="en-US" altLang="ko-KR" sz="1500" dirty="0" err="1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</a:t>
            </a: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)</a:t>
            </a:r>
            <a:r>
              <a:rPr lang="en-US" altLang="ko-KR" sz="1500" baseline="300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55324" name="AutoShape 61"/>
          <p:cNvSpPr>
            <a:spLocks noChangeArrowheads="1"/>
          </p:cNvSpPr>
          <p:nvPr/>
        </p:nvSpPr>
        <p:spPr bwMode="auto">
          <a:xfrm>
            <a:off x="4662488" y="5080000"/>
            <a:ext cx="228600" cy="228600"/>
          </a:xfrm>
          <a:prstGeom prst="downArrow">
            <a:avLst>
              <a:gd name="adj1" fmla="val 50000"/>
              <a:gd name="adj2" fmla="val 47222"/>
            </a:avLst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5325" name="Text Box 62"/>
          <p:cNvSpPr txBox="1">
            <a:spLocks noChangeArrowheads="1"/>
          </p:cNvSpPr>
          <p:nvPr/>
        </p:nvSpPr>
        <p:spPr bwMode="auto">
          <a:xfrm>
            <a:off x="5918096" y="5358346"/>
            <a:ext cx="1556901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☜ </a:t>
            </a:r>
            <a:r>
              <a:rPr lang="en-US" altLang="ko-KR" sz="18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Accepted!!</a:t>
            </a:r>
            <a:endParaRPr lang="ko-KR" altLang="en-US" sz="18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326" name="Text Box 63"/>
          <p:cNvSpPr txBox="1">
            <a:spLocks noChangeArrowheads="1"/>
          </p:cNvSpPr>
          <p:nvPr/>
        </p:nvSpPr>
        <p:spPr bwMode="auto">
          <a:xfrm>
            <a:off x="371475" y="866775"/>
            <a:ext cx="47692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 smtClean="0">
                <a:latin typeface="Tahoma" panose="020B0604030504040204" pitchFamily="34" charset="0"/>
              </a:rPr>
              <a:t>Internal Rate </a:t>
            </a:r>
            <a:r>
              <a:rPr lang="en-US" altLang="ko-KR" sz="2400" dirty="0">
                <a:latin typeface="Tahoma" panose="020B0604030504040204" pitchFamily="34" charset="0"/>
              </a:rPr>
              <a:t>of </a:t>
            </a:r>
            <a:r>
              <a:rPr lang="en-US" altLang="ko-KR" sz="2400" dirty="0" smtClean="0">
                <a:latin typeface="Tahoma" panose="020B0604030504040204" pitchFamily="34" charset="0"/>
              </a:rPr>
              <a:t>Return (IRR)</a:t>
            </a:r>
            <a:endParaRPr lang="en-US" altLang="ko-KR" sz="2400" dirty="0">
              <a:latin typeface="Tahoma" panose="020B0604030504040204" pitchFamily="34" charset="0"/>
            </a:endParaRPr>
          </a:p>
        </p:txBody>
      </p:sp>
      <p:sp>
        <p:nvSpPr>
          <p:cNvPr id="55327" name="Text Box 64"/>
          <p:cNvSpPr txBox="1">
            <a:spLocks noChangeArrowheads="1"/>
          </p:cNvSpPr>
          <p:nvPr/>
        </p:nvSpPr>
        <p:spPr bwMode="auto">
          <a:xfrm>
            <a:off x="755650" y="2205038"/>
            <a:ext cx="12557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MARR 10%</a:t>
            </a:r>
          </a:p>
        </p:txBody>
      </p:sp>
      <p:sp>
        <p:nvSpPr>
          <p:cNvPr id="30" name="제목 2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561975"/>
          </a:xfrm>
        </p:spPr>
        <p:txBody>
          <a:bodyPr/>
          <a:lstStyle/>
          <a:p>
            <a:r>
              <a:rPr lang="en-US" altLang="ko-KR" dirty="0" smtClean="0"/>
              <a:t>Profitability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34"/>
          <p:cNvSpPr txBox="1">
            <a:spLocks noChangeArrowheads="1"/>
          </p:cNvSpPr>
          <p:nvPr/>
        </p:nvSpPr>
        <p:spPr bwMode="auto">
          <a:xfrm>
            <a:off x="371475" y="866775"/>
            <a:ext cx="3640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 smtClean="0">
                <a:latin typeface="Tahoma" panose="020B0604030504040204" pitchFamily="34" charset="0"/>
              </a:rPr>
              <a:t>Profitability Index(PI)</a:t>
            </a:r>
            <a:endParaRPr lang="en-US" altLang="ko-KR" sz="2400" dirty="0">
              <a:latin typeface="Tahoma" panose="020B0604030504040204" pitchFamily="34" charset="0"/>
            </a:endParaRPr>
          </a:p>
        </p:txBody>
      </p:sp>
      <p:sp>
        <p:nvSpPr>
          <p:cNvPr id="181283" name="Rectangle 35"/>
          <p:cNvSpPr>
            <a:spLocks noChangeArrowheads="1"/>
          </p:cNvSpPr>
          <p:nvPr/>
        </p:nvSpPr>
        <p:spPr bwMode="auto">
          <a:xfrm>
            <a:off x="495300" y="1433513"/>
            <a:ext cx="2895600" cy="609600"/>
          </a:xfrm>
          <a:prstGeom prst="rect">
            <a:avLst/>
          </a:prstGeom>
          <a:solidFill>
            <a:srgbClr val="394785"/>
          </a:solidFill>
          <a:ln w="3175">
            <a:solidFill>
              <a:srgbClr val="364C6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ctr" latinLnBrk="1" hangingPunct="1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HY헤드라인M" pitchFamily="18" charset="-127"/>
              </a:rPr>
              <a:t>PI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HY헤드라인M" pitchFamily="18" charset="-127"/>
            </a:endParaRPr>
          </a:p>
          <a:p>
            <a:pPr algn="ctr" eaLnBrk="1" fontAlgn="ctr" latinLnBrk="1" hangingPunct="1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(Profitability Index)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0" name="Rectangle 36"/>
          <p:cNvSpPr>
            <a:spLocks noChangeArrowheads="1"/>
          </p:cNvSpPr>
          <p:nvPr/>
        </p:nvSpPr>
        <p:spPr bwMode="auto">
          <a:xfrm>
            <a:off x="3390900" y="1433513"/>
            <a:ext cx="5243513" cy="609600"/>
          </a:xfrm>
          <a:prstGeom prst="rect">
            <a:avLst/>
          </a:prstGeom>
          <a:noFill/>
          <a:ln w="3175">
            <a:solidFill>
              <a:srgbClr val="364C6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Divide NPV(PW of </a:t>
            </a:r>
            <a:r>
              <a:rPr lang="en-US" altLang="ko-KR" sz="1300" b="0" dirty="0" err="1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NCF</a:t>
            </a:r>
            <a:r>
              <a:rPr lang="en-US" altLang="ko-KR" sz="1300" b="0" baseline="-25000" dirty="0" err="1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t</a:t>
            </a:r>
            <a:r>
              <a:rPr lang="en-US" altLang="ko-KR" sz="13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, t=1,2,…,n) by initial invested capital</a:t>
            </a:r>
            <a:endParaRPr lang="ko-KR" altLang="en-US" sz="1300" b="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7351" name="AutoShape 37"/>
          <p:cNvSpPr>
            <a:spLocks noChangeArrowheads="1"/>
          </p:cNvSpPr>
          <p:nvPr/>
        </p:nvSpPr>
        <p:spPr bwMode="auto">
          <a:xfrm>
            <a:off x="896938" y="2717800"/>
            <a:ext cx="2895600" cy="1143000"/>
          </a:xfrm>
          <a:prstGeom prst="rightArrowCallout">
            <a:avLst>
              <a:gd name="adj1" fmla="val 25000"/>
              <a:gd name="adj2" fmla="val 25000"/>
              <a:gd name="adj3" fmla="val 28195"/>
              <a:gd name="adj4" fmla="val 78236"/>
            </a:avLst>
          </a:prstGeom>
          <a:solidFill>
            <a:srgbClr val="FFDC97"/>
          </a:solidFill>
          <a:ln w="3175">
            <a:solidFill>
              <a:srgbClr val="325E70"/>
            </a:solidFill>
            <a:miter lim="800000"/>
            <a:headEnd/>
            <a:tailEnd/>
          </a:ln>
          <a:effectLst>
            <a:outerShdw dist="99190" dir="3011666" algn="ctr" rotWithShape="0">
              <a:srgbClr val="C28100">
                <a:alpha val="50000"/>
              </a:srgb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7352" name="AutoShape 38"/>
          <p:cNvSpPr>
            <a:spLocks noChangeArrowheads="1"/>
          </p:cNvSpPr>
          <p:nvPr/>
        </p:nvSpPr>
        <p:spPr bwMode="auto">
          <a:xfrm>
            <a:off x="896938" y="4089400"/>
            <a:ext cx="2895600" cy="1143000"/>
          </a:xfrm>
          <a:prstGeom prst="rightArrowCallout">
            <a:avLst>
              <a:gd name="adj1" fmla="val 25000"/>
              <a:gd name="adj2" fmla="val 25000"/>
              <a:gd name="adj3" fmla="val 28195"/>
              <a:gd name="adj4" fmla="val 78236"/>
            </a:avLst>
          </a:prstGeom>
          <a:solidFill>
            <a:srgbClr val="FFDC97"/>
          </a:solidFill>
          <a:ln w="3175">
            <a:solidFill>
              <a:srgbClr val="325E70"/>
            </a:solidFill>
            <a:miter lim="800000"/>
            <a:headEnd/>
            <a:tailEnd/>
          </a:ln>
          <a:effectLst>
            <a:outerShdw dist="99190" dir="3011666" algn="ctr" rotWithShape="0">
              <a:srgbClr val="C28100">
                <a:alpha val="50000"/>
              </a:srgb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7353" name="Freeform 39"/>
          <p:cNvSpPr>
            <a:spLocks/>
          </p:cNvSpPr>
          <p:nvPr/>
        </p:nvSpPr>
        <p:spPr bwMode="auto">
          <a:xfrm>
            <a:off x="1201738" y="3403600"/>
            <a:ext cx="1676400" cy="1447800"/>
          </a:xfrm>
          <a:custGeom>
            <a:avLst/>
            <a:gdLst>
              <a:gd name="T0" fmla="*/ 0 w 1056"/>
              <a:gd name="T1" fmla="*/ 2147483646 h 912"/>
              <a:gd name="T2" fmla="*/ 0 w 1056"/>
              <a:gd name="T3" fmla="*/ 2147483646 h 912"/>
              <a:gd name="T4" fmla="*/ 2147483646 w 1056"/>
              <a:gd name="T5" fmla="*/ 2147483646 h 912"/>
              <a:gd name="T6" fmla="*/ 2147483646 w 1056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912"/>
              <a:gd name="T14" fmla="*/ 1056 w 105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912">
                <a:moveTo>
                  <a:pt x="0" y="912"/>
                </a:moveTo>
                <a:lnTo>
                  <a:pt x="0" y="384"/>
                </a:lnTo>
                <a:lnTo>
                  <a:pt x="1056" y="384"/>
                </a:lnTo>
                <a:lnTo>
                  <a:pt x="1056" y="0"/>
                </a:lnTo>
              </a:path>
            </a:pathLst>
          </a:custGeom>
          <a:noFill/>
          <a:ln w="28575">
            <a:solidFill>
              <a:srgbClr val="325E7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4" name="Text Box 40"/>
          <p:cNvSpPr txBox="1">
            <a:spLocks noChangeArrowheads="1"/>
          </p:cNvSpPr>
          <p:nvPr/>
        </p:nvSpPr>
        <p:spPr bwMode="auto">
          <a:xfrm>
            <a:off x="944563" y="4860925"/>
            <a:ext cx="4794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100</a:t>
            </a:r>
          </a:p>
        </p:txBody>
      </p:sp>
      <p:sp>
        <p:nvSpPr>
          <p:cNvPr id="57357" name="Line 43"/>
          <p:cNvSpPr>
            <a:spLocks noChangeShapeType="1"/>
          </p:cNvSpPr>
          <p:nvPr/>
        </p:nvSpPr>
        <p:spPr bwMode="auto">
          <a:xfrm flipV="1">
            <a:off x="2116138" y="3556000"/>
            <a:ext cx="0" cy="457200"/>
          </a:xfrm>
          <a:prstGeom prst="line">
            <a:avLst/>
          </a:prstGeom>
          <a:noFill/>
          <a:ln w="28575">
            <a:solidFill>
              <a:srgbClr val="325E7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8" name="Line 44"/>
          <p:cNvSpPr>
            <a:spLocks noChangeShapeType="1"/>
          </p:cNvSpPr>
          <p:nvPr/>
        </p:nvSpPr>
        <p:spPr bwMode="auto">
          <a:xfrm flipV="1">
            <a:off x="2497138" y="3327400"/>
            <a:ext cx="0" cy="685800"/>
          </a:xfrm>
          <a:prstGeom prst="line">
            <a:avLst/>
          </a:prstGeom>
          <a:noFill/>
          <a:ln w="28575">
            <a:solidFill>
              <a:srgbClr val="325E7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12511" y="3413125"/>
            <a:ext cx="381000" cy="600075"/>
            <a:chOff x="1319213" y="3413125"/>
            <a:chExt cx="381000" cy="600075"/>
          </a:xfrm>
        </p:grpSpPr>
        <p:sp>
          <p:nvSpPr>
            <p:cNvPr id="57355" name="Line 41"/>
            <p:cNvSpPr>
              <a:spLocks noChangeShapeType="1"/>
            </p:cNvSpPr>
            <p:nvPr/>
          </p:nvSpPr>
          <p:spPr bwMode="auto">
            <a:xfrm flipV="1">
              <a:off x="1506538" y="3708400"/>
              <a:ext cx="0" cy="304800"/>
            </a:xfrm>
            <a:prstGeom prst="line">
              <a:avLst/>
            </a:prstGeom>
            <a:noFill/>
            <a:ln w="28575">
              <a:solidFill>
                <a:srgbClr val="325E7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59" name="Text Box 45"/>
            <p:cNvSpPr txBox="1">
              <a:spLocks noChangeArrowheads="1"/>
            </p:cNvSpPr>
            <p:nvPr/>
          </p:nvSpPr>
          <p:spPr bwMode="auto">
            <a:xfrm>
              <a:off x="1319213" y="3413125"/>
              <a:ext cx="38100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20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09403" y="4013200"/>
            <a:ext cx="381000" cy="619125"/>
            <a:chOff x="1611313" y="4013200"/>
            <a:chExt cx="381000" cy="619125"/>
          </a:xfrm>
        </p:grpSpPr>
        <p:sp>
          <p:nvSpPr>
            <p:cNvPr id="57356" name="Line 42"/>
            <p:cNvSpPr>
              <a:spLocks noChangeShapeType="1"/>
            </p:cNvSpPr>
            <p:nvPr/>
          </p:nvSpPr>
          <p:spPr bwMode="auto">
            <a:xfrm>
              <a:off x="1811338" y="4013200"/>
              <a:ext cx="0" cy="304800"/>
            </a:xfrm>
            <a:prstGeom prst="line">
              <a:avLst/>
            </a:prstGeom>
            <a:noFill/>
            <a:ln w="28575">
              <a:solidFill>
                <a:srgbClr val="325E7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60" name="Text Box 46"/>
            <p:cNvSpPr txBox="1">
              <a:spLocks noChangeArrowheads="1"/>
            </p:cNvSpPr>
            <p:nvPr/>
          </p:nvSpPr>
          <p:spPr bwMode="auto">
            <a:xfrm>
              <a:off x="1611313" y="4306888"/>
              <a:ext cx="381000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95000"/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rPr>
                <a:t>10</a:t>
              </a:r>
            </a:p>
          </p:txBody>
        </p:sp>
      </p:grpSp>
      <p:sp>
        <p:nvSpPr>
          <p:cNvPr id="57361" name="Text Box 47"/>
          <p:cNvSpPr txBox="1">
            <a:spLocks noChangeArrowheads="1"/>
          </p:cNvSpPr>
          <p:nvPr/>
        </p:nvSpPr>
        <p:spPr bwMode="auto">
          <a:xfrm>
            <a:off x="1935163" y="32607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40</a:t>
            </a:r>
          </a:p>
        </p:txBody>
      </p:sp>
      <p:sp>
        <p:nvSpPr>
          <p:cNvPr id="57362" name="Text Box 48"/>
          <p:cNvSpPr txBox="1">
            <a:spLocks noChangeArrowheads="1"/>
          </p:cNvSpPr>
          <p:nvPr/>
        </p:nvSpPr>
        <p:spPr bwMode="auto">
          <a:xfrm>
            <a:off x="2316163" y="30321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60</a:t>
            </a:r>
          </a:p>
        </p:txBody>
      </p:sp>
      <p:sp>
        <p:nvSpPr>
          <p:cNvPr id="57363" name="Text Box 49"/>
          <p:cNvSpPr txBox="1">
            <a:spLocks noChangeArrowheads="1"/>
          </p:cNvSpPr>
          <p:nvPr/>
        </p:nvSpPr>
        <p:spPr bwMode="auto">
          <a:xfrm>
            <a:off x="2684463" y="3121025"/>
            <a:ext cx="38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50</a:t>
            </a:r>
          </a:p>
        </p:txBody>
      </p:sp>
      <p:sp>
        <p:nvSpPr>
          <p:cNvPr id="57364" name="Oval 51"/>
          <p:cNvSpPr>
            <a:spLocks noChangeArrowheads="1"/>
          </p:cNvSpPr>
          <p:nvPr/>
        </p:nvSpPr>
        <p:spPr bwMode="auto">
          <a:xfrm>
            <a:off x="4173538" y="3022600"/>
            <a:ext cx="914400" cy="533400"/>
          </a:xfrm>
          <a:prstGeom prst="ellipse">
            <a:avLst/>
          </a:prstGeom>
          <a:noFill/>
          <a:ln w="38100">
            <a:solidFill>
              <a:srgbClr val="364C6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109.52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7365" name="Oval 52"/>
          <p:cNvSpPr>
            <a:spLocks noChangeArrowheads="1"/>
          </p:cNvSpPr>
          <p:nvPr/>
        </p:nvSpPr>
        <p:spPr bwMode="auto">
          <a:xfrm>
            <a:off x="4173538" y="4394200"/>
            <a:ext cx="914400" cy="533400"/>
          </a:xfrm>
          <a:prstGeom prst="ellipse">
            <a:avLst/>
          </a:prstGeom>
          <a:noFill/>
          <a:ln w="38100">
            <a:solidFill>
              <a:srgbClr val="364C6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100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7368" name="Text Box 57"/>
          <p:cNvSpPr txBox="1">
            <a:spLocks noChangeArrowheads="1"/>
          </p:cNvSpPr>
          <p:nvPr/>
        </p:nvSpPr>
        <p:spPr bwMode="auto">
          <a:xfrm>
            <a:off x="4016812" y="5199782"/>
            <a:ext cx="107112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PI 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=  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1.10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70" name="Rectangle 59"/>
              <p:cNvSpPr>
                <a:spLocks noChangeArrowheads="1"/>
              </p:cNvSpPr>
              <p:nvPr/>
            </p:nvSpPr>
            <p:spPr bwMode="auto">
              <a:xfrm>
                <a:off x="5676899" y="3175000"/>
                <a:ext cx="2957513" cy="1981200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•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95000"/>
                  <a:buChar char="•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fontAlgn="ctr" hangingPunct="1">
                  <a:lnSpc>
                    <a:spcPct val="1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6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 </a:t>
                </a:r>
                <a:r>
                  <a:rPr lang="en-US" altLang="ko-KR" sz="16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PI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16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1 →</a:t>
                </a:r>
                <a:r>
                  <a:rPr lang="en-US" altLang="ko-KR" sz="1600" b="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b="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Go</a:t>
                </a:r>
                <a:endParaRPr lang="ko-KR" altLang="en-US" sz="16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ko-KR" altLang="en-US" sz="16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 </a:t>
                </a:r>
                <a:r>
                  <a:rPr lang="en-US" altLang="ko-KR" sz="16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P</a:t>
                </a:r>
                <a:r>
                  <a:rPr lang="en-US" altLang="ko-KR" sz="16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I &lt; </a:t>
                </a:r>
                <a:r>
                  <a:rPr lang="en-US" altLang="ko-KR" sz="160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1 </a:t>
                </a:r>
                <a:r>
                  <a:rPr lang="en-US" altLang="ko-KR" sz="160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→</a:t>
                </a:r>
                <a:r>
                  <a:rPr lang="en-US" altLang="ko-KR" sz="1600" b="0" dirty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 No </a:t>
                </a:r>
                <a:r>
                  <a:rPr lang="en-US" altLang="ko-KR" sz="1600" b="0" dirty="0" smtClean="0">
                    <a:solidFill>
                      <a:srgbClr val="003399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rPr>
                  <a:t>Go</a:t>
                </a:r>
                <a:endParaRPr lang="ko-KR" altLang="en-US" sz="16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  <a:p>
                <a:pPr eaLnBrk="1" fontAlgn="ctr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 b="0" dirty="0">
                  <a:solidFill>
                    <a:srgbClr val="003399"/>
                  </a:solidFill>
                  <a:latin typeface="Arial" panose="020B0604020202020204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737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6899" y="3175000"/>
                <a:ext cx="2957513" cy="1981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71" name="Rectangle 60"/>
          <p:cNvSpPr>
            <a:spLocks noChangeArrowheads="1"/>
          </p:cNvSpPr>
          <p:nvPr/>
        </p:nvSpPr>
        <p:spPr bwMode="auto">
          <a:xfrm>
            <a:off x="5676900" y="2794000"/>
            <a:ext cx="2957512" cy="3810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Decision Guideline</a:t>
            </a:r>
            <a:endParaRPr lang="ko-KR" altLang="en-US" sz="1800" b="0" dirty="0">
              <a:solidFill>
                <a:schemeClr val="bg1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7372" name="Rectangle 61"/>
          <p:cNvSpPr>
            <a:spLocks noChangeArrowheads="1"/>
          </p:cNvSpPr>
          <p:nvPr/>
        </p:nvSpPr>
        <p:spPr bwMode="auto">
          <a:xfrm>
            <a:off x="5829300" y="3632200"/>
            <a:ext cx="2286000" cy="3810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P</a:t>
            </a:r>
            <a:r>
              <a:rPr lang="en-US" altLang="ko-KR" sz="160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I </a:t>
            </a:r>
            <a:r>
              <a:rPr lang="en-US" altLang="ko-KR" sz="1600" dirty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= NPV÷IC×100(%)</a:t>
            </a:r>
            <a:endParaRPr lang="en-US" altLang="ko-KR" sz="140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7373" name="AutoShape 62"/>
          <p:cNvSpPr>
            <a:spLocks noChangeArrowheads="1"/>
          </p:cNvSpPr>
          <p:nvPr/>
        </p:nvSpPr>
        <p:spPr bwMode="auto">
          <a:xfrm>
            <a:off x="457200" y="5842000"/>
            <a:ext cx="914400" cy="533400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ahoma" panose="020B0604030504040204" pitchFamily="34" charset="0"/>
            </a:endParaRPr>
          </a:p>
        </p:txBody>
      </p:sp>
      <p:sp>
        <p:nvSpPr>
          <p:cNvPr id="57374" name="Text Box 63"/>
          <p:cNvSpPr txBox="1">
            <a:spLocks noChangeArrowheads="1"/>
          </p:cNvSpPr>
          <p:nvPr/>
        </p:nvSpPr>
        <p:spPr bwMode="auto">
          <a:xfrm>
            <a:off x="469900" y="5918200"/>
            <a:ext cx="1055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u="sng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WARNING</a:t>
            </a:r>
            <a:r>
              <a:rPr lang="en-US" altLang="ko-KR" sz="12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!</a:t>
            </a:r>
            <a:endParaRPr lang="en-US" altLang="ko-KR" sz="400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7375" name="Text Box 64"/>
          <p:cNvSpPr txBox="1">
            <a:spLocks noChangeArrowheads="1"/>
          </p:cNvSpPr>
          <p:nvPr/>
        </p:nvSpPr>
        <p:spPr bwMode="auto">
          <a:xfrm>
            <a:off x="1611313" y="5660517"/>
            <a:ext cx="71905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NCF</a:t>
            </a: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= </a:t>
            </a:r>
            <a:r>
              <a:rPr lang="en-US" altLang="ko-KR" sz="140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Market size to be created </a:t>
            </a: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x </a:t>
            </a:r>
            <a:r>
              <a:rPr lang="en-US" altLang="ko-KR" sz="140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Operating Profit rate </a:t>
            </a:r>
            <a:r>
              <a:rPr lang="en-US" altLang="ko-KR" sz="14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x </a:t>
            </a:r>
            <a:r>
              <a:rPr lang="en-US" altLang="ko-KR" sz="140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Success Rate </a:t>
            </a:r>
            <a:r>
              <a:rPr lang="en-US" altLang="ko-KR" sz="1400" b="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x </a:t>
            </a:r>
            <a:r>
              <a:rPr lang="en-US" altLang="ko-KR" sz="140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    </a:t>
            </a:r>
          </a:p>
          <a:p>
            <a:pPr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ko-KR" sz="1400" dirty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                 Project Contribution rate </a:t>
            </a: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x </a:t>
            </a:r>
            <a:r>
              <a:rPr lang="en-US" altLang="ko-KR" sz="140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R&amp;D Contribution rate (KISTEP, 2011)</a:t>
            </a:r>
          </a:p>
          <a:p>
            <a:pPr marL="285750" indent="-285750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b="0" dirty="0" smtClean="0">
                <a:solidFill>
                  <a:srgbClr val="364C6C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Estimation of NCF is rather complex</a:t>
            </a:r>
          </a:p>
        </p:txBody>
      </p:sp>
      <p:sp>
        <p:nvSpPr>
          <p:cNvPr id="57376" name="Text Box 65"/>
          <p:cNvSpPr txBox="1">
            <a:spLocks noChangeArrowheads="1"/>
          </p:cNvSpPr>
          <p:nvPr/>
        </p:nvSpPr>
        <p:spPr bwMode="auto">
          <a:xfrm>
            <a:off x="3907998" y="2413000"/>
            <a:ext cx="136928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dirty="0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NPV of </a:t>
            </a:r>
            <a:r>
              <a:rPr lang="en-US" altLang="ko-KR" sz="1600" b="0" dirty="0" err="1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NCF</a:t>
            </a:r>
            <a:r>
              <a:rPr lang="en-US" altLang="ko-KR" sz="1600" b="0" baseline="-25000" dirty="0" err="1" smtClean="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t</a:t>
            </a:r>
            <a:endParaRPr lang="ko-KR" altLang="en-US" sz="1600" b="0" baseline="-25000" dirty="0">
              <a:solidFill>
                <a:srgbClr val="003399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7377" name="Oval 66"/>
          <p:cNvSpPr>
            <a:spLocks noChangeArrowheads="1"/>
          </p:cNvSpPr>
          <p:nvPr/>
        </p:nvSpPr>
        <p:spPr bwMode="auto">
          <a:xfrm>
            <a:off x="4478338" y="3860800"/>
            <a:ext cx="304800" cy="3048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 dirty="0" smtClean="0">
                <a:solidFill>
                  <a:srgbClr val="FF0000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/</a:t>
            </a:r>
            <a:endParaRPr lang="en-US" altLang="ko-KR" sz="3200" dirty="0">
              <a:solidFill>
                <a:srgbClr val="FF0000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7379" name="Text Box 68"/>
          <p:cNvSpPr txBox="1">
            <a:spLocks noChangeArrowheads="1"/>
          </p:cNvSpPr>
          <p:nvPr/>
        </p:nvSpPr>
        <p:spPr bwMode="auto">
          <a:xfrm>
            <a:off x="684213" y="2133600"/>
            <a:ext cx="12557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3399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MARR 10%</a:t>
            </a:r>
          </a:p>
        </p:txBody>
      </p:sp>
      <p:sp>
        <p:nvSpPr>
          <p:cNvPr id="37" name="제목 2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561975"/>
          </a:xfrm>
        </p:spPr>
        <p:txBody>
          <a:bodyPr/>
          <a:lstStyle/>
          <a:p>
            <a:r>
              <a:rPr lang="en-US" altLang="ko-KR" dirty="0" smtClean="0"/>
              <a:t>Profitability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청사진">
  <a:themeElements>
    <a:clrScheme name="청사진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청사진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청사진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청사진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청사진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청사진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청사진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청사진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청사진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청사진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Office\Templates\디자인\청사진.pot</Template>
  <TotalTime>6646</TotalTime>
  <Words>966</Words>
  <Application>Microsoft Office PowerPoint</Application>
  <PresentationFormat>화면 슬라이드 쇼(4:3)</PresentationFormat>
  <Paragraphs>263</Paragraphs>
  <Slides>12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HY헤드라인M</vt:lpstr>
      <vt:lpstr>굴림</vt:lpstr>
      <vt:lpstr>Arial</vt:lpstr>
      <vt:lpstr>Arial Narrow</vt:lpstr>
      <vt:lpstr>Cambria Math</vt:lpstr>
      <vt:lpstr>Tahoma</vt:lpstr>
      <vt:lpstr>Times New Roman</vt:lpstr>
      <vt:lpstr>Wingdings</vt:lpstr>
      <vt:lpstr>청사진</vt:lpstr>
      <vt:lpstr>Equation</vt:lpstr>
      <vt:lpstr>수식</vt:lpstr>
      <vt:lpstr>Fundamentals  of  Financial Method</vt:lpstr>
      <vt:lpstr>Procedures for Economic Analysis</vt:lpstr>
      <vt:lpstr>Time Value of Money</vt:lpstr>
      <vt:lpstr>Equivalence of Present &amp; Future Value</vt:lpstr>
      <vt:lpstr>Present Value, Future Value, Annual Value</vt:lpstr>
      <vt:lpstr>Financial Evaluation Methods</vt:lpstr>
      <vt:lpstr>Profitability</vt:lpstr>
      <vt:lpstr>Profitability</vt:lpstr>
      <vt:lpstr>Profitability</vt:lpstr>
      <vt:lpstr>Public Benefit</vt:lpstr>
      <vt:lpstr>Stability</vt:lpstr>
      <vt:lpstr>Spreadsheet Functions</vt:lpstr>
    </vt:vector>
  </TitlesOfParts>
  <Company>SNUT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기술가치평가</dc:title>
  <dc:creator>Ahn Jaekyoung</dc:creator>
  <cp:lastModifiedBy>user</cp:lastModifiedBy>
  <cp:revision>168</cp:revision>
  <dcterms:created xsi:type="dcterms:W3CDTF">2000-09-05T01:30:22Z</dcterms:created>
  <dcterms:modified xsi:type="dcterms:W3CDTF">2021-09-18T03:05:05Z</dcterms:modified>
</cp:coreProperties>
</file>