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sldx" ContentType="application/vnd.openxmlformats-officedocument.presentationml.slid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1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35"/>
  </p:notesMasterIdLst>
  <p:sldIdLst>
    <p:sldId id="256" r:id="rId2"/>
    <p:sldId id="315" r:id="rId3"/>
    <p:sldId id="258" r:id="rId4"/>
    <p:sldId id="268" r:id="rId5"/>
    <p:sldId id="279" r:id="rId6"/>
    <p:sldId id="280" r:id="rId7"/>
    <p:sldId id="321" r:id="rId8"/>
    <p:sldId id="313" r:id="rId9"/>
    <p:sldId id="312" r:id="rId10"/>
    <p:sldId id="314" r:id="rId11"/>
    <p:sldId id="269" r:id="rId12"/>
    <p:sldId id="281" r:id="rId13"/>
    <p:sldId id="282" r:id="rId14"/>
    <p:sldId id="259" r:id="rId15"/>
    <p:sldId id="283" r:id="rId16"/>
    <p:sldId id="284" r:id="rId17"/>
    <p:sldId id="300" r:id="rId18"/>
    <p:sldId id="308" r:id="rId19"/>
    <p:sldId id="304" r:id="rId20"/>
    <p:sldId id="301" r:id="rId21"/>
    <p:sldId id="302" r:id="rId22"/>
    <p:sldId id="303" r:id="rId23"/>
    <p:sldId id="305" r:id="rId24"/>
    <p:sldId id="310" r:id="rId25"/>
    <p:sldId id="327" r:id="rId26"/>
    <p:sldId id="328" r:id="rId27"/>
    <p:sldId id="289" r:id="rId28"/>
    <p:sldId id="326" r:id="rId29"/>
    <p:sldId id="290" r:id="rId30"/>
    <p:sldId id="306" r:id="rId31"/>
    <p:sldId id="307" r:id="rId32"/>
    <p:sldId id="329" r:id="rId33"/>
    <p:sldId id="316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6" y="287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10-07T05:22:06.42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0,'51'0'78,"0"0"-62,-26 0-16,1 0 15,-1 0-15,0 0 16,1 0-16,-1 0 16,1 0-1,-1 0-15,0 0 16,1 0 0,-1 0-1,1 0 1,-1 0-1,0 0-15,1 0 16,-1 0-16,1 0 16,-1 0-16,0 0 15,1 0 1,-1 0-16,1 0 16,-1 0-1,0 0 1,1 0 15,-1 0 0,1 0-15,-1 0 15,0 0-15,26 0-1,-25 0 1,-1 0 0,0 0-16,1 0 15,-1 0 1,1 0 0,-1 0-1,0 0 1,1 0-1,-1 0-15,1 0 16,24 0 0,-24 0-1,-1 0 1,26 0 0,-26 0 15,1 0-16,25 0-15,-1 0 16,-24 0 0,-1 0-16,1 0 15,-1 0-15,0 0 16,1 0 0,-1 0 15,1 0-16,-1 0-15,0 0 32,1 0-32,-1 0 15,1 0-15,-1 0 16,0 0 0,1 0-16,-1 0 15,1 0 1,-1 0-16,0 0 15,-25 27 17,26-27-32,-1 0 31,1 0-31,-1 0 16,26 0-1,-26 25 1,1-25-1,-1 0-15,0 0 16,1 0-16,-1 0 16,1 0-1,-1 0 1,0 0 31,1 0 0,-1 0-32,1 25-15,-1-25 16,0 0 0,1 0-16,25 0 15,-26 0 1,0 0-16,1 0 15,-1 0 1,1 0-16,-1 0 16,0 0 15,1 0-15,-26 27 15,25-27-31,1 0 515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10-07T05:24:46.91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29 0,'0'-28'62,"25"28"-46,0 0 0,1 0-16,25 0 15,-26 0-15,26 0 16,0 0-16,25 0 15,-25 0-15,-1 0 16,1 0-16,-1 0 16,1 0-16,-26 0 15,26 0-15,25 0 16,-50 0-16,-1 0 16,26 0-16,25 0 15,-51 0-15,1 0 16,-1 0-16,26 0 15,-26 0-15,1 0 16,-1 0-16,1 0 16,-1 0-1,0 0 1,1 0-16,-1 0 16,1 0-1,-1 0-15,0 0 16,26 0-16,-25 0 15,24 0 1,-25 0-16,0 0 31,1 0-31,-1 0 32,0 0-17,1 0 16,-1 0-31,1 0 16,-26 28 0,25-28-1,0 0-15,1 0 16,25 0-16,-26 0 16,0 0-1,26 0 32,-25 0-16,-1 0-31,0 0 157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10-07T05:24:49.24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 0,'25'0'47,"1"0"-16,-1 0-15,0 0-1,1 0-15,50 0 16,-51 0-16,26 0 16,0 0-16,-26 0 15,26 0-15,-25 0 16,24 0-16,1 0 16,-25 0-16,-1 0 15,26 25-15,0-25 16,-26 0-16,26 0 15,25 0-15,-51 0 16,26 0-16,0 0 16,0 0-16,0 0 15,-26 0-15,26 0 16,-26 0-16,26 0 16,0 0-16,-26 0 15,26 0-15,0 0 16,-26 0-16,1 0 15,24 0-15,-24 0 16,-1 0 0,1 0-16,-1 0 15,0 0-15,1 0 16,25 0-16,-26 0 16,0 0-16,26 0 15,-25 0-15,-1 0 16,0 0-16,26 0 15,0 0 1,-26 0 0,1 0-16,25 0 31,-1 0-15,-24 0-16,-1 0 15,1 0 1,-1 0-1,0 0 1,1 0 0,-1 0-1,1 0-15,-1 0 16,0 0 78,1 0-47,-1 0-47,1 0 15,-26 26 1,25-26 109,26 0-110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10-07T05:24:52.493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84 0,'26'0'47,"25"-26"-32,-1 26 1,1 0-16,0 0 16,0 0-16,0 0 15,-26 0-15,0 0 16,1 0-16,25 0 15,-26 0 1,0 0 0,26 0-16,-25 0 15,24 0-15,-24 0 16,25 0-16,-26 0 16,0 0-16,26 0 15,-25 0 1,24 0-1,-24 0 1,25 0 0,-51-25-16,25 25 15,0 0-15,1 0 16,25 0-16,-26 0 16,26 0-1,-26 0 1,1 0-1,24 0-15,-24 0 16,-1 0 0,1 0-16,24 0 15,-24 0 1,25 0-16,-1 0 16,-24 0-1,-1 0 1,1 0-1,-1 0-15,26 0 16,-26 0 0,1 0-16,-1 0 15,0 0-15,1 0 16,-1 0-16,1 0 16,-1 0-16,0 0 15,1 0 1,-1 0 15,1 0-15,-1 0-1,0 0 1,1 0 0,-1 0-16,1 0 15,-1 0-15,26 0 16,-26 0-1,1 0 1,-26-25 0,25 25-16,0 0 15,1 0 1,-1 0 0,1 0-1,-1 0-15,0 0 16,1 0-16,-1 0 15,1 0 1,-1 0 0,0 0 15,1 0-15,-1 0-16,1 0 15,-1 0 1,0 0-16,26 0 15,-25 0-15,-1 0 16,0 0-16,1 0 16,-1 0-16,1 0 31,-1 0-15,0 0-1,1 0-15,25 0 16,-26 0-1,26 0 1,-26 0 0,1 0-16,-1 0 15,0 0 1,1 0 0,-1 0-1,1 0 32,-1 0-31,0 0-1,1 0 1,-1 0 0,1 0-1,-1 0-15,0 0 16,1 0-1,-1 0 1,1 0 15,-1 0-15,0 0 0,1 0 30,-1 0-30,1 0 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8-03-26T07:45:54.218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36 0,'25'0'110,"1"0"-79,-1 0 16,1 0-32,-1 0-15,0-25 16,1 25 15,-1 0-15,1 0 31,-1 0 0,0 0 46,1 0-77,-1 0 0,1 0-1,24 0 1,-24 0-1,-1 0-15,1 0 32,-1 0 61,0 0-93,1 0 16,-1 0 0,1 25-16,24-25 15,27 26 1,-52-26 0,26 0-1,-26 25-15,1-25 16,-1 0-16,26 26 15,-26-26 1,26 25-16,-26-25 16,1 0-1,-1 0 32,1 0 0,-1 0-31,0 0-1,1 0 1,-1 0 0,1 0 30,-1 0-30,0 0 15,1 0-15,-1 0 0,1 0-16,-1 0 15,0 0-15,1 0 78,-1 0-62,1 0 0,-1 0-1,0 0-15,1 25 0,-1-25 31,1 0-15,-1 0 47,0 0 15,1 0-16,-1 0-15,1 0 16,-1 0-48,0 0 79,1 0-78,-1 0-16,1 0 62,-1-25-46,0 25 46,-25-25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8-03-26T07:45:56.430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0,'26'0'31,"-1"0"0,0 0-15,26 0-1,-25 0-15,24 0 16,1 0-16,-25 0 16,-1 0-16,0 0 15,1 0-15,25 0 32,-26 0-17,0 0 1,52 0-16,-27 0 15,-24 0 1,-1 0 0,1 0-16,-1 0 15,0 0-15,26 0 16,-25 0 0,-1 0-1,0 0-15,1 0 31,-1 0-15,1 0-16,-1 0 16,0 0-16,1 0 15,-1 0-15,1 0 16,-1 0 0,0 0 62,1 0-78,-1 0 31,1 0-31,-1 0 31,0 0 47,1 0-62,-1 0-16,1 0 16,-1 0-1,0 0 1,1 0-1,-1 0 48,1 0-32,-1 0-31,0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8-03-26T07:45:58.68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77 0,'0'-26'62,"51"26"-62,-26 0 16,0 0-1,1 0-15,-1 0 32,1 0-32,-1-25 15,0 25 1,1 0 0,-1 0-1,1 0 16,-1 0-15,0 0 15,1 0 1,-1 0-17,1 0 1,-1 0 31,0 0-16,-25-25-15,26 25 234,-1 0-250,1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8-03-26T07:46:00.30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37 0,'26'0'110,"-1"0"-95,0 0 1,26-28-1,0 28 1,-26 0-16,1 0 16,-2 0-1,27 0-15,25 0 16,-50 0 0,-1 0-1,0 0-15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8-03-26T07:46:03.09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14 0,'51'0'156,"0"0"-156,-1 0 16,1 0-16,25 0 16,-50 0-16,25 0 15,-1 0-15,-24 0 125,-1 0-93,1 0 30,-1 0-31,0 0-31,1 0 16,-1 0 0,1 0-16,-1 0 15,0 0-15,1 0 63,-1 0-48,1 0-15,24 0 16,-24 25-16,-1-25 16,1 0-16,-1 0 234,0 0-78,1 0-140,-1 0-1,1 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8-03-26T07:46:04.81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76 0,'51'0'94,"-26"0"-79,26 0 1,0 0-16,0 0 16,0 0-16,-26 0 15,51 0-15,-25 25 16,-26-25-1,1 0-15,-1 0 16,1 0 125,-1 0-63,0 0-78,1 0 15,-1 0 1,1 0 15,-1 0 79,0 0-110,1 0 15,-1 0-15,1 0 16,-1 0 0,0 0-16,1 0 15,-26-25 48,25 25-48,1-26-15,-1 26 16,26-25-16,-26 25 16,1 0-16,-1 0 15,0 0 1,-25-25-16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8-03-26T07:46:06.22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 0,'51'0'156,"-26"0"-140,0 0 0,0 0-1,0 0 1,1 0 0,24 0 15,-24 0-16,25 0 1,-27 0-16,1 0 16,1 0-1,-1 0 126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10-07T05:22:09.48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0 105 0,'25'0'47,"1"0"-31,-1 0-16,26 0 15,-26 0-15,26 0 16,0 0-16,0 0 16,0 0-16,50 0 15,-75 0 1,24 0-16,-24 0 15,50 0-15,-51 0 16,1 0-16,-1 0 16,1 0-16,-1 0 15,0 0 1,1 0-16,25 0 16,-26 0-1,0 0 1,1 0-1,-1-27-15,1 27 32,-1 0-17,-1 0 1,2 0 0,-1 0-1,1 0-15,-1 0 16,0 0-16,1 0 15,-1 0-15,26 0 16,-26 0-16,1 0 16,-1 0-16,1 0 31,-1 0-15,0 0-1,1 0 1,-1 0-1,1 0 1,-1 0 0,0 0-1,1 0 1,-1 0 0,1 0-16,-1 0 15,0 0 16,1 0 1,-1 0-17,1-25-15,-1 25 16,0 0 31,1 0-16,-1 0 78,1 0-77,-1 0 15,0 0-32,1 0 48,-1 0 46,1 0-46,-1 0-48,-25-26 1,25 26 203,-25-26-79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8-03-26T07:46:10.71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0,'25'0'141,"26"0"-126,-26 0-15,1 0 16,-1 0 0,1 0 46,-1 0-46,-1 0-1,27 0 1,-25 0 0,-1 0-16,26 0 15,25 0 1,-25 0-16,-26 0 15,1 0-15,24 0 16,-24 0-16,24 0 16,0 0-1,-24 0-15,-1 0 16,1 0-16,-1 0 16,0 0 109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8-03-26T07:46:12.826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 0,'25'0'187,"26"0"-140,-26 0-31,26 0-16,-26 0 16,1 0-1,-1 0-15,0 0 78,0 0-46,0 0-17,1 0-15,-1 0 16,1 0-16,-1 0 15,0 0-15,1 0 32,-1 0-1,1 0-15,-1 0-1,0 0 1,1 0-16,-1 0 15,1 0-15,-1 0 32,0 0 46,1 0-47,-1 0-15,25 0-1,-25 0-15,1 0 16,-1 0-16,1 0 78,-1 0-31,0 0-31,1 0-1,-1 0 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8-03-26T07:46:15.279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0,'25'0'140,"26"0"-124,0 0-16,-26 0 16,26 0-16,-26 0 15,1 0 1,-1 0-16,0 0 15,1 0-15,-1 0 16,1 0 62,-1 0-62,0 0-1,1 0-15,-1 0 16,1 25-16,-1-25 16,0 0-1,1 0 17,-1 25-17,1-25-15,-1 26 16,26-26-1,-26 0 1,1 0-16,-1 0 16,0 0 31,1 0-32,-1 0-15,1 25 16,24-25-16,-24 0 78,-1 0-62,1 0-1,-1 26-15,0-26 16,1 0 15,-1 0-15,1 0 46,24 25-31,1-25-31,-25 0 16,-1 0-16,0 0 78,1 0 16,-1 0-94,1 0 47,-1 0-16,0 0-31,1 0 16,-1 25-1,1-25-15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8-03-26T07:46:25.462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0,'25'0'125,"0"0"-109,1 0-16,25 0 16,-1 0-16,-24 0 15,50 0 1,-51 25-16,1-25 15,25 0 1,-26 0 15,0 0-15,1 0 0,25 0-1,-26 0 1,0 0-16,1 0 15,-1 0-15,26 25 16,-26-25 0,1 0-1,-1 0 1,1 0-16,-1 0 16,0 0-16,1 0 15,-1 0 1,1 0-16,-1 0 31,0 26-31,1-26 16,-1 0-1,1 0-15,-1 0 78,0 0 141,1 0-78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8-03-26T07:46:27.707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0 129 0,'26'0'125,"-1"0"-110,0-25 1,1 25 0,-1-25-16,1 25 15,50 0 1,-51-26-16,26 26 15,-26-25 1,26 25 0,-51-26-16,26 26 15,-1 0 17,0 0-17,1 0 1,25 0-1,-26 0-15,0 0 79,1 0-64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8-03-26T07:46:29.871"/>
    </inkml:context>
    <inkml:brush xml:id="br0">
      <inkml:brushProperty name="width" value="0.26667" units="cm"/>
      <inkml:brushProperty name="height" value="0.53333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 0,'76'0'156,"-25"0"-156,-25 0 16,24 0-16,52 27 15,-77-27-15,1 0 16,-1 0 171,1 0-171,24 0-16,-24 0 16,-1 0-16,26 0 15,-26 0 1,26 0-1,-25 0 1,-1 0-16,0 0 16,1 0-16,-1 0 47,1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10-07T05:22:25.62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 0,'26'0'78,"-1"0"-62,1 0-16,-1 0 15,26 0-15,-26 0 16,1 0-16,24 0 16,1 0-1,-25 0-15,-1 0 16,51 0-16,-25 0 16,-26 0-16,1 0 15,-1 0-15,26 0 16,-26 0-16,1 0 15,25 0-15,-1 0 16,-24 0-16,25 0 16,-1 0-16,1 0 15,0 0-15,-26 0 16,26 0-16,0 0 16,0 0-16,-26 0 15,1 0-15,24 0 16,1 0-16,-25 0 15,50 0 1,-51 25-16,26-25 16,-26 0-16,1 0 15,25 0-15,-26 0 16,26 0 0,0 25-16,-26-25 15,0 0-15,1 0 16,-1 0-1,1 0-15,-1 0 16,0 0 0,1 0-16,-1 26 15,1-26 1,-1 0 0,0 0-16,1 0 15,-1 0-15,26 0 16,-26 0-16,1 0 15,25 0-15,-26 0 16,26 25 0,-26-25-1,1 0 1,-1 0 0,0 0-16,1 0 31,-1 0-31,1 0 15,-1 0 1,0 0 0,1 0-1,-1 0 1,1 0 15,-1 0-31,0 0 16,1 0-1,-1 0 1,1 0 0,-1 0-1,0 0-15,1 0 16,25 0 0,-26 0-1,0 0 16,1 0 1,-1 0-1,1 0 31,-1 0-15,-50 26 110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10-07T05:22:27.573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48 0,'26'0'47,"-1"0"-31,0 0 0,26 0-1,-25 0-15,-1 0 16,26 0-16,0 0 15,25 0-15,25 0 16,-50 0-16,-25 0 16,24 0-1,1 0-15,0 0 16,-26 0-16,1 0 0,-1 0 16,26 0-1,-26 0-15,1 0 16,25 0-16,-1 0 15,-24 0-15,25 0 16,-26 0-16,51-25 16,-25 25-16,-26 0 15,26 0-15,0 0 16,-26 0-16,1 0 16,-1 0-16,1 0 31,-1 0-16,0 0-15,26 0 16,-25 0 0,24 0-16,1 0 15,0 0-15,0 0 16,-26 0 0,1 0-1,-1 0-15,0 0 16,1 0 15,-1 0-15,1 0-1,-1 0-15,0 0 16,1 0 0,-1 0-16,1 0 15,-1 0 32,0 0-16,1 0 1,-1 0-32,1 0 31,-1 0-31,0 0 47,1 0-16,-1 0 16,1 0-16,-1 0 16,0 0-31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10-07T05:22:36.50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58 0,'51'0'109,"-26"0"-109,0 0 16,26 0-16,25 0 15,1 0 1,-1 0-16,0 0 16,51-26-16,-51 26 15,-25 0-15,25 0 16,-25 0-16,0 0 16,-26 0-16,26 0 15,-26 0-15,26 0 16,0 0-16,0 0 15,-26 0-15,51 0 16,-50 0-16,-1 0 16,26 0-1,-26 0-15,26 0 16,-25 0 0,-1 0-16,0 0 15,1 0-15,-1 0 16,26 0-16,-26 0 15,1 0-15,-1 0 16,1 0 0,-1 0-16,0 0 15,1 0 1,-1 0 15,1 0-15,-1 0-1,0 0 1,1 0-16,-1 0 16,1 0-1,-1 0 17,0 0-17,1 0 1,-1 0 46,1 0-30,24 0 46,-50-25-78,51 25 15,-25 0-15,24 0 16,27 0-16,-27 0 16,-24 0-1,-1 0 157,1 0-156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10-07T05:22:38.22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 0,'26'0'32,"-1"0"-17,1 0-15,-1 0 16,26 0-16,0 0 16,-26 0-16,26 0 15,-26 0-15,26 0 16,-26 0-1,26 0-15,0 0 16,25 0-16,-25 0 16,25 0-16,-25 0 15,0 0-15,-26 0 16,26 0-16,0 26 16,0-26-16,-1 0 15,-24 0-15,25 0 16,-26 0-16,26 0 15,-26 0-15,1 0 16,24 25-16,1-25 16,-25 0-16,-1 0 15,51 0 1,-50 0-16,24 0 16,-24 0-16,25 0 15,-1 0-15,1 0 16,-25 0-16,-1 0 15,0 0-15,1 0 16,-1 0-16,26 0 16,-26 0-1,1 0 1,-1 0-16,1 0 16,-1 0-1,0 0-15,1 0 16,-1 0-16,1 0 15,-1 0 1,0 0 0,1 0-16,-1 0 15,1 0 1,-1 0 62,0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10-07T05:24:38.573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 0,'25'0'94,"1"0"-79,24 0-15,1 0 16,-25 0-16,-1 0 16,26 0-16,0 0 15,-26 0-15,0 25 16,26-25-16,-25 0 16,24 0-16,-24 0 15,-1 0-15,1 0 16,24 0-16,-24 0 15,-1 0-15,1 25 16,-1-25 0,0 0-1,1 0 1,-1 0 0,1 0-1,-1 0-15,26 0 16,-26 0-1,1 0 1,-2 0-16,1 0 16,1 26 15,-1-26-15,1 0-1,-1 0-15,0 0 16,1 0-1,-1 0 1,-25 25-16,26-25 16,-1 0-1,0 0 1,1 0 0,-1 26-16,1-26 15,-1 0-15,0 0 16,26 0-1,-25 0-15,-1 0 16,0 25 0,1-25-1,-1 0 1,1 25 0,-1-25-1,0 0 1,1 0-16,-1 0 31,1 0 0,-1 0-15,0 0 0,1 0-1,-1 0-15,26 0 16,-26 0-1,1 0 17,-1 0-32,1 0 31,-1 0 0,0 0-15,1 0-16,-1 0 15,26 0 1,-26 0 0,1 0-16,-1 0 15,1 0 1,-1 0 0,26 0-1,-26 0 1,1 0-1,-1 0 1,0 0 0,1 0-1,-1 0 17,1 0-17,-1 0 1,0 0-1,1 0 1,-1 0 0,1 0-16,-1 0 15,26 0 1,-26 0 0,1 0-1,-1 0 1,0 0-1,1 0 1,-1 0 0,0 0-1,0 0 1,-25-25 0,25 25-16,1 0 15,-1 0 1,1 0-1,-1 0 1,0 0-16,1 0 31,-1 0-15,1 0-16,-1-25 16,0 25-16,1 0 31,-1 0-16,1 0 17,-1 0-32,0 0 31,-25-26-31,26 26 16,-1 0-1,1 0 1,-26-25-16,25 25 47,0 0-16,1 0 0,-1 0-15,1 0 140,-1 0-125,0 0 94,1 0-109,-1 0 62,1 0-62,-1 0-1,0 0 17,1 0 46,-1 0 47,1 0-47,-1 0-63,0 0 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10-07T05:24:41.68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92 0,'25'0'78,"0"0"-62,1 0 0,-1 0-16,1 0 15,-1 0-15,26 0 16,-26-26-16,26 26 15,-26 0-15,52 0 16,-52 0-16,51 0 16,-25 0-16,-26 0 15,26 0-15,-25 0 16,-1 0-16,0 0 16,1 0-16,-1 0 15,1 0-15,-1 0 16,0 0-1,1 0-15,-1 0 16,1-25-16,-1 25 16,0 0-16,1 0 15,25 0-15,-26 0 16,0 0 0,1 0-16,-1 0 15,1 0 1,24 0-16,-24 0 15,-1 0-15,26 0 16,0 0 0,-26 0-1,26 0-15,-26 0 16,1 0-16,25 0 16,-26 0 15,26 0-16,-26 0 1,26 0 0,0 0-16,-26 0 15,1 0-15,24 0 16,-24 0-16,-1 0 16,1 0-16,-1 0 15,26 0-15,-26 0 16,26 0-16,-26 0 15,1 0 1,-1 0-16,26 0 16,-26 0-16,1 0 15,-1 0-15,1 0 16,-1 0-16,0 0 16,1 0-1,-1 0-15,1 0 16,-1 0 15,153 0-15,-127 0-1,-26 0 1,0 0 0,1 0-1,-1 25 1,1-25-16,24 0 15,-24 0 17,-1 0-17,26 0 1,-26 0 0,1 0-16,25 26 15,-1-26-15,-24 0 16,-1 0-16,1 0 15,-1 0 1,0 0 0,1 0-16,-1 25 15,1-25 1,-1 0-16,0 0 16,1 0-1,25 0 1,-26 0-1,0 0 1,1 0 0,-1 0-1,1 0 1,-1 0 0,0 0-1,1 0 1,-1 0-16,26 0 15,-26 0 1,1 0 0,-1 0-16,1 0 15,-1 0 1,0 0 0,1 0 15,-1 0-16,1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56.49717" units="1/cm"/>
          <inkml:channelProperty channel="Y" name="resolution" value="64.21405" units="1/cm"/>
          <inkml:channelProperty channel="T" name="resolution" value="1" units="1/dev"/>
        </inkml:channelProperties>
      </inkml:inkSource>
      <inkml:timestamp xml:id="ts0" timeString="2019-10-07T05:24:45.02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27 0,'26'0'63,"50"0"-63,-51 0 15,1 0-15,24 0 16,1 0-16,0 0 15,-26 0-15,1 0 16,25 0-16,-26 0 16,26 0-1,-26 0-15,26 0 16,-26 0-16,26 0 16,-25 0-16,24 0 15,-24 0-15,25 0 16,-26 0-16,26 0 15,-26 0-15,1 0 16,-1 0-16,0 0 16,1 0-1,-1 0 1,1 0-16,-1 0 0,0 0 16,26 0 15,-25 0-16,24 0 1,-24 0 0,-1 0-1,1 0 1,-1 0-16,0 0 16,1 0-1,-1 0-15,1 0 16,-1 0-16,0 0 15,1 0-15,25 0 16,-26 0 0,0 0-1,1 0 17,-1 0-17,1 0-15,-1 0 16,0 0-1,1 0 1,-1 0 0,1 0 15,-1 0-15,0 0-16,1 0 15,-1 0 1,1 0-16,-1 0 15,0 25 1,1-25 0,-1 0-16,1 0 15,-1 0 1,0 26 15,1-26-15,-1 0 31,1 0-32,-1 0 1,0 0 0,1 0-1,-1 0 1,1 0-1,-1 0-15,0 0 16,1 0 15,-1 25-15,1-25-16,-1 0 16,0 0-16,1 0 15,-1 0-15,1 0 16,-1 0-1,0 0 1,1 0-16,-1 0 16,1 0-16,-1 0 15,0 0 1,1 0-16,-1 0 31,1 0-15,-1 0-1,0 0-15,1 0 16,-1 0 15,1 0-15,-1 0 31,26 0-32,-26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5F7E6-CA79-494C-AF10-7D1C743B1FA4}" type="datetimeFigureOut">
              <a:rPr lang="ko-KR" altLang="en-US" smtClean="0"/>
              <a:pPr/>
              <a:t>2022-09-20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C0304-080F-46DD-BBFE-E988D06535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168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77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4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59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709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644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69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27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85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23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95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25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520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62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031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7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171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171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35FA6-3CCB-48F7-A919-AF473392557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6624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35FA6-3CCB-48F7-A919-AF4733925577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501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808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46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0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5200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25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45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87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0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8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752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07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C0304-080F-46DD-BBFE-E988D065359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11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EEC6A-456B-4F6B-85DD-B4772FA4B4F9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397D-8BCE-4FF3-B0AA-2323BDA84DE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AC86E-F619-4825-93BB-B250E3B9EA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9BD8-A738-4E83-9F00-B86C6D8FE2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E88F-A00B-4F1E-BA2B-996F52F1406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01E8-18BD-47C7-905A-32026FCB54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9A85-B3B2-4DB6-9212-5EDB7C2FD2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F0A8-CE51-43F1-8B04-C74FFEFA175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A56F-7F0D-49C9-8363-ED929E8D68F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8E8FD0-4295-468A-92FE-1420F75BE521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1C3A-5562-4E4E-B204-2A9BF690B16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 altLang="ko-KR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altLang="ko-KR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C8E8FD0-4295-468A-92FE-1420F75BE521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>
    <p:wip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7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3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25.emf"/><Relationship Id="rId3" Type="http://schemas.openxmlformats.org/officeDocument/2006/relationships/image" Target="../media/image16.jpeg"/><Relationship Id="rId7" Type="http://schemas.openxmlformats.org/officeDocument/2006/relationships/image" Target="../media/image22.emf"/><Relationship Id="rId12" Type="http://schemas.openxmlformats.org/officeDocument/2006/relationships/customXml" Target="../ink/ink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23.emf"/><Relationship Id="rId14" Type="http://schemas.openxmlformats.org/officeDocument/2006/relationships/customXml" Target="../ink/ink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PowerPoint_____.sld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emf"/><Relationship Id="rId13" Type="http://schemas.openxmlformats.org/officeDocument/2006/relationships/customXml" Target="../ink/ink18.xml"/><Relationship Id="rId18" Type="http://schemas.openxmlformats.org/officeDocument/2006/relationships/image" Target="../media/image31.emf"/><Relationship Id="rId26" Type="http://schemas.openxmlformats.org/officeDocument/2006/relationships/image" Target="../media/image35.emf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280.emf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2" Type="http://schemas.openxmlformats.org/officeDocument/2006/relationships/image" Target="../media/image33.PNG"/><Relationship Id="rId16" Type="http://schemas.openxmlformats.org/officeDocument/2006/relationships/image" Target="../media/image300.emf"/><Relationship Id="rId20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emf"/><Relationship Id="rId11" Type="http://schemas.openxmlformats.org/officeDocument/2006/relationships/customXml" Target="../ink/ink17.xml"/><Relationship Id="rId24" Type="http://schemas.openxmlformats.org/officeDocument/2006/relationships/image" Target="../media/image34.emf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36.emf"/><Relationship Id="rId10" Type="http://schemas.openxmlformats.org/officeDocument/2006/relationships/image" Target="../media/image270.emf"/><Relationship Id="rId19" Type="http://schemas.openxmlformats.org/officeDocument/2006/relationships/customXml" Target="../ink/ink21.xml"/><Relationship Id="rId4" Type="http://schemas.openxmlformats.org/officeDocument/2006/relationships/image" Target="../media/image240.emf"/><Relationship Id="rId9" Type="http://schemas.openxmlformats.org/officeDocument/2006/relationships/customXml" Target="../ink/ink16.xml"/><Relationship Id="rId14" Type="http://schemas.openxmlformats.org/officeDocument/2006/relationships/image" Target="../media/image290.emf"/><Relationship Id="rId22" Type="http://schemas.openxmlformats.org/officeDocument/2006/relationships/image" Target="../media/image33.emf"/><Relationship Id="rId27" Type="http://schemas.openxmlformats.org/officeDocument/2006/relationships/customXml" Target="../ink/ink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charset="-127"/>
              </a:rPr>
              <a:t>Information Technology Investment: Decision Making Methodology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86200"/>
            <a:ext cx="7391400" cy="17526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Chapter 3</a:t>
            </a:r>
          </a:p>
          <a:p>
            <a:r>
              <a:rPr lang="en-US" altLang="ko-KR" dirty="0">
                <a:ea typeface="굴림" charset="-127"/>
              </a:rPr>
              <a:t>Measuring Information Technology Performance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533400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altLang="ko-KR" sz="3200" dirty="0" smtClean="0">
                <a:ea typeface="굴림" charset="-127"/>
              </a:rPr>
              <a:t>II. Examples of the Economics of Information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5" y="1196752"/>
            <a:ext cx="784887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Roles of Information Systems in Organization</a:t>
            </a:r>
          </a:p>
          <a:p>
            <a:pPr marL="715963" lvl="1" indent="-258763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b="1" u="sng" dirty="0" smtClean="0"/>
              <a:t>Operation</a:t>
            </a:r>
            <a:r>
              <a:rPr lang="en-US" altLang="ko-KR" dirty="0" smtClean="0"/>
              <a:t> : IT increases scale and scope efficiencies of the firm’s operation </a:t>
            </a:r>
          </a:p>
          <a:p>
            <a:pPr marL="715963" lvl="1" indent="-258763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b="1" u="sng" dirty="0" smtClean="0"/>
              <a:t>Transaction Processing</a:t>
            </a:r>
            <a:r>
              <a:rPr lang="en-US" altLang="ko-KR" dirty="0" smtClean="0"/>
              <a:t> : IT processes basic business transactions</a:t>
            </a:r>
          </a:p>
          <a:p>
            <a:pPr marL="715963" lvl="1" indent="-258763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b="1" u="sng" dirty="0" smtClean="0"/>
              <a:t>Monitoring/Performance</a:t>
            </a:r>
            <a:r>
              <a:rPr lang="en-US" altLang="ko-KR" dirty="0" smtClean="0"/>
              <a:t>: IT monitors, records, and evaluates performance of employees and their functions </a:t>
            </a:r>
          </a:p>
          <a:p>
            <a:pPr marL="715963" lvl="1" indent="-258763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b="1" u="sng" dirty="0" smtClean="0"/>
              <a:t>Documentation/Communication</a:t>
            </a:r>
            <a:r>
              <a:rPr lang="en-US" altLang="ko-KR" dirty="0" smtClean="0"/>
              <a:t>: IT maintains records of status and change in the fundamental business functions within the organization</a:t>
            </a:r>
          </a:p>
          <a:p>
            <a:pPr marL="715963" lvl="1" indent="-258763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b="1" u="sng" dirty="0" smtClean="0"/>
              <a:t>Decision Support</a:t>
            </a:r>
            <a:r>
              <a:rPr lang="en-US" altLang="ko-KR" dirty="0" smtClean="0"/>
              <a:t>: </a:t>
            </a:r>
            <a:r>
              <a:rPr lang="en-US" altLang="ko-KR" dirty="0"/>
              <a:t>IT </a:t>
            </a:r>
            <a:r>
              <a:rPr lang="en-US" altLang="ko-KR" dirty="0" smtClean="0"/>
              <a:t>collects and provides information relevant to managerial decisions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15963" lvl="1" indent="-258763">
              <a:buClr>
                <a:srgbClr val="002060"/>
              </a:buClr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  <p:sp>
        <p:nvSpPr>
          <p:cNvPr id="2" name="오른쪽 화살표 1"/>
          <p:cNvSpPr/>
          <p:nvPr/>
        </p:nvSpPr>
        <p:spPr>
          <a:xfrm>
            <a:off x="1835696" y="4574546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396336" y="4643850"/>
            <a:ext cx="66401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002060"/>
              </a:buClr>
            </a:pPr>
            <a:r>
              <a:rPr lang="en-US" altLang="ko-KR" sz="2000" b="1" i="1" u="sng" dirty="0" smtClean="0"/>
              <a:t>IT can lead to more </a:t>
            </a:r>
            <a:r>
              <a:rPr lang="en-US" altLang="ko-KR" sz="2000" b="1" i="1" u="sng" dirty="0" smtClean="0">
                <a:solidFill>
                  <a:srgbClr val="FF0000"/>
                </a:solidFill>
              </a:rPr>
              <a:t>centralized management</a:t>
            </a:r>
            <a:r>
              <a:rPr lang="en-US" altLang="ko-KR" sz="2000" b="1" i="1" u="sng" dirty="0" smtClean="0"/>
              <a:t>, more </a:t>
            </a:r>
            <a:r>
              <a:rPr lang="en-US" altLang="ko-KR" sz="2000" b="1" i="1" u="sng" dirty="0" smtClean="0">
                <a:solidFill>
                  <a:srgbClr val="FF0000"/>
                </a:solidFill>
              </a:rPr>
              <a:t>decentralized  divisions</a:t>
            </a:r>
            <a:r>
              <a:rPr lang="en-US" altLang="ko-KR" sz="2000" b="1" i="1" u="sng" dirty="0" smtClean="0"/>
              <a:t>, therefore, </a:t>
            </a:r>
          </a:p>
          <a:p>
            <a:pPr lvl="1">
              <a:buClr>
                <a:srgbClr val="002060"/>
              </a:buClr>
            </a:pPr>
            <a:r>
              <a:rPr lang="en-US" altLang="ko-KR" sz="2000" b="1" i="1" u="sng" dirty="0" smtClean="0">
                <a:solidFill>
                  <a:srgbClr val="FF0000"/>
                </a:solidFill>
              </a:rPr>
              <a:t>hybrid organizational structures</a:t>
            </a:r>
            <a:endParaRPr lang="en-US" altLang="ko-KR" sz="2000" i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5877272"/>
            <a:ext cx="8922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However, net effect may vary case by case !!!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79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III. Why Measure IT Performance?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755576" y="1052736"/>
            <a:ext cx="8233792" cy="219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268288" indent="-268288" algn="just" eaLnBrk="1" hangingPunct="1"/>
            <a:r>
              <a:rPr lang="en-US" altLang="ko-KR" sz="2800" dirty="0">
                <a:solidFill>
                  <a:schemeClr val="tx2"/>
                </a:solidFill>
                <a:ea typeface="굴림" charset="-127"/>
              </a:rPr>
              <a:t>ANSWER: Simply, to evaluate the functioning of an IT investment. </a:t>
            </a:r>
            <a:r>
              <a:rPr lang="en-US" altLang="ko-KR" sz="2800" dirty="0" smtClean="0">
                <a:solidFill>
                  <a:schemeClr val="tx2"/>
                </a:solidFill>
                <a:ea typeface="굴림" charset="-127"/>
              </a:rPr>
              <a:t>To assess the business value, the efficiency, and effectiveness of an IT</a:t>
            </a:r>
          </a:p>
          <a:p>
            <a:pPr marL="268288" indent="-268288" algn="just" eaLnBrk="1" hangingPunct="1"/>
            <a:endParaRPr lang="en-US" altLang="ko-KR" sz="2800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268288" indent="-268288" algn="just" eaLnBrk="1" hangingPunct="1"/>
            <a:r>
              <a:rPr lang="en-US" altLang="ko-KR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		</a:t>
            </a:r>
            <a:r>
              <a:rPr lang="en-US" altLang="ko-K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No Improvement Without Measurement</a:t>
            </a:r>
          </a:p>
          <a:p>
            <a:pPr marL="268288" indent="-268288" algn="just" eaLnBrk="1" hangingPunct="1"/>
            <a:endParaRPr lang="en-US" altLang="ko-KR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990600" y="4293096"/>
            <a:ext cx="7757864" cy="241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Arial" pitchFamily="34" charset="0"/>
              <a:buChar char="•"/>
            </a:pPr>
            <a:r>
              <a:rPr lang="en-US" altLang="ko-KR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To fully understand the impact of IT investment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Arial" pitchFamily="34" charset="0"/>
              <a:buChar char="•"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 To evaluate and prioritize different IT projects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Arial" pitchFamily="34" charset="0"/>
              <a:buChar char="•"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 To improve communication between executives and IT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Arial" pitchFamily="34" charset="0"/>
              <a:buChar char="•"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 To learn valuable experience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Arial" pitchFamily="34" charset="0"/>
              <a:buChar char="•"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3645024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</a:rPr>
              <a:t>Other reasons…</a:t>
            </a:r>
            <a:endParaRPr lang="ko-KR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899592" y="2564904"/>
            <a:ext cx="720080" cy="5040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51" grpId="0" uiExpand="1" build="p"/>
      <p:bldP spid="7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ko-KR" sz="4000">
                <a:ea typeface="굴림" charset="-127"/>
              </a:rPr>
              <a:t>IV. Measures of IT Business Value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066800"/>
            <a:ext cx="8229600" cy="1066800"/>
          </a:xfrm>
        </p:spPr>
        <p:txBody>
          <a:bodyPr/>
          <a:lstStyle/>
          <a:p>
            <a:r>
              <a:rPr lang="en-US" altLang="ko-KR" sz="2800" i="1" dirty="0">
                <a:solidFill>
                  <a:srgbClr val="FF0000"/>
                </a:solidFill>
                <a:ea typeface="굴림" charset="-127"/>
              </a:rPr>
              <a:t>Business value of IT </a:t>
            </a:r>
            <a:r>
              <a:rPr lang="en-US" altLang="ko-KR" sz="2800" dirty="0">
                <a:ea typeface="굴림" charset="-127"/>
              </a:rPr>
              <a:t> </a:t>
            </a:r>
            <a:r>
              <a:rPr lang="en-US" altLang="ko-KR" sz="2800" dirty="0" smtClean="0">
                <a:ea typeface="굴림" charset="-127"/>
              </a:rPr>
              <a:t>: Overall </a:t>
            </a:r>
            <a:r>
              <a:rPr lang="en-US" altLang="ko-KR" sz="2800" dirty="0">
                <a:ea typeface="굴림" charset="-127"/>
              </a:rPr>
              <a:t>value of IT </a:t>
            </a:r>
            <a:r>
              <a:rPr lang="en-US" altLang="ko-KR" sz="2800" u="sng" dirty="0" smtClean="0">
                <a:ea typeface="굴림" charset="-127"/>
              </a:rPr>
              <a:t>on the bottom line</a:t>
            </a:r>
            <a:r>
              <a:rPr lang="en-US" altLang="ko-KR" sz="2800" dirty="0" smtClean="0">
                <a:ea typeface="굴림" charset="-127"/>
              </a:rPr>
              <a:t> performance of an organization</a:t>
            </a:r>
            <a:endParaRPr lang="en-US" altLang="ko-KR" sz="2800" dirty="0">
              <a:ea typeface="굴림" charset="-127"/>
            </a:endParaRP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304800" y="3140968"/>
            <a:ext cx="861060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altLang="ko-KR" sz="2800" dirty="0">
                <a:ea typeface="굴림" charset="-127"/>
              </a:rPr>
              <a:t>IT investments </a:t>
            </a:r>
            <a:r>
              <a:rPr lang="en-US" altLang="ko-KR" sz="2800" dirty="0" smtClean="0">
                <a:ea typeface="굴림" charset="-127"/>
              </a:rPr>
              <a:t>contribute </a:t>
            </a:r>
            <a:r>
              <a:rPr lang="en-US" altLang="ko-KR" sz="2800" dirty="0">
                <a:ea typeface="굴림" charset="-127"/>
              </a:rPr>
              <a:t>to overall </a:t>
            </a:r>
            <a:r>
              <a:rPr lang="en-US" altLang="ko-KR" sz="2800" dirty="0" smtClean="0">
                <a:ea typeface="굴림" charset="-127"/>
              </a:rPr>
              <a:t>org. </a:t>
            </a:r>
            <a:r>
              <a:rPr lang="en-US" altLang="ko-KR" sz="2800" dirty="0">
                <a:ea typeface="굴림" charset="-127"/>
              </a:rPr>
              <a:t>performance by </a:t>
            </a:r>
            <a:r>
              <a:rPr lang="en-US" altLang="ko-KR" sz="2800" dirty="0">
                <a:solidFill>
                  <a:srgbClr val="FF0000"/>
                </a:solidFill>
                <a:ea typeface="굴림" charset="-127"/>
              </a:rPr>
              <a:t>improving</a:t>
            </a:r>
            <a:r>
              <a:rPr lang="en-US" altLang="ko-KR" sz="2800" dirty="0">
                <a:ea typeface="굴림" charset="-127"/>
              </a:rPr>
              <a:t> </a:t>
            </a:r>
            <a:endParaRPr lang="en-US" altLang="ko-KR" sz="28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  <a:p>
            <a:pPr marL="720725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altLang="ko-KR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-financial performance</a:t>
            </a:r>
          </a:p>
          <a:p>
            <a:pPr marL="720725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altLang="ko-KR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-business performance, and/or</a:t>
            </a:r>
          </a:p>
          <a:p>
            <a:pPr marL="720725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altLang="ko-KR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-strategic performance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build="p"/>
      <p:bldP spid="7066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ea typeface="굴림" charset="-127"/>
              </a:rPr>
              <a:t>IV. Measures of IT Business Value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381000" y="12954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altLang="ko-KR" sz="2800" dirty="0">
                <a:ea typeface="굴림" charset="-127"/>
              </a:rPr>
              <a:t>The first step to determine business value of IT is </a:t>
            </a:r>
            <a:r>
              <a:rPr lang="en-US" altLang="ko-KR" sz="2800" u="sng" dirty="0" smtClean="0">
                <a:solidFill>
                  <a:srgbClr val="FF0000"/>
                </a:solidFill>
                <a:ea typeface="굴림" charset="-127"/>
              </a:rPr>
              <a:t>to identify </a:t>
            </a:r>
            <a:r>
              <a:rPr lang="en-US" altLang="ko-KR" sz="2800" u="sng" dirty="0">
                <a:solidFill>
                  <a:srgbClr val="FF0000"/>
                </a:solidFill>
                <a:ea typeface="굴림" charset="-127"/>
              </a:rPr>
              <a:t>the </a:t>
            </a:r>
            <a:r>
              <a:rPr lang="en-US" altLang="ko-KR" sz="2800" u="sng" dirty="0" smtClean="0">
                <a:solidFill>
                  <a:srgbClr val="FF0000"/>
                </a:solidFill>
                <a:ea typeface="굴림" charset="-127"/>
              </a:rPr>
              <a:t>objectives </a:t>
            </a:r>
            <a:r>
              <a:rPr lang="en-US" altLang="ko-KR" sz="2800" dirty="0">
                <a:ea typeface="굴림" charset="-127"/>
              </a:rPr>
              <a:t>of IT investments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381000" y="2667000"/>
            <a:ext cx="8305800" cy="241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altLang="ko-KR" sz="2800" dirty="0">
                <a:ea typeface="굴림" charset="-127"/>
              </a:rPr>
              <a:t>The next step is </a:t>
            </a:r>
            <a:r>
              <a:rPr lang="en-US" altLang="ko-KR" sz="2800" u="sng" dirty="0">
                <a:solidFill>
                  <a:srgbClr val="FF0000"/>
                </a:solidFill>
                <a:ea typeface="굴림" charset="-127"/>
              </a:rPr>
              <a:t>to select at least one measure </a:t>
            </a:r>
            <a:r>
              <a:rPr lang="en-US" altLang="ko-KR" sz="2800" dirty="0">
                <a:ea typeface="굴림" charset="-127"/>
              </a:rPr>
              <a:t>to assess each objective.  </a:t>
            </a:r>
            <a:endParaRPr lang="en-US" altLang="ko-KR" sz="2800" dirty="0" smtClean="0">
              <a:ea typeface="굴림" charset="-127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en-US" altLang="ko-KR" sz="2800" dirty="0" smtClean="0">
              <a:ea typeface="굴림" charset="-127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altLang="ko-KR" sz="2800" dirty="0" smtClean="0">
                <a:ea typeface="굴림" charset="-127"/>
              </a:rPr>
              <a:t>There </a:t>
            </a:r>
            <a:r>
              <a:rPr lang="en-US" altLang="ko-KR" sz="2800" dirty="0">
                <a:ea typeface="굴림" charset="-127"/>
              </a:rPr>
              <a:t>are many measures to choose from and more than one is better.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  <p:bldP spid="716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8534400" cy="7620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a typeface="굴림" charset="-127"/>
              </a:rPr>
              <a:t>V. Financial Performance Measures of IT</a:t>
            </a:r>
          </a:p>
        </p:txBody>
      </p:sp>
      <p:graphicFrame>
        <p:nvGraphicFramePr>
          <p:cNvPr id="39022" name="Group 110"/>
          <p:cNvGraphicFramePr>
            <a:graphicFrameLocks noGrp="1"/>
          </p:cNvGraphicFramePr>
          <p:nvPr/>
        </p:nvGraphicFramePr>
        <p:xfrm>
          <a:off x="685800" y="1371600"/>
          <a:ext cx="8077200" cy="507174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Ratios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Calculation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Explanation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Profitability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1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 Return on equity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Measures profitability of the investment to the owners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3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 Return on assets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Measures profitability and how efficiently assets were utilized 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9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Return on investment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Measure profitability based on total investment, both debt and equity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2590800"/>
            <a:ext cx="3733800" cy="53792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4038600"/>
            <a:ext cx="3733800" cy="490457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5334000"/>
            <a:ext cx="3757684" cy="53340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잉크 1"/>
              <p14:cNvContentPartPr/>
              <p14:nvPr/>
            </p14:nvContentPartPr>
            <p14:xfrm>
              <a:off x="777168" y="2011248"/>
              <a:ext cx="1015560" cy="3780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9288" y="1915488"/>
                <a:ext cx="11113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잉크 2"/>
              <p14:cNvContentPartPr/>
              <p14:nvPr/>
            </p14:nvContentPartPr>
            <p14:xfrm>
              <a:off x="795528" y="2239848"/>
              <a:ext cx="740520" cy="4104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7648" y="2144088"/>
                <a:ext cx="836640" cy="23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8534400" cy="762000"/>
          </a:xfrm>
        </p:spPr>
        <p:txBody>
          <a:bodyPr>
            <a:normAutofit/>
          </a:bodyPr>
          <a:lstStyle/>
          <a:p>
            <a:r>
              <a:rPr lang="en-US" altLang="ko-KR" sz="3600">
                <a:ea typeface="굴림" charset="-127"/>
              </a:rPr>
              <a:t>V. Financial Performance Measures of IT</a:t>
            </a:r>
          </a:p>
        </p:txBody>
      </p:sp>
      <p:graphicFrame>
        <p:nvGraphicFramePr>
          <p:cNvPr id="72814" name="Group 110"/>
          <p:cNvGraphicFramePr>
            <a:graphicFrameLocks noGrp="1"/>
          </p:cNvGraphicFramePr>
          <p:nvPr/>
        </p:nvGraphicFramePr>
        <p:xfrm>
          <a:off x="609600" y="1143000"/>
          <a:ext cx="8077200" cy="5340668"/>
        </p:xfrm>
        <a:graphic>
          <a:graphicData uri="http://schemas.openxmlformats.org/drawingml/2006/table">
            <a:tbl>
              <a:tblPr/>
              <a:tblGrid>
                <a:gridCol w="161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Ratios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Calculation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Explanation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Profitability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0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Return on sales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Measures profitability based on sales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Earnings per share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Measures earnings per share value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Revenue growth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charset="-127"/>
                          <a:cs typeface="Times New Roman" pitchFamily="18" charset="0"/>
                        </a:rPr>
                        <a:t>Measures growth in revenue over the prior period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2514600"/>
            <a:ext cx="4060723" cy="533400"/>
          </a:xfrm>
          <a:prstGeom prst="rect">
            <a:avLst/>
          </a:prstGeom>
          <a:noFill/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3809999"/>
            <a:ext cx="4114800" cy="540503"/>
          </a:xfrm>
          <a:prstGeom prst="rect">
            <a:avLst/>
          </a:prstGeom>
          <a:noFill/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4953000"/>
            <a:ext cx="3981450" cy="72390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잉크 1"/>
              <p14:cNvContentPartPr/>
              <p14:nvPr/>
            </p14:nvContentPartPr>
            <p14:xfrm>
              <a:off x="713088" y="1880928"/>
              <a:ext cx="1079640" cy="4932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5208" y="1784808"/>
                <a:ext cx="11754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잉크 2"/>
              <p14:cNvContentPartPr/>
              <p14:nvPr/>
            </p14:nvContentPartPr>
            <p14:xfrm>
              <a:off x="731448" y="2149848"/>
              <a:ext cx="850320" cy="1980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3568" y="2053728"/>
                <a:ext cx="946440" cy="21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8534400" cy="762000"/>
          </a:xfrm>
        </p:spPr>
        <p:txBody>
          <a:bodyPr>
            <a:normAutofit/>
          </a:bodyPr>
          <a:lstStyle/>
          <a:p>
            <a:r>
              <a:rPr lang="en-US" altLang="ko-KR" sz="3600">
                <a:ea typeface="굴림" charset="-127"/>
              </a:rPr>
              <a:t>V. Financial Performance Measures of 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3845" name="Group 1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8678499"/>
                  </p:ext>
                </p:extLst>
              </p:nvPr>
            </p:nvGraphicFramePr>
            <p:xfrm>
              <a:off x="685800" y="1143000"/>
              <a:ext cx="8001000" cy="4558030"/>
            </p:xfrm>
            <a:graphic>
              <a:graphicData uri="http://schemas.openxmlformats.org/drawingml/2006/table">
                <a:tbl>
                  <a:tblPr/>
                  <a:tblGrid>
                    <a:gridCol w="2049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73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241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699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  <a:cs typeface="Times New Roman" pitchFamily="18" charset="0"/>
                            </a:rPr>
                            <a:t>Ratios</a:t>
                          </a:r>
                          <a:endParaRPr kumimoji="0" lang="en-US" altLang="ko-KR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굴림" charset="-127"/>
                          </a:endParaRPr>
                        </a:p>
                      </a:txBody>
                      <a:tcPr horzOverflow="overflow">
                        <a:lnL cap="flat"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  <a:cs typeface="Times New Roman" pitchFamily="18" charset="0"/>
                            </a:rPr>
                            <a:t>Calculation</a:t>
                          </a:r>
                          <a:endParaRPr kumimoji="0" lang="en-US" altLang="ko-KR" sz="18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굴림" charset="-127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  <a:cs typeface="Times New Roman" pitchFamily="18" charset="0"/>
                            </a:rPr>
                            <a:t>Explanation</a:t>
                          </a:r>
                          <a:endParaRPr kumimoji="0" lang="en-US" altLang="ko-KR" sz="18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굴림" charset="-127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92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  <a:cs typeface="Times New Roman" pitchFamily="18" charset="0"/>
                            </a:rPr>
                            <a:t>Efficiency measures</a:t>
                          </a:r>
                        </a:p>
                      </a:txBody>
                      <a:tcPr horzOverflow="overflow">
                        <a:lnL cap="flat"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:endParaRPr kumimoji="0" lang="ko-KR" altLang="ko-KR" sz="18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:endParaRPr kumimoji="0" lang="ko-KR" altLang="ko-KR" sz="18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826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  <a:cs typeface="Times New Roman" pitchFamily="18" charset="0"/>
                            </a:rPr>
                            <a:t>  Sales by total assets    </a:t>
                          </a:r>
                        </a:p>
                      </a:txBody>
                      <a:tcPr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ko-KR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굴림" charset="-127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  <a:cs typeface="Times New Roman" pitchFamily="18" charset="0"/>
                            </a:rPr>
                            <a:t>Measures how efficiently assets were used to generate sales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826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  <a:cs typeface="Times New Roman" pitchFamily="18" charset="0"/>
                            </a:rPr>
                            <a:t>  Sales by employee</a:t>
                          </a:r>
                          <a:endParaRPr kumimoji="0" lang="en-US" altLang="ko-KR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굴림" charset="-127"/>
                          </a:endParaRPr>
                        </a:p>
                      </a:txBody>
                      <a:tcPr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176213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n-US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𝑁𝑒𝑡</m:t>
                                    </m:r>
                                    <m:r>
                                      <a:rPr kumimoji="0"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kumimoji="0"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𝑆𝑎𝑙𝑒𝑠</m:t>
                                    </m:r>
                                    <m:r>
                                      <a:rPr kumimoji="0"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kumimoji="0"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# </m:t>
                                    </m:r>
                                    <m:r>
                                      <a:rPr kumimoji="0"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𝑜𝑓</m:t>
                                    </m:r>
                                    <m:r>
                                      <a:rPr kumimoji="0"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kumimoji="0"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𝐸𝑚𝑝𝑙𝑜𝑦𝑒𝑒𝑠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US" altLang="ko-KR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굴림" charset="-127"/>
                            <a:cs typeface="Times New Roman" pitchFamily="18" charset="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  <a:cs typeface="Times New Roman" pitchFamily="18" charset="0"/>
                            </a:rPr>
                            <a:t>Measures sales ability effectiveness </a:t>
                          </a:r>
                          <a:endParaRPr kumimoji="0" lang="en-US" altLang="ko-KR" sz="18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굴림" charset="-127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0826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  <a:cs typeface="Times New Roman" pitchFamily="18" charset="0"/>
                            </a:rPr>
                            <a:t>  Inventory turnover</a:t>
                          </a:r>
                          <a:endParaRPr kumimoji="0" lang="en-US" altLang="ko-KR" sz="18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굴림" charset="-127"/>
                          </a:endParaRPr>
                        </a:p>
                      </a:txBody>
                      <a:tcPr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ko-KR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굴림" charset="-127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  <a:cs typeface="Times New Roman" pitchFamily="18" charset="0"/>
                            </a:rPr>
                            <a:t>Measures the liquidity of inventory and how fast it is sold</a:t>
                          </a:r>
                          <a:endParaRPr kumimoji="0" lang="en-US" altLang="ko-KR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굴림" charset="-127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3845" name="Group 1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8678499"/>
                  </p:ext>
                </p:extLst>
              </p:nvPr>
            </p:nvGraphicFramePr>
            <p:xfrm>
              <a:off x="685800" y="1143000"/>
              <a:ext cx="8001000" cy="4558030"/>
            </p:xfrm>
            <a:graphic>
              <a:graphicData uri="http://schemas.openxmlformats.org/drawingml/2006/table">
                <a:tbl>
                  <a:tblPr/>
                  <a:tblGrid>
                    <a:gridCol w="2049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73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241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699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  <a:cs typeface="Times New Roman" pitchFamily="18" charset="0"/>
                            </a:rPr>
                            <a:t>Ratios</a:t>
                          </a:r>
                          <a:endParaRPr kumimoji="0" lang="en-US" altLang="ko-KR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굴림" charset="-127"/>
                          </a:endParaRPr>
                        </a:p>
                      </a:txBody>
                      <a:tcPr horzOverflow="overflow">
                        <a:lnL cap="flat"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  <a:cs typeface="Times New Roman" pitchFamily="18" charset="0"/>
                            </a:rPr>
                            <a:t>Calculation</a:t>
                          </a:r>
                          <a:endParaRPr kumimoji="0" lang="en-US" altLang="ko-KR" sz="18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굴림" charset="-127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  <a:cs typeface="Times New Roman" pitchFamily="18" charset="0"/>
                            </a:rPr>
                            <a:t>Explanation</a:t>
                          </a:r>
                          <a:endParaRPr kumimoji="0" lang="en-US" altLang="ko-KR" sz="18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굴림" charset="-127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  <a:cs typeface="Times New Roman" pitchFamily="18" charset="0"/>
                            </a:rPr>
                            <a:t>Efficiency measures</a:t>
                          </a:r>
                        </a:p>
                      </a:txBody>
                      <a:tcPr horzOverflow="overflow">
                        <a:lnL cap="flat"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:endParaRPr kumimoji="0" lang="ko-KR" altLang="ko-KR" sz="18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hlink"/>
                            </a:buClr>
                            <a:buSzPct val="65000"/>
                            <a:buFont typeface="Wingdings" pitchFamily="2" charset="2"/>
                            <a:buNone/>
                            <a:tabLst/>
                          </a:pPr>
                          <a:endParaRPr kumimoji="0" lang="ko-KR" altLang="ko-KR" sz="18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Tahoma" pitchFamily="34" charset="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826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  <a:cs typeface="Times New Roman" pitchFamily="18" charset="0"/>
                            </a:rPr>
                            <a:t>  Sales by total assets    </a:t>
                          </a:r>
                        </a:p>
                      </a:txBody>
                      <a:tcPr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ko-KR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굴림" charset="-127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  <a:cs typeface="Times New Roman" pitchFamily="18" charset="0"/>
                            </a:rPr>
                            <a:t>Measures how efficiently assets were used to generate sales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826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  <a:cs typeface="Times New Roman" pitchFamily="18" charset="0"/>
                            </a:rPr>
                            <a:t>  Sales by employee</a:t>
                          </a:r>
                          <a:endParaRPr kumimoji="0" lang="en-US" altLang="ko-KR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굴림" charset="-127"/>
                          </a:endParaRPr>
                        </a:p>
                      </a:txBody>
                      <a:tcPr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71518" t="-223596" r="-103534" b="-10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  <a:cs typeface="Times New Roman" pitchFamily="18" charset="0"/>
                            </a:rPr>
                            <a:t>Measures sales ability effectiveness </a:t>
                          </a:r>
                          <a:endParaRPr kumimoji="0" lang="en-US" altLang="ko-KR" sz="18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굴림" charset="-127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0826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  <a:cs typeface="Times New Roman" pitchFamily="18" charset="0"/>
                            </a:rPr>
                            <a:t>  Inventory turnover</a:t>
                          </a:r>
                          <a:endParaRPr kumimoji="0" lang="en-US" altLang="ko-KR" sz="18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굴림" charset="-127"/>
                          </a:endParaRPr>
                        </a:p>
                      </a:txBody>
                      <a:tcPr horzOverflow="overflow">
                        <a:lnL cap="flat"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ko-KR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굴림" charset="-127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굴림" charset="-127"/>
                              <a:cs typeface="Times New Roman" pitchFamily="18" charset="0"/>
                            </a:rPr>
                            <a:t>Measures the liquidity of inventory and how fast it is sold</a:t>
                          </a:r>
                          <a:endParaRPr kumimoji="0" lang="en-US" altLang="ko-KR" sz="18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ea typeface="굴림" charset="-127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 cap="flat"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61935" y="2492896"/>
            <a:ext cx="1514475" cy="590550"/>
          </a:xfrm>
          <a:prstGeom prst="rect">
            <a:avLst/>
          </a:prstGeom>
          <a:noFill/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2915816" y="4653136"/>
                <a:ext cx="2808312" cy="678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𝑆𝑎𝑙𝑒𝑠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</m:e>
                          </m:d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𝐴𝑣𝑒𝑟𝑎𝑔𝑒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𝐼𝑛𝑣𝑒𝑛𝑡𝑜𝑟𝑦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653136"/>
                <a:ext cx="2808312" cy="6784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잉크 2"/>
              <p14:cNvContentPartPr/>
              <p14:nvPr/>
            </p14:nvContentPartPr>
            <p14:xfrm>
              <a:off x="859968" y="1981728"/>
              <a:ext cx="887040" cy="2160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1728" y="1885608"/>
                <a:ext cx="9831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잉크 3"/>
              <p14:cNvContentPartPr/>
              <p14:nvPr/>
            </p14:nvContentPartPr>
            <p14:xfrm>
              <a:off x="804528" y="2283768"/>
              <a:ext cx="822960" cy="2916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6648" y="2188008"/>
                <a:ext cx="919080" cy="22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1488"/>
            <a:ext cx="8208963" cy="685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V. Biz performance measures</a:t>
            </a:r>
            <a:endParaRPr lang="en-US" altLang="ko-KR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3704" y="1600918"/>
            <a:ext cx="7772400" cy="50292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Balanced </a:t>
            </a:r>
            <a:r>
              <a:rPr lang="en-US" altLang="ko-KR" sz="2800" dirty="0"/>
              <a:t>Score Card (</a:t>
            </a:r>
            <a:r>
              <a:rPr lang="en-US" altLang="ko-KR" sz="2800" dirty="0" smtClean="0"/>
              <a:t>BSC, </a:t>
            </a:r>
            <a:r>
              <a:rPr lang="en-US" altLang="ko-KR" sz="2800" dirty="0" err="1"/>
              <a:t>K</a:t>
            </a:r>
            <a:r>
              <a:rPr lang="en-US" altLang="ko-KR" sz="2800" dirty="0" err="1" smtClean="0"/>
              <a:t>aplan&amp;Norton</a:t>
            </a:r>
            <a:r>
              <a:rPr lang="en-US" altLang="ko-KR" sz="2800" dirty="0" smtClean="0"/>
              <a:t>)</a:t>
            </a:r>
            <a:endParaRPr lang="en-US" altLang="ko-KR" sz="2800" dirty="0"/>
          </a:p>
          <a:p>
            <a:pPr lvl="1"/>
            <a:endParaRPr lang="en-US" altLang="ko-KR" sz="2000" dirty="0"/>
          </a:p>
        </p:txBody>
      </p:sp>
      <p:pic>
        <p:nvPicPr>
          <p:cNvPr id="5" name="그림 4" descr="BS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2362200"/>
            <a:ext cx="5705955" cy="429760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9BD8-A738-4E83-9F00-B86C6D8FE278}" type="slidenum">
              <a:rPr lang="en-US" altLang="ko-KR" smtClean="0"/>
              <a:pPr/>
              <a:t>17</a:t>
            </a:fld>
            <a:endParaRPr lang="en-US" altLang="ko-K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3831768" y="2615328"/>
              <a:ext cx="1361880" cy="7452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3528" y="2519208"/>
                <a:ext cx="14583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잉크 2"/>
              <p14:cNvContentPartPr/>
              <p14:nvPr/>
            </p14:nvContentPartPr>
            <p14:xfrm>
              <a:off x="2158488" y="3661128"/>
              <a:ext cx="1417320" cy="4644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0248" y="3565008"/>
                <a:ext cx="15134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잉크 3"/>
              <p14:cNvContentPartPr/>
              <p14:nvPr/>
            </p14:nvContentPartPr>
            <p14:xfrm>
              <a:off x="5669208" y="3666168"/>
              <a:ext cx="1097280" cy="4248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1328" y="3570048"/>
                <a:ext cx="11934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/>
              <p14:cNvContentPartPr/>
              <p14:nvPr/>
            </p14:nvContentPartPr>
            <p14:xfrm>
              <a:off x="5861808" y="3821688"/>
              <a:ext cx="703440" cy="1116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13568" y="3725928"/>
                <a:ext cx="799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잉크 7"/>
              <p14:cNvContentPartPr/>
              <p14:nvPr/>
            </p14:nvContentPartPr>
            <p14:xfrm>
              <a:off x="4060368" y="5001408"/>
              <a:ext cx="914400" cy="2160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12128" y="4905288"/>
                <a:ext cx="10105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잉크 8"/>
              <p14:cNvContentPartPr/>
              <p14:nvPr/>
            </p14:nvContentPartPr>
            <p14:xfrm>
              <a:off x="3867768" y="5127048"/>
              <a:ext cx="1308240" cy="3096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19888" y="5030928"/>
                <a:ext cx="1404000" cy="22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1488"/>
            <a:ext cx="8208963" cy="685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V. Biz performance measures</a:t>
            </a:r>
            <a:endParaRPr lang="en-US" altLang="ko-KR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2" y="1295400"/>
            <a:ext cx="7897685" cy="50292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Balanced </a:t>
            </a:r>
            <a:r>
              <a:rPr lang="en-US" altLang="ko-KR" sz="2800" dirty="0"/>
              <a:t>Score Card (BSC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en-US" altLang="ko-KR" sz="2400" dirty="0" smtClean="0"/>
              <a:t>Financial (ROI, EPS,..)</a:t>
            </a:r>
          </a:p>
          <a:p>
            <a:pPr lvl="1"/>
            <a:r>
              <a:rPr lang="en-US" altLang="ko-KR" sz="2400" dirty="0" smtClean="0"/>
              <a:t>Operational (CS, Internal process, Innovation &amp; Learning activities)</a:t>
            </a:r>
          </a:p>
          <a:p>
            <a:pPr lvl="1">
              <a:buFontTx/>
              <a:buNone/>
            </a:pPr>
            <a:r>
              <a:rPr lang="en-US" altLang="ko-KR" sz="2400" dirty="0" smtClean="0"/>
              <a:t>                Future Financial performance</a:t>
            </a:r>
          </a:p>
          <a:p>
            <a:pPr lvl="1"/>
            <a:r>
              <a:rPr lang="en-US" altLang="ko-KR" sz="2400" dirty="0" smtClean="0"/>
              <a:t>BSC</a:t>
            </a:r>
          </a:p>
          <a:p>
            <a:pPr lvl="2"/>
            <a:r>
              <a:rPr lang="en-US" altLang="ko-KR" sz="2000" dirty="0" smtClean="0"/>
              <a:t>Helps mgr. view performance </a:t>
            </a:r>
            <a:r>
              <a:rPr lang="en-US" altLang="ko-KR" sz="2000" dirty="0" smtClean="0">
                <a:solidFill>
                  <a:srgbClr val="FF0000"/>
                </a:solidFill>
              </a:rPr>
              <a:t>simultaneously</a:t>
            </a:r>
          </a:p>
          <a:p>
            <a:pPr lvl="2"/>
            <a:r>
              <a:rPr lang="en-US" altLang="ko-KR" sz="2000" dirty="0" smtClean="0"/>
              <a:t>Makes mgr. focus on </a:t>
            </a:r>
            <a:r>
              <a:rPr lang="en-US" altLang="ko-KR" sz="2000" dirty="0" smtClean="0">
                <a:solidFill>
                  <a:srgbClr val="FF0000"/>
                </a:solidFill>
              </a:rPr>
              <a:t>critical</a:t>
            </a:r>
            <a:r>
              <a:rPr lang="en-US" altLang="ko-KR" sz="2000" dirty="0" smtClean="0"/>
              <a:t> measures</a:t>
            </a:r>
          </a:p>
          <a:p>
            <a:pPr lvl="2"/>
            <a:r>
              <a:rPr lang="en-US" altLang="ko-KR" sz="2000" dirty="0" smtClean="0"/>
              <a:t>Force mgr. to consider </a:t>
            </a:r>
            <a:r>
              <a:rPr lang="en-US" altLang="ko-KR" sz="2000" dirty="0" smtClean="0">
                <a:solidFill>
                  <a:srgbClr val="FF0000"/>
                </a:solidFill>
              </a:rPr>
              <a:t>all</a:t>
            </a:r>
            <a:r>
              <a:rPr lang="en-US" altLang="ko-KR" sz="2000" dirty="0" smtClean="0"/>
              <a:t> the important operational measures</a:t>
            </a:r>
          </a:p>
          <a:p>
            <a:pPr lvl="2"/>
            <a:r>
              <a:rPr lang="en-US" altLang="ko-KR" sz="2000" dirty="0" smtClean="0"/>
              <a:t>Allows mgr. to view their biz from </a:t>
            </a:r>
            <a:r>
              <a:rPr lang="en-US" altLang="ko-KR" sz="2000" dirty="0" smtClean="0">
                <a:solidFill>
                  <a:srgbClr val="FF0000"/>
                </a:solidFill>
              </a:rPr>
              <a:t>four perspectives</a:t>
            </a:r>
          </a:p>
          <a:p>
            <a:pPr lvl="2"/>
            <a:r>
              <a:rPr lang="en-US" altLang="ko-KR" sz="2000" dirty="0" smtClean="0"/>
              <a:t>(Financial, Customer, Internal, Innovation &amp; Learning)</a:t>
            </a:r>
            <a:endParaRPr lang="en-US" altLang="ko-KR" sz="2000" dirty="0"/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2414587" y="3124200"/>
            <a:ext cx="504825" cy="287337"/>
          </a:xfrm>
          <a:prstGeom prst="rightArrow">
            <a:avLst>
              <a:gd name="adj1" fmla="val 50000"/>
              <a:gd name="adj2" fmla="val 439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9BD8-A738-4E83-9F00-B86C6D8FE278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9AD9E-CC33-4309-B7AF-81B9AC6DF66C}" type="slidenum">
              <a:rPr lang="en-US" altLang="ko-KR"/>
              <a:pPr/>
              <a:t>19</a:t>
            </a:fld>
            <a:r>
              <a:rPr lang="en-US" altLang="ko-KR"/>
              <a:t>/11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1488"/>
            <a:ext cx="8208963" cy="685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V. Biz performance measures</a:t>
            </a:r>
            <a:endParaRPr lang="en-US" altLang="ko-KR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295400"/>
            <a:ext cx="7970837" cy="5029200"/>
          </a:xfrm>
        </p:spPr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altLang="ko-KR" dirty="0" smtClean="0"/>
              <a:t>Financial </a:t>
            </a:r>
            <a:r>
              <a:rPr lang="en-US" altLang="ko-KR" dirty="0"/>
              <a:t>Perspective</a:t>
            </a:r>
          </a:p>
          <a:p>
            <a:pPr lvl="1">
              <a:buFontTx/>
              <a:buChar char="-"/>
            </a:pPr>
            <a:r>
              <a:rPr lang="en-US" altLang="ko-KR" dirty="0"/>
              <a:t>A key factor for a company’s worth</a:t>
            </a:r>
          </a:p>
          <a:p>
            <a:pPr lvl="1">
              <a:buFontTx/>
              <a:buChar char="-"/>
            </a:pPr>
            <a:r>
              <a:rPr lang="en-US" altLang="ko-KR" dirty="0"/>
              <a:t>Ability to translate operational performance to improved financial performance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Better </a:t>
            </a:r>
            <a:r>
              <a:rPr lang="en-US" altLang="ko-KR" dirty="0"/>
              <a:t>operating margin</a:t>
            </a:r>
          </a:p>
          <a:p>
            <a:pPr lvl="1">
              <a:buFontTx/>
              <a:buChar char="-"/>
            </a:pPr>
            <a:r>
              <a:rPr lang="en-US" altLang="ko-KR" dirty="0"/>
              <a:t>Should learn to make explicit linkages between operations and finance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   Prologue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143000"/>
            <a:ext cx="8198296" cy="505206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ea typeface="굴림" charset="-127"/>
              </a:rPr>
              <a:t>Investments in IT </a:t>
            </a:r>
            <a:r>
              <a:rPr lang="en-US" altLang="ko-KR" sz="3200" b="1" dirty="0" smtClean="0">
                <a:solidFill>
                  <a:srgbClr val="FF0000"/>
                </a:solidFill>
                <a:ea typeface="굴림" charset="-127"/>
              </a:rPr>
              <a:t>have to be justified</a:t>
            </a:r>
            <a:r>
              <a:rPr lang="en-US" altLang="ko-KR" sz="3200" dirty="0" smtClean="0">
                <a:ea typeface="굴림" charset="-127"/>
              </a:rPr>
              <a:t>, </a:t>
            </a:r>
          </a:p>
          <a:p>
            <a:r>
              <a:rPr lang="en-US" altLang="ko-KR" sz="3200" dirty="0" smtClean="0">
                <a:ea typeface="굴림" charset="-127"/>
              </a:rPr>
              <a:t>or else organizations would not invest in IT</a:t>
            </a:r>
          </a:p>
          <a:p>
            <a:endParaRPr lang="en-US" altLang="ko-KR" sz="3200" dirty="0" smtClean="0">
              <a:ea typeface="굴림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3200" dirty="0" smtClean="0">
                <a:ea typeface="굴림" charset="-127"/>
              </a:rPr>
              <a:t> Conventional IT Metrics</a:t>
            </a:r>
          </a:p>
          <a:p>
            <a:r>
              <a:rPr lang="en-US" altLang="ko-KR" sz="3200" dirty="0" smtClean="0">
                <a:ea typeface="굴림" charset="-127"/>
              </a:rPr>
              <a:t>	: Availability, Response Time, Throughput,…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3200" dirty="0" smtClean="0">
                <a:ea typeface="굴림" charset="-127"/>
              </a:rPr>
              <a:t> Suggested IT Metrics</a:t>
            </a:r>
          </a:p>
          <a:p>
            <a:r>
              <a:rPr lang="en-US" altLang="ko-KR" sz="3200" dirty="0" smtClean="0">
                <a:ea typeface="굴림" charset="-127"/>
              </a:rPr>
              <a:t>	: Profit, Cost, Customer Experience,…</a:t>
            </a:r>
          </a:p>
          <a:p>
            <a:endParaRPr lang="en-US" altLang="ko-KR" sz="3200" dirty="0" smtClean="0">
              <a:ea typeface="굴림" charset="-127"/>
            </a:endParaRPr>
          </a:p>
          <a:p>
            <a:r>
              <a:rPr lang="en-US" altLang="ko-KR" sz="3200" dirty="0" smtClean="0">
                <a:ea typeface="굴림" charset="-127"/>
              </a:rPr>
              <a:t>		Expressed as </a:t>
            </a:r>
            <a:r>
              <a:rPr lang="en-US" altLang="ko-KR" sz="3200" dirty="0" smtClean="0">
                <a:solidFill>
                  <a:srgbClr val="FF0000"/>
                </a:solidFill>
                <a:ea typeface="굴림" charset="-127"/>
              </a:rPr>
              <a:t>Perceived Values</a:t>
            </a:r>
          </a:p>
          <a:p>
            <a:endParaRPr lang="en-US" altLang="ko-KR" sz="3200" dirty="0" smtClean="0">
              <a:ea typeface="굴림" charset="-127"/>
            </a:endParaRPr>
          </a:p>
          <a:p>
            <a:endParaRPr lang="en-US" altLang="ko-KR" sz="3200" dirty="0">
              <a:ea typeface="굴림" charset="-127"/>
            </a:endParaRP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683568" y="3645024"/>
            <a:ext cx="7924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en-US" altLang="ko-KR" sz="3200" dirty="0">
              <a:effectLst>
                <a:outerShdw blurRad="38100" dist="38100" dir="2700000" algn="tl">
                  <a:srgbClr val="000000"/>
                </a:outerShdw>
              </a:effectLst>
              <a:ea typeface="굴림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1475656" y="5589240"/>
            <a:ext cx="100811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uiExpand="1" build="p"/>
      <p:bldP spid="37912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E6F72-9EFA-40CC-A03C-D2CFF3BBBEFB}" type="slidenum">
              <a:rPr lang="en-US" altLang="ko-KR"/>
              <a:pPr/>
              <a:t>20</a:t>
            </a:fld>
            <a:r>
              <a:rPr lang="en-US" altLang="ko-KR"/>
              <a:t>/11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1488"/>
            <a:ext cx="8208963" cy="685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V. Biz performance measures</a:t>
            </a:r>
            <a:endParaRPr lang="en-US" altLang="ko-KR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295400"/>
            <a:ext cx="7431285" cy="5029200"/>
          </a:xfrm>
        </p:spPr>
        <p:txBody>
          <a:bodyPr/>
          <a:lstStyle/>
          <a:p>
            <a:pPr marL="596646" indent="-514350">
              <a:buFont typeface="+mj-lt"/>
              <a:buAutoNum type="arabicPeriod" startAt="2"/>
            </a:pPr>
            <a:r>
              <a:rPr lang="en-US" altLang="ko-KR" dirty="0" smtClean="0"/>
              <a:t>Customer </a:t>
            </a:r>
            <a:r>
              <a:rPr lang="en-US" altLang="ko-KR" dirty="0"/>
              <a:t>Perspective</a:t>
            </a:r>
          </a:p>
          <a:p>
            <a:pPr lvl="1">
              <a:buFontTx/>
              <a:buChar char="-"/>
            </a:pPr>
            <a:r>
              <a:rPr lang="en-US" altLang="ko-KR" dirty="0"/>
              <a:t>Critical to a biz survival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Time</a:t>
            </a:r>
            <a:r>
              <a:rPr lang="en-US" altLang="ko-KR" dirty="0"/>
              <a:t>, Quality, Performance &amp; Service, Cost</a:t>
            </a:r>
          </a:p>
          <a:p>
            <a:pPr lvl="1">
              <a:buFontTx/>
              <a:buChar char="-"/>
            </a:pPr>
            <a:r>
              <a:rPr lang="en-US" altLang="ko-KR" dirty="0"/>
              <a:t>Greater consequences in new technology implementation</a:t>
            </a:r>
          </a:p>
          <a:p>
            <a:pPr lvl="1">
              <a:buFontTx/>
              <a:buChar char="-"/>
            </a:pPr>
            <a:r>
              <a:rPr lang="en-US" altLang="ko-KR" dirty="0"/>
              <a:t>Perceived ease-of-use </a:t>
            </a:r>
            <a:r>
              <a:rPr lang="en-US" altLang="ko-KR" dirty="0" smtClean="0"/>
              <a:t>&amp; Perceived </a:t>
            </a:r>
            <a:r>
              <a:rPr lang="en-US" altLang="ko-KR" dirty="0"/>
              <a:t>usefulness</a:t>
            </a:r>
          </a:p>
          <a:p>
            <a:pPr lvl="1">
              <a:buNone/>
            </a:pPr>
            <a:r>
              <a:rPr lang="en-US" altLang="ko-KR" dirty="0"/>
              <a:t>                   Key to User Acceptance</a:t>
            </a:r>
          </a:p>
          <a:p>
            <a:pPr lvl="2">
              <a:buFontTx/>
              <a:buChar char="-"/>
            </a:pPr>
            <a:endParaRPr lang="en-US" altLang="ko-KR" dirty="0"/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2843808" y="4437112"/>
            <a:ext cx="504825" cy="358775"/>
          </a:xfrm>
          <a:prstGeom prst="rightArrow">
            <a:avLst>
              <a:gd name="adj1" fmla="val 50000"/>
              <a:gd name="adj2" fmla="val 351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A10F8-B956-4AFF-8531-E58523324888}" type="slidenum">
              <a:rPr lang="en-US" altLang="ko-KR"/>
              <a:pPr/>
              <a:t>21</a:t>
            </a:fld>
            <a:r>
              <a:rPr lang="en-US" altLang="ko-KR"/>
              <a:t>/11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1488"/>
            <a:ext cx="8208963" cy="685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V. Biz performance measures</a:t>
            </a:r>
            <a:endParaRPr lang="en-US" altLang="ko-KR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295400"/>
            <a:ext cx="7970837" cy="5029200"/>
          </a:xfrm>
        </p:spPr>
        <p:txBody>
          <a:bodyPr/>
          <a:lstStyle/>
          <a:p>
            <a:pPr marL="596646" indent="-514350">
              <a:buFont typeface="+mj-lt"/>
              <a:buAutoNum type="arabicPeriod" startAt="3"/>
            </a:pPr>
            <a:r>
              <a:rPr lang="en-US" altLang="ko-KR" dirty="0" smtClean="0"/>
              <a:t>Internal </a:t>
            </a:r>
            <a:r>
              <a:rPr lang="en-US" altLang="ko-KR" dirty="0"/>
              <a:t>Biz Perspective</a:t>
            </a:r>
          </a:p>
          <a:p>
            <a:pPr lvl="1">
              <a:buFontTx/>
              <a:buChar char="-"/>
            </a:pPr>
            <a:r>
              <a:rPr lang="en-US" altLang="ko-KR" dirty="0"/>
              <a:t>To stay on top of the competition or To satisfy customer needs</a:t>
            </a:r>
          </a:p>
          <a:p>
            <a:pPr lvl="1">
              <a:buFontTx/>
              <a:buChar char="-"/>
            </a:pPr>
            <a:r>
              <a:rPr lang="en-US" altLang="ko-KR" dirty="0"/>
              <a:t>Gives mgr. an opportunity to focus on the internal operations enabling the above</a:t>
            </a:r>
          </a:p>
          <a:p>
            <a:pPr lvl="1">
              <a:buFontTx/>
              <a:buChar char="-"/>
            </a:pPr>
            <a:r>
              <a:rPr lang="en-US" altLang="ko-KR" dirty="0"/>
              <a:t>While host of metrics are tracked, very little is used to assess past and present directions, strategies, and goals for the future</a:t>
            </a:r>
          </a:p>
          <a:p>
            <a:pPr lvl="2">
              <a:buFontTx/>
              <a:buChar char="-"/>
            </a:pPr>
            <a:endParaRPr lang="en-US" altLang="ko-K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BAF80-12C8-4DC8-9808-DB45EA43DE69}" type="slidenum">
              <a:rPr lang="en-US" altLang="ko-KR"/>
              <a:pPr/>
              <a:t>22</a:t>
            </a:fld>
            <a:r>
              <a:rPr lang="en-US" altLang="ko-KR"/>
              <a:t>/11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1488"/>
            <a:ext cx="8208963" cy="685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V. Biz performance measures</a:t>
            </a:r>
            <a:endParaRPr lang="en-US" altLang="ko-KR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295400"/>
            <a:ext cx="7970837" cy="50292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eriod" startAt="4"/>
            </a:pPr>
            <a:r>
              <a:rPr lang="en-US" altLang="ko-KR" dirty="0" smtClean="0"/>
              <a:t>Innovation </a:t>
            </a:r>
            <a:r>
              <a:rPr lang="en-US" altLang="ko-KR" dirty="0"/>
              <a:t>&amp; Learning Perspective</a:t>
            </a:r>
          </a:p>
          <a:p>
            <a:pPr lvl="1">
              <a:buFontTx/>
              <a:buChar char="-"/>
            </a:pPr>
            <a:r>
              <a:rPr lang="en-US" altLang="ko-KR" dirty="0"/>
              <a:t>To prepare for the changing landscape of Biz</a:t>
            </a:r>
          </a:p>
          <a:p>
            <a:pPr lvl="1">
              <a:buFontTx/>
              <a:buChar char="-"/>
            </a:pPr>
            <a:r>
              <a:rPr lang="en-US" altLang="ko-KR" dirty="0"/>
              <a:t>Continuous improvement &amp; Introducing new products and services at the same time</a:t>
            </a:r>
          </a:p>
          <a:p>
            <a:pPr lvl="1">
              <a:buFontTx/>
              <a:buChar char="-"/>
            </a:pPr>
            <a:r>
              <a:rPr lang="en-US" altLang="ko-KR" dirty="0"/>
              <a:t>Innovation : ability to develop &amp; introduce new product rapidly</a:t>
            </a:r>
          </a:p>
          <a:p>
            <a:pPr lvl="1">
              <a:buFontTx/>
              <a:buChar char="-"/>
            </a:pPr>
            <a:r>
              <a:rPr lang="en-US" altLang="ko-KR" dirty="0"/>
              <a:t>Learning : ability to continuously improve the existing processes</a:t>
            </a:r>
          </a:p>
          <a:p>
            <a:pPr lvl="1">
              <a:buNone/>
            </a:pPr>
            <a:endParaRPr lang="en-US" altLang="ko-K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A1A9D-5840-4D31-9F63-D51EAE533FE6}" type="slidenum">
              <a:rPr lang="en-US" altLang="ko-KR"/>
              <a:pPr/>
              <a:t>23</a:t>
            </a:fld>
            <a:r>
              <a:rPr lang="en-US" altLang="ko-KR"/>
              <a:t>/11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1488"/>
            <a:ext cx="8208963" cy="685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V. Biz performance measures</a:t>
            </a:r>
            <a:endParaRPr lang="en-US" altLang="ko-KR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295400"/>
            <a:ext cx="7970837" cy="5029200"/>
          </a:xfrm>
        </p:spPr>
        <p:txBody>
          <a:bodyPr/>
          <a:lstStyle/>
          <a:p>
            <a:r>
              <a:rPr lang="en-US" altLang="ko-KR" dirty="0" smtClean="0"/>
              <a:t>Final </a:t>
            </a:r>
            <a:r>
              <a:rPr lang="en-US" altLang="ko-KR" dirty="0"/>
              <a:t>thoughts on BSC</a:t>
            </a:r>
          </a:p>
          <a:p>
            <a:pPr lvl="1">
              <a:buFontTx/>
              <a:buChar char="-"/>
            </a:pPr>
            <a:r>
              <a:rPr lang="en-US" altLang="ko-KR" dirty="0"/>
              <a:t>Providing a dashboard of metrics, BSC helps mgr. understand </a:t>
            </a:r>
            <a:r>
              <a:rPr lang="en-US" altLang="ko-KR" dirty="0">
                <a:solidFill>
                  <a:srgbClr val="FF0000"/>
                </a:solidFill>
              </a:rPr>
              <a:t>interrelationships between the four perspectives</a:t>
            </a:r>
          </a:p>
          <a:p>
            <a:pPr lvl="1">
              <a:buFontTx/>
              <a:buChar char="-"/>
            </a:pPr>
            <a:r>
              <a:rPr lang="en-US" altLang="ko-KR" dirty="0"/>
              <a:t>Broader outlook helps mgr. view </a:t>
            </a:r>
            <a:r>
              <a:rPr lang="en-US" altLang="ko-KR" dirty="0">
                <a:solidFill>
                  <a:srgbClr val="FF0000"/>
                </a:solidFill>
              </a:rPr>
              <a:t>the org. as a whole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FF0000"/>
                </a:solidFill>
              </a:rPr>
              <a:t>what works best</a:t>
            </a:r>
            <a:r>
              <a:rPr lang="en-US" altLang="ko-KR" dirty="0"/>
              <a:t> for it</a:t>
            </a:r>
          </a:p>
          <a:p>
            <a:pPr lvl="1">
              <a:buNone/>
            </a:pPr>
            <a:endParaRPr lang="en-US" altLang="ko-KR" dirty="0" smtClean="0"/>
          </a:p>
          <a:p>
            <a:pPr>
              <a:buSzPct val="60000"/>
              <a:buFont typeface="Wingdings" pitchFamily="2" charset="2"/>
              <a:buChar char="l"/>
            </a:pPr>
            <a:r>
              <a:rPr lang="en-US" altLang="ko-KR" dirty="0" smtClean="0"/>
              <a:t>See Table 2~5</a:t>
            </a:r>
            <a:endParaRPr lang="en-US" altLang="ko-K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A1A9D-5840-4D31-9F63-D51EAE533FE6}" type="slidenum">
              <a:rPr lang="en-US" altLang="ko-KR"/>
              <a:pPr/>
              <a:t>24</a:t>
            </a:fld>
            <a:r>
              <a:rPr lang="en-US" altLang="ko-KR"/>
              <a:t>/11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1488"/>
            <a:ext cx="8208963" cy="685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V. Strategic performance measures</a:t>
            </a:r>
            <a:endParaRPr lang="en-US" altLang="ko-KR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3163" y="1295400"/>
            <a:ext cx="7818437" cy="5029200"/>
          </a:xfrm>
        </p:spPr>
        <p:txBody>
          <a:bodyPr/>
          <a:lstStyle/>
          <a:p>
            <a:r>
              <a:rPr lang="en-US" altLang="ko-KR" dirty="0" smtClean="0"/>
              <a:t>CSF(Critical Success Factors)</a:t>
            </a:r>
            <a:endParaRPr lang="en-US" altLang="ko-KR" dirty="0"/>
          </a:p>
          <a:p>
            <a:pPr lvl="1">
              <a:buFont typeface="Gill Sans MT" panose="020B0502020104020203" pitchFamily="34" charset="0"/>
              <a:buChar char="-"/>
            </a:pPr>
            <a:r>
              <a:rPr lang="en-US" altLang="ko-KR" dirty="0" smtClean="0"/>
              <a:t>A few key areas that the org. must excel at to survive and thrive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971800"/>
            <a:ext cx="2286000" cy="32280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86" y="3330683"/>
            <a:ext cx="3738113" cy="25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48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0"/>
            <a:ext cx="7772400" cy="533400"/>
          </a:xfrm>
        </p:spPr>
        <p:txBody>
          <a:bodyPr/>
          <a:lstStyle/>
          <a:p>
            <a:r>
              <a:rPr lang="en-US" altLang="ko-KR" sz="2800" dirty="0" err="1" smtClean="0">
                <a:ea typeface="굴림" charset="-127"/>
              </a:rPr>
              <a:t>Seoultech</a:t>
            </a:r>
            <a:r>
              <a:rPr lang="en-US" altLang="ko-KR" sz="2800" dirty="0" smtClean="0">
                <a:ea typeface="굴림" charset="-127"/>
              </a:rPr>
              <a:t> Examples of CSF</a:t>
            </a:r>
            <a:endParaRPr lang="en-US" altLang="ko-KR" sz="2800" dirty="0">
              <a:ea typeface="굴림" charset="-127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304800" y="497595"/>
          <a:ext cx="8586423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슬라이드" r:id="rId4" imgW="4951557" imgH="3427653" progId="PowerPoint.Slide.12">
                  <p:embed/>
                </p:oleObj>
              </mc:Choice>
              <mc:Fallback>
                <p:oleObj name="슬라이드" r:id="rId4" imgW="4951557" imgH="3427653" progId="PowerPoint.Slide.12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497595"/>
                        <a:ext cx="8586423" cy="594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6378047"/>
            <a:ext cx="3301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Critical Success Factors </a:t>
            </a:r>
            <a:endParaRPr lang="ko-KR" altLang="en-US" sz="2400" dirty="0"/>
          </a:p>
        </p:txBody>
      </p:sp>
      <p:sp>
        <p:nvSpPr>
          <p:cNvPr id="3" name="타원 2"/>
          <p:cNvSpPr/>
          <p:nvPr/>
        </p:nvSpPr>
        <p:spPr>
          <a:xfrm>
            <a:off x="4860032" y="1196752"/>
            <a:ext cx="1224136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875627" y="1185344"/>
            <a:ext cx="1224136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6228184" y="1340768"/>
            <a:ext cx="504056" cy="360040"/>
          </a:xfrm>
          <a:prstGeom prst="rightArrow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98011" y="6374575"/>
            <a:ext cx="3950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Key Performance Indicators</a:t>
            </a:r>
            <a:endParaRPr lang="ko-KR" altLang="en-US" sz="2400" dirty="0"/>
          </a:p>
        </p:txBody>
      </p:sp>
      <p:cxnSp>
        <p:nvCxnSpPr>
          <p:cNvPr id="10" name="직선 화살표 연결선 9"/>
          <p:cNvCxnSpPr>
            <a:stCxn id="5" idx="3"/>
            <a:endCxn id="8" idx="1"/>
          </p:cNvCxnSpPr>
          <p:nvPr/>
        </p:nvCxnSpPr>
        <p:spPr>
          <a:xfrm flipV="1">
            <a:off x="4139952" y="6605408"/>
            <a:ext cx="658059" cy="3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223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90600"/>
            <a:ext cx="8229600" cy="5125217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62000" y="188640"/>
            <a:ext cx="7772400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altLang="ko-KR" sz="2800" dirty="0" err="1" smtClean="0">
                <a:ea typeface="굴림" charset="-127"/>
              </a:rPr>
              <a:t>Seoultech</a:t>
            </a:r>
            <a:r>
              <a:rPr lang="en-US" altLang="ko-KR" sz="2800" dirty="0" smtClean="0">
                <a:ea typeface="굴림" charset="-127"/>
              </a:rPr>
              <a:t> Examples of CSF</a:t>
            </a:r>
            <a:endParaRPr lang="en-US" altLang="ko-KR" sz="2800" dirty="0">
              <a:ea typeface="굴림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75656" y="1124744"/>
            <a:ext cx="1008112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696716" y="1124744"/>
            <a:ext cx="1008112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92080" y="990600"/>
            <a:ext cx="3384376" cy="9262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111329"/>
            <a:ext cx="3672408" cy="40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013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8534400" cy="914400"/>
          </a:xfrm>
        </p:spPr>
        <p:txBody>
          <a:bodyPr/>
          <a:lstStyle/>
          <a:p>
            <a:r>
              <a:rPr lang="en-US" altLang="ko-KR" sz="2800" dirty="0" smtClean="0">
                <a:ea typeface="굴림" charset="-127"/>
              </a:rPr>
              <a:t>VI. </a:t>
            </a:r>
            <a:r>
              <a:rPr lang="en-US" altLang="ko-KR" sz="2800" dirty="0">
                <a:ea typeface="굴림" charset="-127"/>
              </a:rPr>
              <a:t>Costs of IT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0" y="2178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ko-KR" altLang="ko-KR">
              <a:latin typeface="Arial" charset="0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4679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ko-KR" altLang="ko-KR">
              <a:latin typeface="Arial" charset="0"/>
            </a:endParaRPr>
          </a:p>
        </p:txBody>
      </p:sp>
      <p:graphicFrame>
        <p:nvGraphicFramePr>
          <p:cNvPr id="78910" name="Group 62"/>
          <p:cNvGraphicFramePr>
            <a:graphicFrameLocks noGrp="1"/>
          </p:cNvGraphicFramePr>
          <p:nvPr/>
        </p:nvGraphicFramePr>
        <p:xfrm>
          <a:off x="755576" y="1844824"/>
          <a:ext cx="8153400" cy="3302677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Costs by Activity</a:t>
                      </a: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Costs by Resource</a:t>
                      </a: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1.  Development costs</a:t>
                      </a: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1.  Technology costs</a:t>
                      </a: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2.  Maintenance costs</a:t>
                      </a: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2.  Personnel costs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0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3.  Operating costs</a:t>
                      </a: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3.  Outside services costs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4.  User support costs</a:t>
                      </a: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4.  Other costs</a:t>
                      </a:r>
                      <a:endParaRPr kumimoji="0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5.  Administration and other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     costs</a:t>
                      </a: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굴림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ko-KR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268760"/>
            <a:ext cx="380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Cost Categorizations for IT</a:t>
            </a:r>
            <a:endParaRPr lang="ko-KR" altLang="en-US" sz="24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A56F-7F0D-49C9-8363-ED929E8D68F2}" type="slidenum">
              <a:rPr lang="en-US" altLang="ko-KR" smtClean="0"/>
              <a:pPr/>
              <a:t>28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66571"/>
            <a:ext cx="6408712" cy="60389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33412" y="6120884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Guidebook for PFA (KDI, 2013)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43989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8534400" cy="914400"/>
          </a:xfrm>
        </p:spPr>
        <p:txBody>
          <a:bodyPr/>
          <a:lstStyle/>
          <a:p>
            <a:r>
              <a:rPr lang="en-US" altLang="ko-KR" sz="2800" dirty="0" smtClean="0">
                <a:ea typeface="굴림" charset="-127"/>
              </a:rPr>
              <a:t>VII. </a:t>
            </a:r>
            <a:r>
              <a:rPr lang="en-US" altLang="ko-KR" sz="2800" dirty="0">
                <a:ea typeface="굴림" charset="-127"/>
              </a:rPr>
              <a:t>Measures of IT Effectiveness Value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0" y="2178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ko-KR" altLang="ko-KR">
              <a:latin typeface="Arial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4679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ko-KR" altLang="ko-KR">
              <a:latin typeface="Arial" charset="0"/>
            </a:endParaRPr>
          </a:p>
        </p:txBody>
      </p:sp>
      <p:sp>
        <p:nvSpPr>
          <p:cNvPr id="80004" name="Rectangle 132"/>
          <p:cNvSpPr>
            <a:spLocks noChangeArrowheads="1"/>
          </p:cNvSpPr>
          <p:nvPr/>
        </p:nvSpPr>
        <p:spPr bwMode="auto">
          <a:xfrm>
            <a:off x="990600" y="1175332"/>
            <a:ext cx="7924800" cy="18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Effectiveness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“Doing the right things </a:t>
            </a:r>
            <a:r>
              <a:rPr lang="en-US" altLang="ko-KR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(Innovation)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”</a:t>
            </a:r>
          </a:p>
          <a:p>
            <a:pPr algn="just" eaLnBrk="1" hangingPunct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Efficiency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“Doing the things right </a:t>
            </a:r>
            <a:r>
              <a:rPr lang="en-US" altLang="ko-KR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(Standardization)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”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Deliver the right products and services, with the right features, to the right customers, at the right time</a:t>
            </a:r>
          </a:p>
          <a:p>
            <a:pPr algn="just" eaLnBrk="1" hangingPunct="1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Porter V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3128812"/>
            <a:ext cx="6781800" cy="352061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I. Introduction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143000"/>
            <a:ext cx="7772400" cy="13716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To evaluate an investment it must be measured in some way for comparison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685800" y="2743200"/>
            <a:ext cx="7924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altLang="ko-KR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This chapter is focused on introducing a variety of </a:t>
            </a:r>
            <a:r>
              <a:rPr lang="en-US" altLang="ko-K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measures</a:t>
            </a:r>
            <a:r>
              <a:rPr lang="en-US" altLang="ko-KR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 for </a:t>
            </a:r>
            <a:r>
              <a:rPr lang="en-US" altLang="ko-KR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the evaluation of IT investments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  <p:bldP spid="379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8534400" cy="914400"/>
          </a:xfrm>
        </p:spPr>
        <p:txBody>
          <a:bodyPr/>
          <a:lstStyle/>
          <a:p>
            <a:r>
              <a:rPr lang="en-US" altLang="ko-KR" sz="2800" dirty="0" smtClean="0">
                <a:ea typeface="굴림" charset="-127"/>
              </a:rPr>
              <a:t>VII. </a:t>
            </a:r>
            <a:r>
              <a:rPr lang="en-US" altLang="ko-KR" sz="2800" dirty="0">
                <a:ea typeface="굴림" charset="-127"/>
              </a:rPr>
              <a:t>Measures of IT Effectiveness Value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0" y="2178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ko-KR" altLang="ko-KR">
              <a:latin typeface="Arial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4679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ko-KR" altLang="ko-KR">
              <a:latin typeface="Arial" charset="0"/>
            </a:endParaRPr>
          </a:p>
        </p:txBody>
      </p:sp>
      <p:sp>
        <p:nvSpPr>
          <p:cNvPr id="80004" name="Rectangle 132"/>
          <p:cNvSpPr>
            <a:spLocks noChangeArrowheads="1"/>
          </p:cNvSpPr>
          <p:nvPr/>
        </p:nvSpPr>
        <p:spPr bwMode="auto">
          <a:xfrm>
            <a:off x="990600" y="1295400"/>
            <a:ext cx="792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How to access Effectiveness factors</a:t>
            </a:r>
          </a:p>
          <a:p>
            <a:pPr lvl="2" indent="-457200" algn="just" eaLnBrk="1" hangingPunct="1">
              <a:buFont typeface="+mj-lt"/>
              <a:buAutoNum type="arabicParenR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To identify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the biz. process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supported by IT(Porter’s VCM)</a:t>
            </a:r>
          </a:p>
          <a:p>
            <a:pPr lvl="2" indent="-457200" algn="just" eaLnBrk="1" hangingPunct="1">
              <a:buFont typeface="+mj-lt"/>
              <a:buAutoNum type="arabicParenR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To identify the different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categories of IT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(Table 7)</a:t>
            </a:r>
          </a:p>
          <a:p>
            <a:pPr lvl="2" indent="-457200" algn="just" eaLnBrk="1" hangingPunct="1">
              <a:buFont typeface="+mj-lt"/>
              <a:buAutoNum type="arabicParenR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To create a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process/IT matrix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of biz. Process(Fig. 3)</a:t>
            </a:r>
          </a:p>
          <a:p>
            <a:pPr lvl="2" indent="-457200" algn="just" eaLnBrk="1" hangingPunct="1">
              <a:buFont typeface="+mj-lt"/>
              <a:buAutoNum type="arabicParenR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To access an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effectiveness factor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(Table 8)</a:t>
            </a:r>
          </a:p>
          <a:p>
            <a:pPr marL="457200" lvl="2" algn="just" eaLnBrk="1" hangingPunct="1"/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Effectiveness Factors(Table 9) → criteria → measures</a:t>
            </a:r>
          </a:p>
          <a:p>
            <a:pPr marL="914400" lvl="1" indent="-457200" algn="just" eaLnBrk="1" hangingPunct="1">
              <a:buAutoNum type="arabicParenR"/>
            </a:pP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Identify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IT factors</a:t>
            </a:r>
          </a:p>
          <a:p>
            <a:pPr marL="914400" lvl="1" indent="-457200" algn="just" eaLnBrk="1" hangingPunct="1">
              <a:buAutoNum type="arabicParenR"/>
            </a:pP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Define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effectiveness criteria for all the factors</a:t>
            </a:r>
          </a:p>
          <a:p>
            <a:pPr marL="914400" lvl="1" indent="-457200" algn="just" eaLnBrk="1" hangingPunct="1">
              <a:buAutoNum type="arabicParenR"/>
            </a:pP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Develop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measures for the criteria</a:t>
            </a:r>
          </a:p>
          <a:p>
            <a:pPr lvl="1" algn="just" eaLnBrk="1" hangingPunct="1"/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Measuring the IT Effectiveness examples</a:t>
            </a:r>
          </a:p>
          <a:p>
            <a:pPr marL="914400" lvl="1" indent="-457200" algn="just" eaLnBrk="1" hangingPunct="1">
              <a:buAutoNum type="arabicParenR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To support biz. Processes (Table 8)</a:t>
            </a:r>
          </a:p>
          <a:p>
            <a:pPr marL="914400" lvl="1" indent="-457200" algn="just" eaLnBrk="1" hangingPunct="1">
              <a:buAutoNum type="arabicParenR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To support employees (Table 10)</a:t>
            </a:r>
          </a:p>
          <a:p>
            <a:pPr marL="914400" lvl="1" indent="-457200" algn="just" eaLnBrk="1" hangingPunct="1">
              <a:buAutoNum type="arabicParenR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To meet biz. requirements (Table 11, 12)</a:t>
            </a:r>
          </a:p>
          <a:p>
            <a:pPr marL="914400" lvl="1" indent="-457200" algn="just" eaLnBrk="1" hangingPunct="1"/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/>
            <a:endParaRPr lang="en-US" altLang="ko-KR" sz="1600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8534400" cy="914400"/>
          </a:xfrm>
        </p:spPr>
        <p:txBody>
          <a:bodyPr/>
          <a:lstStyle/>
          <a:p>
            <a:r>
              <a:rPr lang="en-US" altLang="ko-KR" sz="2800" dirty="0" smtClean="0">
                <a:ea typeface="굴림" charset="-127"/>
              </a:rPr>
              <a:t>VIII. </a:t>
            </a:r>
            <a:r>
              <a:rPr lang="en-US" altLang="ko-KR" sz="2800" dirty="0">
                <a:ea typeface="굴림" charset="-127"/>
              </a:rPr>
              <a:t>Measures of IT </a:t>
            </a:r>
            <a:r>
              <a:rPr lang="en-US" altLang="ko-KR" sz="2800" dirty="0" smtClean="0">
                <a:ea typeface="굴림" charset="-127"/>
              </a:rPr>
              <a:t>Efficiency </a:t>
            </a:r>
            <a:r>
              <a:rPr lang="en-US" altLang="ko-KR" sz="2800" dirty="0">
                <a:ea typeface="굴림" charset="-127"/>
              </a:rPr>
              <a:t>Value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0" y="2178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ko-KR" altLang="ko-KR">
              <a:latin typeface="Arial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4679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ko-KR" altLang="ko-KR">
              <a:latin typeface="Arial" charset="0"/>
            </a:endParaRPr>
          </a:p>
        </p:txBody>
      </p:sp>
      <p:sp>
        <p:nvSpPr>
          <p:cNvPr id="80004" name="Rectangle 132"/>
          <p:cNvSpPr>
            <a:spLocks noChangeArrowheads="1"/>
          </p:cNvSpPr>
          <p:nvPr/>
        </p:nvSpPr>
        <p:spPr bwMode="auto">
          <a:xfrm>
            <a:off x="990600" y="1295400"/>
            <a:ext cx="792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pPr algn="just" eaLnBrk="1" hangingPunct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Efficiency = “Doing the things right”</a:t>
            </a:r>
          </a:p>
          <a:p>
            <a:pPr algn="just" eaLnBrk="1" hangingPunct="1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Produce the desired effect with minimum IT expenses</a:t>
            </a:r>
          </a:p>
          <a:p>
            <a:pPr algn="just" eaLnBrk="1" hangingPunct="1">
              <a:buFont typeface="Arial" pitchFamily="34" charset="0"/>
              <a:buChar char="•"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Effectiveness first, then efficiency follows.</a:t>
            </a:r>
          </a:p>
          <a:p>
            <a:pPr algn="just" eaLnBrk="1" hangingPunct="1"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buFont typeface="Arial" pitchFamily="34" charset="0"/>
              <a:buChar char="•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See Table 13</a:t>
            </a:r>
            <a:endParaRPr lang="en-US" altLang="ko-KR" sz="1600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76200"/>
            <a:ext cx="8534400" cy="914400"/>
          </a:xfrm>
        </p:spPr>
        <p:txBody>
          <a:bodyPr/>
          <a:lstStyle/>
          <a:p>
            <a:r>
              <a:rPr lang="en-US" altLang="ko-KR" sz="2800" dirty="0" smtClean="0">
                <a:ea typeface="굴림" charset="-127"/>
              </a:rPr>
              <a:t>IT Efficiency </a:t>
            </a:r>
            <a:r>
              <a:rPr lang="en-US" altLang="ko-KR" sz="2800" dirty="0">
                <a:ea typeface="굴림" charset="-127"/>
              </a:rPr>
              <a:t>and Effectiveness </a:t>
            </a:r>
            <a:r>
              <a:rPr lang="en-US" altLang="ko-KR" sz="2800" dirty="0" smtClean="0">
                <a:ea typeface="굴림" charset="-127"/>
              </a:rPr>
              <a:t>Measures </a:t>
            </a:r>
            <a:endParaRPr lang="en-US" altLang="ko-KR" sz="2800" dirty="0">
              <a:ea typeface="굴림" charset="-127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0" y="2178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ko-KR" altLang="ko-KR">
              <a:latin typeface="Arial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4679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ko-KR" altLang="ko-KR">
              <a:latin typeface="Arial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890" y="3349625"/>
            <a:ext cx="4810125" cy="33718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61" y="1079437"/>
            <a:ext cx="4810125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3668" y="4360939"/>
            <a:ext cx="4149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FF0000"/>
                </a:solidFill>
              </a:rPr>
              <a:t>Effectiveness</a:t>
            </a:r>
            <a:r>
              <a:rPr lang="en-US" altLang="ko-KR" sz="2000" dirty="0"/>
              <a:t> focuses on how well </a:t>
            </a:r>
            <a:r>
              <a:rPr lang="en-US" altLang="ko-KR" sz="2000" dirty="0" smtClean="0"/>
              <a:t>an </a:t>
            </a:r>
            <a:r>
              <a:rPr lang="en-US" altLang="ko-KR" sz="2000" dirty="0"/>
              <a:t>organization is achieving </a:t>
            </a:r>
            <a:r>
              <a:rPr lang="en-US" altLang="ko-KR" sz="2000" dirty="0">
                <a:solidFill>
                  <a:srgbClr val="FF0000"/>
                </a:solidFill>
              </a:rPr>
              <a:t>its goals </a:t>
            </a:r>
            <a:r>
              <a:rPr lang="en-US" altLang="ko-KR" sz="2000" dirty="0" smtClean="0">
                <a:solidFill>
                  <a:srgbClr val="FF0000"/>
                </a:solidFill>
              </a:rPr>
              <a:t>and </a:t>
            </a:r>
            <a:r>
              <a:rPr lang="en-US" altLang="ko-KR" sz="2000" dirty="0">
                <a:solidFill>
                  <a:srgbClr val="FF0000"/>
                </a:solidFill>
              </a:rPr>
              <a:t>objectives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5874" y="1378843"/>
            <a:ext cx="43307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FF0000"/>
                </a:solidFill>
              </a:rPr>
              <a:t>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fficiency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focuses on the extent to 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which </a:t>
            </a:r>
            <a:r>
              <a:rPr lang="en-US" altLang="ko-KR" sz="2000" dirty="0"/>
              <a:t>an organization is using its 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resources </a:t>
            </a:r>
            <a:r>
              <a:rPr lang="en-US" altLang="ko-KR" sz="2000" dirty="0">
                <a:solidFill>
                  <a:srgbClr val="FF0000"/>
                </a:solidFill>
              </a:rPr>
              <a:t>in an optimal way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030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A56F-7F0D-49C9-8363-ED929E8D68F2}" type="slidenum">
              <a:rPr lang="en-US" altLang="ko-KR" smtClean="0"/>
              <a:pPr/>
              <a:t>33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99" y="965923"/>
            <a:ext cx="7714249" cy="5544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7664" y="260648"/>
            <a:ext cx="6869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Bank of Korea IT Performance Metrics 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/>
              <p14:cNvContentPartPr/>
              <p14:nvPr/>
            </p14:nvContentPartPr>
            <p14:xfrm>
              <a:off x="4608576" y="3991968"/>
              <a:ext cx="694800" cy="6300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0696" y="3895848"/>
                <a:ext cx="7909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4635936" y="4718448"/>
              <a:ext cx="530280" cy="72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88056" y="4622328"/>
                <a:ext cx="6264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/>
              <p14:cNvContentPartPr/>
              <p14:nvPr/>
            </p14:nvContentPartPr>
            <p14:xfrm>
              <a:off x="5495976" y="5129568"/>
              <a:ext cx="201240" cy="2844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47736" y="5033448"/>
                <a:ext cx="2973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/>
              <p14:cNvContentPartPr/>
              <p14:nvPr/>
            </p14:nvContentPartPr>
            <p14:xfrm>
              <a:off x="6007536" y="5190408"/>
              <a:ext cx="164520" cy="1332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59656" y="5094648"/>
                <a:ext cx="2606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/>
              <p14:cNvContentPartPr/>
              <p14:nvPr/>
            </p14:nvContentPartPr>
            <p14:xfrm>
              <a:off x="6345936" y="5152248"/>
              <a:ext cx="357120" cy="1656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98056" y="5056128"/>
                <a:ext cx="4528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/>
              <p14:cNvContentPartPr/>
              <p14:nvPr/>
            </p14:nvContentPartPr>
            <p14:xfrm>
              <a:off x="6373296" y="5221368"/>
              <a:ext cx="393120" cy="4104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25416" y="5125248"/>
                <a:ext cx="4892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/>
              <p14:cNvContentPartPr/>
              <p14:nvPr/>
            </p14:nvContentPartPr>
            <p14:xfrm>
              <a:off x="6913296" y="5193288"/>
              <a:ext cx="145800" cy="72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65056" y="5097528"/>
                <a:ext cx="2422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/>
              <p14:cNvContentPartPr/>
              <p14:nvPr/>
            </p14:nvContentPartPr>
            <p14:xfrm>
              <a:off x="7507656" y="4910328"/>
              <a:ext cx="310320" cy="36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59416" y="4814208"/>
                <a:ext cx="406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잉크 12"/>
              <p14:cNvContentPartPr/>
              <p14:nvPr/>
            </p14:nvContentPartPr>
            <p14:xfrm>
              <a:off x="7708896" y="4663008"/>
              <a:ext cx="356040" cy="72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60656" y="4567248"/>
                <a:ext cx="4525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잉크 13"/>
              <p14:cNvContentPartPr/>
              <p14:nvPr/>
            </p14:nvContentPartPr>
            <p14:xfrm>
              <a:off x="7937496" y="4398408"/>
              <a:ext cx="548640" cy="64080"/>
            </p14:xfrm>
          </p:contentPart>
        </mc:Choice>
        <mc:Fallback xmlns="">
          <p:pic>
            <p:nvPicPr>
              <p:cNvPr id="14" name="잉크 1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89256" y="4302288"/>
                <a:ext cx="6447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잉크 14"/>
              <p14:cNvContentPartPr/>
              <p14:nvPr/>
            </p14:nvContentPartPr>
            <p14:xfrm>
              <a:off x="5148576" y="2752488"/>
              <a:ext cx="393120" cy="3024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00336" y="2656368"/>
                <a:ext cx="4892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잉크 15"/>
              <p14:cNvContentPartPr/>
              <p14:nvPr/>
            </p14:nvContentPartPr>
            <p14:xfrm>
              <a:off x="8110656" y="5055768"/>
              <a:ext cx="219960" cy="4680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62776" y="4960008"/>
                <a:ext cx="3157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잉크 16"/>
              <p14:cNvContentPartPr/>
              <p14:nvPr/>
            </p14:nvContentPartPr>
            <p14:xfrm>
              <a:off x="8339256" y="4004568"/>
              <a:ext cx="284040" cy="1440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91376" y="3908808"/>
                <a:ext cx="379800" cy="2059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/>
          <p:cNvSpPr/>
          <p:nvPr/>
        </p:nvSpPr>
        <p:spPr>
          <a:xfrm>
            <a:off x="7937496" y="6165304"/>
            <a:ext cx="47993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0291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81000"/>
            <a:ext cx="7772400" cy="83820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ea typeface="굴림" charset="-127"/>
              </a:rPr>
              <a:t>II.</a:t>
            </a:r>
            <a:r>
              <a:rPr lang="en-US" altLang="ko-KR" sz="4000" dirty="0" smtClean="0">
                <a:ea typeface="굴림" charset="-127"/>
              </a:rPr>
              <a:t> </a:t>
            </a:r>
            <a:r>
              <a:rPr lang="en-US" altLang="ko-KR" sz="4000" dirty="0">
                <a:ea typeface="굴림" charset="-127"/>
              </a:rPr>
              <a:t>The Economics of Information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371600"/>
            <a:ext cx="84582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b="1" i="1" dirty="0" smtClean="0">
                <a:solidFill>
                  <a:srgbClr val="FF0000"/>
                </a:solidFill>
                <a:ea typeface="굴림" charset="-127"/>
              </a:rPr>
              <a:t>Economics </a:t>
            </a:r>
            <a:r>
              <a:rPr lang="en-US" altLang="ko-KR" b="1" i="1" dirty="0">
                <a:solidFill>
                  <a:srgbClr val="FF0000"/>
                </a:solidFill>
                <a:ea typeface="굴림" charset="-127"/>
              </a:rPr>
              <a:t>of Information</a:t>
            </a:r>
            <a:r>
              <a:rPr lang="en-US" altLang="ko-KR" b="1" dirty="0">
                <a:solidFill>
                  <a:srgbClr val="FF0000"/>
                </a:solidFill>
                <a:ea typeface="굴림" charset="-127"/>
              </a:rPr>
              <a:t> </a:t>
            </a:r>
            <a:endParaRPr lang="en-US" altLang="ko-KR" b="1" dirty="0" smtClean="0">
              <a:solidFill>
                <a:srgbClr val="FF0000"/>
              </a:solidFill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ea typeface="굴림" charset="-127"/>
              </a:rPr>
              <a:t>: a </a:t>
            </a:r>
            <a:r>
              <a:rPr lang="en-US" altLang="ko-KR" dirty="0">
                <a:ea typeface="굴림" charset="-127"/>
              </a:rPr>
              <a:t>systematic series of concepts and theories that explain the role which information and IT play to assist an </a:t>
            </a:r>
            <a:r>
              <a:rPr lang="en-US" altLang="ko-KR" dirty="0" smtClean="0">
                <a:ea typeface="굴림" charset="-127"/>
              </a:rPr>
              <a:t>organization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56370" name="Rectangle 50"/>
          <p:cNvSpPr>
            <a:spLocks noChangeArrowheads="1"/>
          </p:cNvSpPr>
          <p:nvPr/>
        </p:nvSpPr>
        <p:spPr bwMode="auto">
          <a:xfrm>
            <a:off x="685800" y="3048000"/>
            <a:ext cx="7696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altLang="ko-KR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The </a:t>
            </a:r>
            <a:r>
              <a:rPr lang="en-US" altLang="ko-KR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economics </a:t>
            </a:r>
            <a:r>
              <a:rPr lang="en-US" altLang="ko-KR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of information presents rules with which to assess the expected and actual </a:t>
            </a:r>
            <a:r>
              <a:rPr lang="en-US" altLang="ko-K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impact</a:t>
            </a:r>
            <a:r>
              <a:rPr lang="en-US" altLang="ko-KR" sz="32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 of investing in a particular IT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1295400" y="5410200"/>
            <a:ext cx="838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2236" y="6200745"/>
            <a:ext cx="837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Hard to find out single rule to actually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assist every IT evaluation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  <p:bldP spid="56370" grpId="0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>
                <a:ea typeface="굴림" charset="-127"/>
              </a:rPr>
              <a:t>II. </a:t>
            </a:r>
            <a:r>
              <a:rPr lang="en-US" altLang="ko-KR" sz="3200" dirty="0" smtClean="0">
                <a:ea typeface="굴림" charset="-127"/>
              </a:rPr>
              <a:t>Examples of the </a:t>
            </a:r>
            <a:r>
              <a:rPr lang="en-US" altLang="ko-KR" sz="3200" dirty="0">
                <a:ea typeface="굴림" charset="-127"/>
              </a:rPr>
              <a:t>Economics of Information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503" y="797169"/>
            <a:ext cx="3268913" cy="5656168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ea typeface="굴림" charset="-127"/>
              </a:rPr>
              <a:t>Transaction cost theory</a:t>
            </a:r>
            <a:r>
              <a:rPr lang="en-US" altLang="ko-KR" sz="2400" b="1" dirty="0">
                <a:ea typeface="굴림" charset="-127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ea typeface="굴림" charset="-127"/>
              </a:rPr>
              <a:t>(</a:t>
            </a:r>
            <a:r>
              <a:rPr lang="en-US" altLang="ko-KR" sz="2400" b="1" dirty="0" err="1" smtClean="0">
                <a:solidFill>
                  <a:srgbClr val="FF0000"/>
                </a:solidFill>
                <a:ea typeface="굴림" charset="-127"/>
              </a:rPr>
              <a:t>Coase’s</a:t>
            </a:r>
            <a:r>
              <a:rPr lang="en-US" altLang="ko-KR" sz="2400" b="1" dirty="0" smtClean="0">
                <a:solidFill>
                  <a:srgbClr val="FF0000"/>
                </a:solidFill>
                <a:ea typeface="굴림" charset="-127"/>
              </a:rPr>
              <a:t> Law)</a:t>
            </a:r>
          </a:p>
          <a:p>
            <a:r>
              <a:rPr lang="en-US" altLang="ko-KR" sz="2400" dirty="0" smtClean="0">
                <a:ea typeface="굴림" charset="-127"/>
              </a:rPr>
              <a:t> : To </a:t>
            </a:r>
            <a:r>
              <a:rPr lang="en-US" altLang="ko-KR" sz="2400" dirty="0">
                <a:ea typeface="굴림" charset="-127"/>
              </a:rPr>
              <a:t>economize on </a:t>
            </a:r>
            <a:r>
              <a:rPr lang="en-US" altLang="ko-KR" sz="2400" dirty="0" smtClean="0">
                <a:ea typeface="굴림" charset="-127"/>
              </a:rPr>
              <a:t>transaction(internal &amp; external) costs</a:t>
            </a:r>
          </a:p>
          <a:p>
            <a:r>
              <a:rPr lang="en-US" altLang="ko-KR" sz="2400" dirty="0" smtClean="0">
                <a:ea typeface="굴림" charset="-127"/>
              </a:rPr>
              <a:t> : Explains</a:t>
            </a:r>
            <a:r>
              <a:rPr lang="ko-KR" altLang="en-US" sz="2400" dirty="0" smtClean="0">
                <a:ea typeface="굴림" charset="-127"/>
              </a:rPr>
              <a:t> </a:t>
            </a:r>
            <a:r>
              <a:rPr lang="en-US" altLang="ko-KR" sz="2400" dirty="0" smtClean="0">
                <a:ea typeface="굴림" charset="-127"/>
              </a:rPr>
              <a:t>the origin of firms</a:t>
            </a:r>
          </a:p>
          <a:p>
            <a:r>
              <a:rPr lang="en-US" altLang="ko-KR" sz="2400" dirty="0">
                <a:ea typeface="굴림" charset="-127"/>
              </a:rPr>
              <a:t> </a:t>
            </a:r>
            <a:endParaRPr lang="en-US" altLang="ko-KR" sz="2400" dirty="0" smtClean="0">
              <a:ea typeface="굴림" charset="-127"/>
            </a:endParaRPr>
          </a:p>
        </p:txBody>
      </p:sp>
      <p:grpSp>
        <p:nvGrpSpPr>
          <p:cNvPr id="67589" name="Group 5"/>
          <p:cNvGrpSpPr>
            <a:grpSpLocks/>
          </p:cNvGrpSpPr>
          <p:nvPr/>
        </p:nvGrpSpPr>
        <p:grpSpPr bwMode="auto">
          <a:xfrm>
            <a:off x="3108723" y="914400"/>
            <a:ext cx="6070348" cy="5029725"/>
            <a:chOff x="2700" y="6403"/>
            <a:chExt cx="5773" cy="3835"/>
          </a:xfrm>
        </p:grpSpPr>
        <p:sp>
          <p:nvSpPr>
            <p:cNvPr id="67590" name="Line 6"/>
            <p:cNvSpPr>
              <a:spLocks noChangeShapeType="1"/>
            </p:cNvSpPr>
            <p:nvPr/>
          </p:nvSpPr>
          <p:spPr bwMode="auto">
            <a:xfrm>
              <a:off x="4140" y="6729"/>
              <a:ext cx="0" cy="28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591" name="Line 7"/>
            <p:cNvSpPr>
              <a:spLocks noChangeShapeType="1"/>
            </p:cNvSpPr>
            <p:nvPr/>
          </p:nvSpPr>
          <p:spPr bwMode="auto">
            <a:xfrm>
              <a:off x="4140" y="9609"/>
              <a:ext cx="41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592" name="Text Box 8"/>
            <p:cNvSpPr txBox="1">
              <a:spLocks noChangeArrowheads="1"/>
            </p:cNvSpPr>
            <p:nvPr/>
          </p:nvSpPr>
          <p:spPr bwMode="auto">
            <a:xfrm>
              <a:off x="2700" y="6871"/>
              <a:ext cx="1260" cy="5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600" dirty="0">
                  <a:solidFill>
                    <a:srgbClr val="000000"/>
                  </a:solidFill>
                  <a:ea typeface="굴림" charset="-127"/>
                </a:rPr>
                <a:t>Transaction </a:t>
              </a:r>
              <a:r>
                <a:rPr lang="en-US" altLang="ko-KR" sz="1600" dirty="0" smtClean="0">
                  <a:solidFill>
                    <a:srgbClr val="000000"/>
                  </a:solidFill>
                  <a:ea typeface="굴림" charset="-127"/>
                </a:rPr>
                <a:t>costs (External</a:t>
              </a:r>
              <a:r>
                <a:rPr lang="ko-KR" altLang="en-US" sz="1600" dirty="0" smtClean="0">
                  <a:solidFill>
                    <a:srgbClr val="000000"/>
                  </a:solidFill>
                  <a:ea typeface="굴림" charset="-127"/>
                </a:rPr>
                <a:t> </a:t>
              </a:r>
              <a:r>
                <a:rPr lang="en-US" altLang="ko-KR" sz="1600" dirty="0" smtClean="0">
                  <a:solidFill>
                    <a:srgbClr val="000000"/>
                  </a:solidFill>
                  <a:ea typeface="굴림" charset="-127"/>
                </a:rPr>
                <a:t>)</a:t>
              </a:r>
              <a:endParaRPr lang="en-US" altLang="ko-KR" sz="1600" dirty="0">
                <a:solidFill>
                  <a:srgbClr val="000000"/>
                </a:solidFill>
                <a:ea typeface="굴림" charset="-127"/>
              </a:endParaRPr>
            </a:p>
          </p:txBody>
        </p:sp>
        <p:sp>
          <p:nvSpPr>
            <p:cNvPr id="67593" name="Text Box 9"/>
            <p:cNvSpPr txBox="1">
              <a:spLocks noChangeArrowheads="1"/>
            </p:cNvSpPr>
            <p:nvPr/>
          </p:nvSpPr>
          <p:spPr bwMode="auto">
            <a:xfrm>
              <a:off x="7020" y="9750"/>
              <a:ext cx="1080" cy="4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Size of</a:t>
              </a:r>
            </a:p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 the firm</a:t>
              </a:r>
            </a:p>
          </p:txBody>
        </p:sp>
        <p:sp>
          <p:nvSpPr>
            <p:cNvPr id="67594" name="Freeform 10"/>
            <p:cNvSpPr>
              <a:spLocks/>
            </p:cNvSpPr>
            <p:nvPr/>
          </p:nvSpPr>
          <p:spPr bwMode="auto">
            <a:xfrm rot="626485">
              <a:off x="4500" y="7411"/>
              <a:ext cx="3240" cy="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0" y="1260"/>
                </a:cxn>
                <a:cxn ang="0">
                  <a:pos x="3240" y="1440"/>
                </a:cxn>
              </a:cxnLst>
              <a:rect l="0" t="0" r="r" b="b"/>
              <a:pathLst>
                <a:path w="3240" h="1500">
                  <a:moveTo>
                    <a:pt x="0" y="0"/>
                  </a:moveTo>
                  <a:cubicBezTo>
                    <a:pt x="360" y="510"/>
                    <a:pt x="720" y="1020"/>
                    <a:pt x="1260" y="1260"/>
                  </a:cubicBezTo>
                  <a:cubicBezTo>
                    <a:pt x="1800" y="1500"/>
                    <a:pt x="2910" y="1410"/>
                    <a:pt x="3240" y="144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595" name="Freeform 11"/>
            <p:cNvSpPr>
              <a:spLocks/>
            </p:cNvSpPr>
            <p:nvPr/>
          </p:nvSpPr>
          <p:spPr bwMode="auto">
            <a:xfrm rot="626485">
              <a:off x="5233" y="7044"/>
              <a:ext cx="3240" cy="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0" y="1260"/>
                </a:cxn>
                <a:cxn ang="0">
                  <a:pos x="3240" y="1440"/>
                </a:cxn>
              </a:cxnLst>
              <a:rect l="0" t="0" r="r" b="b"/>
              <a:pathLst>
                <a:path w="3240" h="1500">
                  <a:moveTo>
                    <a:pt x="0" y="0"/>
                  </a:moveTo>
                  <a:cubicBezTo>
                    <a:pt x="360" y="510"/>
                    <a:pt x="720" y="1020"/>
                    <a:pt x="1260" y="1260"/>
                  </a:cubicBezTo>
                  <a:cubicBezTo>
                    <a:pt x="1800" y="1500"/>
                    <a:pt x="2910" y="1410"/>
                    <a:pt x="3240" y="144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 flipV="1">
              <a:off x="6480" y="8310"/>
              <a:ext cx="0" cy="1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597" name="Line 13"/>
            <p:cNvSpPr>
              <a:spLocks noChangeShapeType="1"/>
            </p:cNvSpPr>
            <p:nvPr/>
          </p:nvSpPr>
          <p:spPr bwMode="auto">
            <a:xfrm flipH="1">
              <a:off x="4140" y="8310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598" name="Text Box 14"/>
            <p:cNvSpPr txBox="1">
              <a:spLocks noChangeArrowheads="1"/>
            </p:cNvSpPr>
            <p:nvPr/>
          </p:nvSpPr>
          <p:spPr bwMode="auto">
            <a:xfrm>
              <a:off x="3420" y="7950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A</a:t>
              </a:r>
            </a:p>
          </p:txBody>
        </p:sp>
        <p:sp>
          <p:nvSpPr>
            <p:cNvPr id="67599" name="Text Box 15"/>
            <p:cNvSpPr txBox="1">
              <a:spLocks noChangeArrowheads="1"/>
            </p:cNvSpPr>
            <p:nvPr/>
          </p:nvSpPr>
          <p:spPr bwMode="auto">
            <a:xfrm>
              <a:off x="6613" y="7449"/>
              <a:ext cx="1440" cy="8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600" dirty="0">
                  <a:solidFill>
                    <a:srgbClr val="000000"/>
                  </a:solidFill>
                  <a:ea typeface="굴림" charset="-127"/>
                </a:rPr>
                <a:t>Transaction</a:t>
              </a:r>
            </a:p>
            <a:p>
              <a:pPr algn="ctr"/>
              <a:r>
                <a:rPr lang="en-US" altLang="ko-KR" sz="1600" dirty="0">
                  <a:solidFill>
                    <a:srgbClr val="000000"/>
                  </a:solidFill>
                  <a:ea typeface="굴림" charset="-127"/>
                </a:rPr>
                <a:t>cost reduction</a:t>
              </a:r>
            </a:p>
            <a:p>
              <a:pPr algn="ctr"/>
              <a:r>
                <a:rPr lang="en-US" altLang="ko-KR" sz="1600" dirty="0">
                  <a:solidFill>
                    <a:srgbClr val="000000"/>
                  </a:solidFill>
                  <a:ea typeface="굴림" charset="-127"/>
                </a:rPr>
                <a:t>occurs due to IT investment</a:t>
              </a:r>
            </a:p>
          </p:txBody>
        </p:sp>
        <p:sp>
          <p:nvSpPr>
            <p:cNvPr id="67600" name="Line 16"/>
            <p:cNvSpPr>
              <a:spLocks noChangeShapeType="1"/>
            </p:cNvSpPr>
            <p:nvPr/>
          </p:nvSpPr>
          <p:spPr bwMode="auto">
            <a:xfrm flipH="1" flipV="1">
              <a:off x="4140" y="8670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01" name="Line 17"/>
            <p:cNvSpPr>
              <a:spLocks noChangeShapeType="1"/>
            </p:cNvSpPr>
            <p:nvPr/>
          </p:nvSpPr>
          <p:spPr bwMode="auto">
            <a:xfrm flipV="1">
              <a:off x="5760" y="8670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02" name="Text Box 18"/>
            <p:cNvSpPr txBox="1">
              <a:spLocks noChangeArrowheads="1"/>
            </p:cNvSpPr>
            <p:nvPr/>
          </p:nvSpPr>
          <p:spPr bwMode="auto">
            <a:xfrm>
              <a:off x="3420" y="8490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C</a:t>
              </a:r>
            </a:p>
          </p:txBody>
        </p:sp>
        <p:sp>
          <p:nvSpPr>
            <p:cNvPr id="67604" name="Text Box 20"/>
            <p:cNvSpPr txBox="1">
              <a:spLocks noChangeArrowheads="1"/>
            </p:cNvSpPr>
            <p:nvPr/>
          </p:nvSpPr>
          <p:spPr bwMode="auto">
            <a:xfrm>
              <a:off x="6300" y="9750"/>
              <a:ext cx="3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a</a:t>
              </a:r>
            </a:p>
          </p:txBody>
        </p:sp>
        <p:sp>
          <p:nvSpPr>
            <p:cNvPr id="67605" name="Text Box 21"/>
            <p:cNvSpPr txBox="1">
              <a:spLocks noChangeArrowheads="1"/>
            </p:cNvSpPr>
            <p:nvPr/>
          </p:nvSpPr>
          <p:spPr bwMode="auto">
            <a:xfrm>
              <a:off x="5580" y="9750"/>
              <a:ext cx="3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c</a:t>
              </a:r>
            </a:p>
          </p:txBody>
        </p:sp>
        <p:sp>
          <p:nvSpPr>
            <p:cNvPr id="67606" name="Text Box 22"/>
            <p:cNvSpPr txBox="1">
              <a:spLocks noChangeArrowheads="1"/>
            </p:cNvSpPr>
            <p:nvPr/>
          </p:nvSpPr>
          <p:spPr bwMode="auto">
            <a:xfrm>
              <a:off x="4860" y="6403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B</a:t>
              </a:r>
            </a:p>
          </p:txBody>
        </p:sp>
        <p:sp>
          <p:nvSpPr>
            <p:cNvPr id="67607" name="Text Box 23"/>
            <p:cNvSpPr txBox="1">
              <a:spLocks noChangeArrowheads="1"/>
            </p:cNvSpPr>
            <p:nvPr/>
          </p:nvSpPr>
          <p:spPr bwMode="auto">
            <a:xfrm>
              <a:off x="4320" y="6764"/>
              <a:ext cx="36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600">
                  <a:solidFill>
                    <a:srgbClr val="000000"/>
                  </a:solidFill>
                  <a:ea typeface="굴림" charset="-127"/>
                </a:rPr>
                <a:t>b</a:t>
              </a:r>
            </a:p>
          </p:txBody>
        </p:sp>
      </p:grpSp>
      <p:cxnSp>
        <p:nvCxnSpPr>
          <p:cNvPr id="25" name="직선 화살표 연결선 24"/>
          <p:cNvCxnSpPr>
            <a:endCxn id="67601" idx="1"/>
          </p:cNvCxnSpPr>
          <p:nvPr/>
        </p:nvCxnSpPr>
        <p:spPr>
          <a:xfrm rot="10800000" flipV="1">
            <a:off x="6326329" y="3428998"/>
            <a:ext cx="744794" cy="458643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5400000">
            <a:off x="4334915" y="3658247"/>
            <a:ext cx="457200" cy="1588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10800000">
            <a:off x="6309123" y="5210840"/>
            <a:ext cx="762000" cy="1588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886" y="4655165"/>
            <a:ext cx="1350319" cy="1770013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256" y="864973"/>
            <a:ext cx="2999995" cy="52679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  <a:ea typeface="굴림" charset="-127"/>
              </a:rPr>
              <a:t>Agency </a:t>
            </a:r>
            <a:r>
              <a:rPr lang="en-US" altLang="ko-KR" sz="2400" b="1" dirty="0" smtClean="0">
                <a:solidFill>
                  <a:srgbClr val="FF0000"/>
                </a:solidFill>
                <a:ea typeface="굴림" charset="-127"/>
              </a:rPr>
              <a:t>theory I</a:t>
            </a:r>
          </a:p>
          <a:p>
            <a:pPr>
              <a:lnSpc>
                <a:spcPct val="90000"/>
              </a:lnSpc>
            </a:pPr>
            <a:r>
              <a:rPr lang="en-US" altLang="ko-KR" sz="2000" dirty="0" smtClean="0">
                <a:solidFill>
                  <a:srgbClr val="FF0000"/>
                </a:solidFill>
                <a:ea typeface="굴림" charset="-127"/>
              </a:rPr>
              <a:t>: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sz="2400" dirty="0" smtClean="0">
                <a:ea typeface="굴림" charset="-127"/>
              </a:rPr>
              <a:t>As firms grow in size, the owners have to increase </a:t>
            </a:r>
            <a:r>
              <a:rPr lang="en-US" altLang="ko-KR" sz="2400" dirty="0">
                <a:ea typeface="굴림" charset="-127"/>
              </a:rPr>
              <a:t>its employees who act as </a:t>
            </a:r>
            <a:r>
              <a:rPr lang="en-US" altLang="ko-KR" sz="2400" dirty="0" smtClean="0">
                <a:ea typeface="굴림" charset="-127"/>
              </a:rPr>
              <a:t>agents.  </a:t>
            </a:r>
          </a:p>
          <a:p>
            <a:pPr>
              <a:lnSpc>
                <a:spcPct val="90000"/>
              </a:lnSpc>
            </a:pPr>
            <a:r>
              <a:rPr lang="en-US" altLang="ko-KR" sz="2400" dirty="0" smtClean="0">
                <a:ea typeface="굴림" charset="-127"/>
              </a:rPr>
              <a:t>: By investing in IT, less agents are required to manage the firm.</a:t>
            </a:r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3113011" y="5448301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altLang="ko-KR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A reduction </a:t>
            </a:r>
            <a:r>
              <a:rPr lang="en-US" altLang="ko-KR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charset="-127"/>
              </a:rPr>
              <a:t>in the agency costs from B to b, reduces the size of the firm from a to c</a:t>
            </a:r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>
            <a:off x="4192789" y="592954"/>
            <a:ext cx="0" cy="3938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>
            <a:off x="4192789" y="4533129"/>
            <a:ext cx="4918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2771800" y="519543"/>
            <a:ext cx="1313833" cy="782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00"/>
                </a:solidFill>
                <a:ea typeface="굴림" charset="-127"/>
              </a:rPr>
              <a:t>Agency </a:t>
            </a:r>
            <a:r>
              <a:rPr lang="en-US" altLang="ko-KR" sz="1600" dirty="0" smtClean="0">
                <a:solidFill>
                  <a:srgbClr val="000000"/>
                </a:solidFill>
                <a:ea typeface="굴림" charset="-127"/>
              </a:rPr>
              <a:t>cost (Internal Trans. Cost)</a:t>
            </a:r>
            <a:endParaRPr lang="en-US" altLang="ko-KR" sz="1600" dirty="0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7613852" y="4788716"/>
            <a:ext cx="1282700" cy="542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Size of</a:t>
            </a:r>
          </a:p>
          <a:p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 the firm</a:t>
            </a:r>
          </a:p>
        </p:txBody>
      </p:sp>
      <p:sp>
        <p:nvSpPr>
          <p:cNvPr id="68637" name="Freeform 29"/>
          <p:cNvSpPr>
            <a:spLocks/>
          </p:cNvSpPr>
          <p:nvPr/>
        </p:nvSpPr>
        <p:spPr bwMode="auto">
          <a:xfrm rot="18116700">
            <a:off x="4730952" y="1950266"/>
            <a:ext cx="4430713" cy="1782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0" y="1260"/>
              </a:cxn>
              <a:cxn ang="0">
                <a:pos x="3240" y="1440"/>
              </a:cxn>
            </a:cxnLst>
            <a:rect l="0" t="0" r="r" b="b"/>
            <a:pathLst>
              <a:path w="3240" h="1500">
                <a:moveTo>
                  <a:pt x="0" y="0"/>
                </a:moveTo>
                <a:cubicBezTo>
                  <a:pt x="360" y="510"/>
                  <a:pt x="720" y="1020"/>
                  <a:pt x="1260" y="1260"/>
                </a:cubicBezTo>
                <a:cubicBezTo>
                  <a:pt x="1800" y="1500"/>
                  <a:pt x="2910" y="1410"/>
                  <a:pt x="3240" y="14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638" name="Freeform 30"/>
          <p:cNvSpPr>
            <a:spLocks/>
          </p:cNvSpPr>
          <p:nvPr/>
        </p:nvSpPr>
        <p:spPr bwMode="auto">
          <a:xfrm rot="18274929">
            <a:off x="4216602" y="1381941"/>
            <a:ext cx="4430713" cy="1782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0" y="1260"/>
              </a:cxn>
              <a:cxn ang="0">
                <a:pos x="3240" y="1440"/>
              </a:cxn>
            </a:cxnLst>
            <a:rect l="0" t="0" r="r" b="b"/>
            <a:pathLst>
              <a:path w="3240" h="1500">
                <a:moveTo>
                  <a:pt x="0" y="0"/>
                </a:moveTo>
                <a:cubicBezTo>
                  <a:pt x="360" y="510"/>
                  <a:pt x="720" y="1020"/>
                  <a:pt x="1260" y="1260"/>
                </a:cubicBezTo>
                <a:cubicBezTo>
                  <a:pt x="1800" y="1500"/>
                  <a:pt x="2910" y="1410"/>
                  <a:pt x="3240" y="14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639" name="Line 31"/>
          <p:cNvSpPr>
            <a:spLocks noChangeShapeType="1"/>
          </p:cNvSpPr>
          <p:nvPr/>
        </p:nvSpPr>
        <p:spPr bwMode="auto">
          <a:xfrm flipH="1" flipV="1">
            <a:off x="6972502" y="2766241"/>
            <a:ext cx="4763" cy="1787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640" name="Line 32"/>
          <p:cNvSpPr>
            <a:spLocks noChangeShapeType="1"/>
          </p:cNvSpPr>
          <p:nvPr/>
        </p:nvSpPr>
        <p:spPr bwMode="auto">
          <a:xfrm flipH="1">
            <a:off x="4192789" y="2766241"/>
            <a:ext cx="2779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641" name="Text Box 33"/>
          <p:cNvSpPr txBox="1">
            <a:spLocks noChangeArrowheads="1"/>
          </p:cNvSpPr>
          <p:nvPr/>
        </p:nvSpPr>
        <p:spPr bwMode="auto">
          <a:xfrm>
            <a:off x="3337127" y="2520179"/>
            <a:ext cx="641350" cy="492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A</a:t>
            </a:r>
          </a:p>
        </p:txBody>
      </p:sp>
      <p:sp>
        <p:nvSpPr>
          <p:cNvPr id="68642" name="Text Box 34"/>
          <p:cNvSpPr txBox="1">
            <a:spLocks noChangeArrowheads="1"/>
          </p:cNvSpPr>
          <p:nvPr/>
        </p:nvSpPr>
        <p:spPr bwMode="auto">
          <a:xfrm>
            <a:off x="4619827" y="604066"/>
            <a:ext cx="1711325" cy="17224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Agency</a:t>
            </a:r>
          </a:p>
          <a:p>
            <a:pPr algn="ctr"/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cost reduction</a:t>
            </a:r>
          </a:p>
          <a:p>
            <a:pPr algn="ctr"/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occurs due to IT investment</a:t>
            </a:r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 flipH="1" flipV="1">
            <a:off x="4192789" y="3996554"/>
            <a:ext cx="2138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644" name="Line 36"/>
          <p:cNvSpPr>
            <a:spLocks noChangeShapeType="1"/>
          </p:cNvSpPr>
          <p:nvPr/>
        </p:nvSpPr>
        <p:spPr bwMode="auto">
          <a:xfrm flipV="1">
            <a:off x="6331152" y="3996554"/>
            <a:ext cx="0" cy="546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645" name="Text Box 37"/>
          <p:cNvSpPr txBox="1">
            <a:spLocks noChangeArrowheads="1"/>
          </p:cNvSpPr>
          <p:nvPr/>
        </p:nvSpPr>
        <p:spPr bwMode="auto">
          <a:xfrm>
            <a:off x="3337127" y="3556816"/>
            <a:ext cx="641350" cy="493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C</a:t>
            </a:r>
          </a:p>
        </p:txBody>
      </p:sp>
      <p:sp>
        <p:nvSpPr>
          <p:cNvPr id="68647" name="Text Box 39"/>
          <p:cNvSpPr txBox="1">
            <a:spLocks noChangeArrowheads="1"/>
          </p:cNvSpPr>
          <p:nvPr/>
        </p:nvSpPr>
        <p:spPr bwMode="auto">
          <a:xfrm>
            <a:off x="6758189" y="4788716"/>
            <a:ext cx="428625" cy="492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a</a:t>
            </a:r>
          </a:p>
        </p:txBody>
      </p:sp>
      <p:sp>
        <p:nvSpPr>
          <p:cNvPr id="68648" name="Text Box 40"/>
          <p:cNvSpPr txBox="1">
            <a:spLocks noChangeArrowheads="1"/>
          </p:cNvSpPr>
          <p:nvPr/>
        </p:nvSpPr>
        <p:spPr bwMode="auto">
          <a:xfrm>
            <a:off x="6116839" y="4788716"/>
            <a:ext cx="427038" cy="492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c</a:t>
            </a:r>
          </a:p>
        </p:txBody>
      </p:sp>
      <p:sp>
        <p:nvSpPr>
          <p:cNvPr id="68649" name="Text Box 41"/>
          <p:cNvSpPr txBox="1">
            <a:spLocks noChangeArrowheads="1"/>
          </p:cNvSpPr>
          <p:nvPr/>
        </p:nvSpPr>
        <p:spPr bwMode="auto">
          <a:xfrm>
            <a:off x="7186814" y="796154"/>
            <a:ext cx="641350" cy="492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B</a:t>
            </a:r>
          </a:p>
        </p:txBody>
      </p:sp>
      <p:sp>
        <p:nvSpPr>
          <p:cNvPr id="68650" name="Text Box 42"/>
          <p:cNvSpPr txBox="1">
            <a:spLocks noChangeArrowheads="1"/>
          </p:cNvSpPr>
          <p:nvPr/>
        </p:nvSpPr>
        <p:spPr bwMode="auto">
          <a:xfrm>
            <a:off x="8469514" y="1534341"/>
            <a:ext cx="427038" cy="492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00"/>
                </a:solidFill>
                <a:ea typeface="굴림" charset="-127"/>
              </a:rPr>
              <a:t>b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rot="5400000">
            <a:off x="3505200" y="3352800"/>
            <a:ext cx="1219200" cy="1588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0800000">
            <a:off x="6400800" y="4648200"/>
            <a:ext cx="609600" cy="1588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8640" idx="0"/>
            <a:endCxn id="68643" idx="0"/>
          </p:cNvCxnSpPr>
          <p:nvPr/>
        </p:nvCxnSpPr>
        <p:spPr>
          <a:xfrm flipH="1">
            <a:off x="6331152" y="2766241"/>
            <a:ext cx="641350" cy="1230313"/>
          </a:xfrm>
          <a:prstGeom prst="straightConnector1">
            <a:avLst/>
          </a:prstGeom>
          <a:ln w="444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75690" y="40884"/>
            <a:ext cx="7772400" cy="533400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altLang="ko-KR" sz="3200" dirty="0" smtClean="0">
                <a:ea typeface="굴림" charset="-127"/>
              </a:rPr>
              <a:t>II. Examples of the Economics of Information</a:t>
            </a:r>
            <a:endParaRPr lang="en-US" altLang="ko-KR" sz="3200" dirty="0">
              <a:ea typeface="굴림" charset="-127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  <p:bldP spid="686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256" y="864973"/>
            <a:ext cx="3085475" cy="458025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sz="2400" b="1" dirty="0">
                <a:solidFill>
                  <a:srgbClr val="FF0000"/>
                </a:solidFill>
                <a:ea typeface="굴림" charset="-127"/>
              </a:rPr>
              <a:t>Transaction cost theory</a:t>
            </a:r>
            <a:r>
              <a:rPr lang="en-US" altLang="ko-KR" sz="2400" b="1" dirty="0">
                <a:ea typeface="굴림" charset="-127"/>
              </a:rPr>
              <a:t> </a:t>
            </a:r>
            <a:r>
              <a:rPr lang="en-US" altLang="ko-KR" sz="2400" b="1" dirty="0" smtClean="0">
                <a:ea typeface="굴림" charset="-127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ea typeface="굴림" charset="-127"/>
              </a:rPr>
              <a:t>+</a:t>
            </a:r>
            <a:r>
              <a:rPr lang="en-US" altLang="ko-KR" sz="2400" b="1" dirty="0" smtClean="0">
                <a:ea typeface="굴림" charset="-127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ea typeface="굴림" charset="-127"/>
              </a:rPr>
              <a:t>Agency theory</a:t>
            </a:r>
          </a:p>
          <a:p>
            <a:pPr>
              <a:lnSpc>
                <a:spcPct val="90000"/>
              </a:lnSpc>
            </a:pPr>
            <a:endParaRPr lang="en-US" altLang="ko-KR" sz="2400" b="1" dirty="0" smtClean="0">
              <a:solidFill>
                <a:srgbClr val="FF0000"/>
              </a:solidFill>
              <a:ea typeface="굴림" charset="-127"/>
            </a:endParaRPr>
          </a:p>
          <a:p>
            <a:pPr marL="370332" indent="-34290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ea typeface="굴림" charset="-127"/>
              </a:rPr>
              <a:t>Digital </a:t>
            </a:r>
            <a:r>
              <a:rPr lang="en-US" altLang="ko-KR" sz="2400" dirty="0">
                <a:ea typeface="굴림" charset="-127"/>
              </a:rPr>
              <a:t>economy tends to expedite downsizing of the firms</a:t>
            </a:r>
          </a:p>
          <a:p>
            <a:pPr>
              <a:lnSpc>
                <a:spcPct val="90000"/>
              </a:lnSpc>
            </a:pPr>
            <a:endParaRPr lang="en-US" altLang="ko-KR" sz="2400" dirty="0" smtClean="0">
              <a:ea typeface="굴림" charset="-127"/>
            </a:endParaRPr>
          </a:p>
          <a:p>
            <a:pPr marL="370332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ea typeface="굴림" charset="-127"/>
              </a:rPr>
              <a:t>Unemployment Crisis !!!</a:t>
            </a:r>
          </a:p>
          <a:p>
            <a:pPr>
              <a:lnSpc>
                <a:spcPct val="90000"/>
              </a:lnSpc>
            </a:pPr>
            <a:endParaRPr lang="en-US" altLang="ko-KR" sz="2400" dirty="0" smtClean="0">
              <a:ea typeface="굴림" charset="-127"/>
            </a:endParaRPr>
          </a:p>
          <a:p>
            <a:pPr marL="370332" indent="-342900"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solidFill>
                  <a:schemeClr val="accent1"/>
                </a:solidFill>
                <a:ea typeface="굴림" charset="-127"/>
              </a:rPr>
              <a:t>Apple</a:t>
            </a:r>
            <a:r>
              <a:rPr lang="en-US" altLang="ko-KR" sz="2400" dirty="0" smtClean="0">
                <a:ea typeface="굴림" charset="-127"/>
              </a:rPr>
              <a:t> </a:t>
            </a:r>
            <a:r>
              <a:rPr lang="en-US" altLang="ko-KR" sz="2400" dirty="0">
                <a:ea typeface="굴림" charset="-127"/>
              </a:rPr>
              <a:t>vs. </a:t>
            </a:r>
            <a:r>
              <a:rPr lang="en-US" altLang="ko-KR" sz="2400" dirty="0" smtClean="0">
                <a:solidFill>
                  <a:schemeClr val="accent4"/>
                </a:solidFill>
                <a:ea typeface="굴림" charset="-127"/>
              </a:rPr>
              <a:t>Samsung</a:t>
            </a:r>
            <a:endParaRPr lang="en-US" altLang="ko-KR" sz="2400" dirty="0">
              <a:solidFill>
                <a:schemeClr val="accent4"/>
              </a:solidFill>
              <a:ea typeface="굴림" charset="-127"/>
            </a:endParaRPr>
          </a:p>
        </p:txBody>
      </p:sp>
      <p:grpSp>
        <p:nvGrpSpPr>
          <p:cNvPr id="68651" name="Group 43"/>
          <p:cNvGrpSpPr>
            <a:grpSpLocks/>
          </p:cNvGrpSpPr>
          <p:nvPr/>
        </p:nvGrpSpPr>
        <p:grpSpPr bwMode="auto">
          <a:xfrm>
            <a:off x="2843872" y="0"/>
            <a:ext cx="5821363" cy="5092700"/>
            <a:chOff x="1954" y="362"/>
            <a:chExt cx="3667" cy="3208"/>
          </a:xfrm>
        </p:grpSpPr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>
              <a:off x="2523" y="699"/>
              <a:ext cx="0" cy="24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>
              <a:off x="2523" y="3181"/>
              <a:ext cx="30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35" name="Text Box 27"/>
            <p:cNvSpPr txBox="1">
              <a:spLocks noChangeArrowheads="1"/>
            </p:cNvSpPr>
            <p:nvPr/>
          </p:nvSpPr>
          <p:spPr bwMode="auto">
            <a:xfrm>
              <a:off x="1954" y="977"/>
              <a:ext cx="1174" cy="2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600" dirty="0" smtClean="0">
                  <a:solidFill>
                    <a:srgbClr val="000000"/>
                  </a:solidFill>
                  <a:ea typeface="굴림" charset="-127"/>
                </a:rPr>
                <a:t>Total Trans. </a:t>
              </a:r>
              <a:r>
                <a:rPr lang="en-US" altLang="ko-KR" sz="1600" dirty="0">
                  <a:solidFill>
                    <a:srgbClr val="000000"/>
                  </a:solidFill>
                  <a:ea typeface="굴림" charset="-127"/>
                </a:rPr>
                <a:t>costs</a:t>
              </a:r>
            </a:p>
          </p:txBody>
        </p:sp>
        <p:sp>
          <p:nvSpPr>
            <p:cNvPr id="68636" name="Text Box 28"/>
            <p:cNvSpPr txBox="1">
              <a:spLocks noChangeArrowheads="1"/>
            </p:cNvSpPr>
            <p:nvPr/>
          </p:nvSpPr>
          <p:spPr bwMode="auto">
            <a:xfrm>
              <a:off x="4465" y="3342"/>
              <a:ext cx="1021" cy="2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600" dirty="0">
                  <a:solidFill>
                    <a:srgbClr val="000000"/>
                  </a:solidFill>
                  <a:ea typeface="굴림" charset="-127"/>
                </a:rPr>
                <a:t>Size </a:t>
              </a:r>
              <a:r>
                <a:rPr lang="en-US" altLang="ko-KR" sz="1600" dirty="0" smtClean="0">
                  <a:solidFill>
                    <a:srgbClr val="000000"/>
                  </a:solidFill>
                  <a:ea typeface="굴림" charset="-127"/>
                </a:rPr>
                <a:t>of  </a:t>
              </a:r>
              <a:r>
                <a:rPr lang="en-US" altLang="ko-KR" sz="1600" dirty="0">
                  <a:solidFill>
                    <a:srgbClr val="000000"/>
                  </a:solidFill>
                  <a:ea typeface="굴림" charset="-127"/>
                </a:rPr>
                <a:t>the firm</a:t>
              </a:r>
            </a:p>
          </p:txBody>
        </p:sp>
        <p:sp>
          <p:nvSpPr>
            <p:cNvPr id="68637" name="Freeform 29"/>
            <p:cNvSpPr>
              <a:spLocks/>
            </p:cNvSpPr>
            <p:nvPr/>
          </p:nvSpPr>
          <p:spPr bwMode="auto">
            <a:xfrm rot="-3483300">
              <a:off x="2862" y="1554"/>
              <a:ext cx="2791" cy="1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0" y="1260"/>
                </a:cxn>
                <a:cxn ang="0">
                  <a:pos x="3240" y="1440"/>
                </a:cxn>
              </a:cxnLst>
              <a:rect l="0" t="0" r="r" b="b"/>
              <a:pathLst>
                <a:path w="3240" h="1500">
                  <a:moveTo>
                    <a:pt x="0" y="0"/>
                  </a:moveTo>
                  <a:cubicBezTo>
                    <a:pt x="360" y="510"/>
                    <a:pt x="720" y="1020"/>
                    <a:pt x="1260" y="1260"/>
                  </a:cubicBezTo>
                  <a:cubicBezTo>
                    <a:pt x="1800" y="1500"/>
                    <a:pt x="2910" y="1410"/>
                    <a:pt x="3240" y="1440"/>
                  </a:cubicBezTo>
                </a:path>
              </a:pathLst>
            </a:custGeom>
            <a:noFill/>
            <a:ln w="38100" cmpd="sng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638" name="Freeform 30"/>
            <p:cNvSpPr>
              <a:spLocks/>
            </p:cNvSpPr>
            <p:nvPr/>
          </p:nvSpPr>
          <p:spPr bwMode="auto">
            <a:xfrm rot="18274929">
              <a:off x="2538" y="1196"/>
              <a:ext cx="2791" cy="11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0" y="1260"/>
                </a:cxn>
                <a:cxn ang="0">
                  <a:pos x="3240" y="1440"/>
                </a:cxn>
              </a:cxnLst>
              <a:rect l="0" t="0" r="r" b="b"/>
              <a:pathLst>
                <a:path w="3240" h="1500">
                  <a:moveTo>
                    <a:pt x="0" y="0"/>
                  </a:moveTo>
                  <a:cubicBezTo>
                    <a:pt x="360" y="510"/>
                    <a:pt x="720" y="1020"/>
                    <a:pt x="1260" y="1260"/>
                  </a:cubicBezTo>
                  <a:cubicBezTo>
                    <a:pt x="1800" y="1500"/>
                    <a:pt x="2910" y="1410"/>
                    <a:pt x="3240" y="144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75690" y="40884"/>
            <a:ext cx="7772400" cy="533400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altLang="ko-KR" sz="3200" dirty="0" smtClean="0">
                <a:ea typeface="굴림" charset="-127"/>
              </a:rPr>
              <a:t>II. Examples of the Economics of Information</a:t>
            </a:r>
            <a:endParaRPr lang="en-US" altLang="ko-KR" sz="3200" dirty="0">
              <a:ea typeface="굴림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398961" y="685800"/>
            <a:ext cx="4886694" cy="3953099"/>
            <a:chOff x="3398961" y="685800"/>
            <a:chExt cx="4886694" cy="3953099"/>
          </a:xfrm>
        </p:grpSpPr>
        <p:cxnSp>
          <p:nvCxnSpPr>
            <p:cNvPr id="25" name="직선 화살표 연결선 24"/>
            <p:cNvCxnSpPr/>
            <p:nvPr/>
          </p:nvCxnSpPr>
          <p:spPr>
            <a:xfrm flipH="1">
              <a:off x="3398961" y="1688420"/>
              <a:ext cx="5022" cy="1884596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5786407" y="4632827"/>
              <a:ext cx="512633" cy="6072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endCxn id="6" idx="1"/>
            </p:cNvCxnSpPr>
            <p:nvPr/>
          </p:nvCxnSpPr>
          <p:spPr>
            <a:xfrm flipH="1">
              <a:off x="5669280" y="1688420"/>
              <a:ext cx="438690" cy="1768012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10"/>
            <p:cNvSpPr>
              <a:spLocks/>
            </p:cNvSpPr>
            <p:nvPr/>
          </p:nvSpPr>
          <p:spPr bwMode="auto">
            <a:xfrm rot="626485">
              <a:off x="4878773" y="1020711"/>
              <a:ext cx="3406882" cy="1967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0" y="1260"/>
                </a:cxn>
                <a:cxn ang="0">
                  <a:pos x="3240" y="1440"/>
                </a:cxn>
              </a:cxnLst>
              <a:rect l="0" t="0" r="r" b="b"/>
              <a:pathLst>
                <a:path w="3240" h="1500">
                  <a:moveTo>
                    <a:pt x="0" y="0"/>
                  </a:moveTo>
                  <a:cubicBezTo>
                    <a:pt x="360" y="510"/>
                    <a:pt x="720" y="1020"/>
                    <a:pt x="1260" y="1260"/>
                  </a:cubicBezTo>
                  <a:cubicBezTo>
                    <a:pt x="1800" y="1500"/>
                    <a:pt x="2910" y="1410"/>
                    <a:pt x="3240" y="144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 rot="626485">
              <a:off x="3789910" y="2050909"/>
              <a:ext cx="3406882" cy="1967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0" y="1260"/>
                </a:cxn>
                <a:cxn ang="0">
                  <a:pos x="3240" y="1440"/>
                </a:cxn>
              </a:cxnLst>
              <a:rect l="0" t="0" r="r" b="b"/>
              <a:pathLst>
                <a:path w="3240" h="1500">
                  <a:moveTo>
                    <a:pt x="0" y="0"/>
                  </a:moveTo>
                  <a:cubicBezTo>
                    <a:pt x="360" y="510"/>
                    <a:pt x="720" y="1020"/>
                    <a:pt x="1260" y="1260"/>
                  </a:cubicBezTo>
                  <a:cubicBezTo>
                    <a:pt x="1800" y="1500"/>
                    <a:pt x="2910" y="1410"/>
                    <a:pt x="3240" y="1440"/>
                  </a:cubicBezTo>
                </a:path>
              </a:pathLst>
            </a:custGeom>
            <a:ln w="38100">
              <a:solidFill>
                <a:srgbClr val="0070C0"/>
              </a:solidFill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5" name="자유형 4"/>
            <p:cNvSpPr/>
            <p:nvPr/>
          </p:nvSpPr>
          <p:spPr>
            <a:xfrm>
              <a:off x="5266944" y="685800"/>
              <a:ext cx="2350008" cy="1024128"/>
            </a:xfrm>
            <a:custGeom>
              <a:avLst/>
              <a:gdLst>
                <a:gd name="connsiteX0" fmla="*/ 0 w 2350008"/>
                <a:gd name="connsiteY0" fmla="*/ 0 h 1024128"/>
                <a:gd name="connsiteX1" fmla="*/ 877824 w 2350008"/>
                <a:gd name="connsiteY1" fmla="*/ 1024128 h 1024128"/>
                <a:gd name="connsiteX2" fmla="*/ 2350008 w 2350008"/>
                <a:gd name="connsiteY2" fmla="*/ 0 h 1024128"/>
                <a:gd name="connsiteX3" fmla="*/ 2350008 w 2350008"/>
                <a:gd name="connsiteY3" fmla="*/ 0 h 102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0008" h="1024128">
                  <a:moveTo>
                    <a:pt x="0" y="0"/>
                  </a:moveTo>
                  <a:cubicBezTo>
                    <a:pt x="243078" y="512064"/>
                    <a:pt x="486156" y="1024128"/>
                    <a:pt x="877824" y="1024128"/>
                  </a:cubicBezTo>
                  <a:cubicBezTo>
                    <a:pt x="1269492" y="1024128"/>
                    <a:pt x="2350008" y="0"/>
                    <a:pt x="2350008" y="0"/>
                  </a:cubicBezTo>
                  <a:lnTo>
                    <a:pt x="2350008" y="0"/>
                  </a:lnTo>
                </a:path>
              </a:pathLst>
            </a:cu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4206240" y="1591056"/>
              <a:ext cx="3584448" cy="1866337"/>
            </a:xfrm>
            <a:custGeom>
              <a:avLst/>
              <a:gdLst>
                <a:gd name="connsiteX0" fmla="*/ 0 w 3584448"/>
                <a:gd name="connsiteY0" fmla="*/ 201168 h 1866337"/>
                <a:gd name="connsiteX1" fmla="*/ 1463040 w 3584448"/>
                <a:gd name="connsiteY1" fmla="*/ 1865376 h 1866337"/>
                <a:gd name="connsiteX2" fmla="*/ 3584448 w 3584448"/>
                <a:gd name="connsiteY2" fmla="*/ 0 h 1866337"/>
                <a:gd name="connsiteX3" fmla="*/ 3584448 w 3584448"/>
                <a:gd name="connsiteY3" fmla="*/ 0 h 186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4448" h="1866337">
                  <a:moveTo>
                    <a:pt x="0" y="201168"/>
                  </a:moveTo>
                  <a:cubicBezTo>
                    <a:pt x="432816" y="1050036"/>
                    <a:pt x="865632" y="1898904"/>
                    <a:pt x="1463040" y="1865376"/>
                  </a:cubicBezTo>
                  <a:cubicBezTo>
                    <a:pt x="2060448" y="1831848"/>
                    <a:pt x="3584448" y="0"/>
                    <a:pt x="3584448" y="0"/>
                  </a:cubicBezTo>
                  <a:lnTo>
                    <a:pt x="3584448" y="0"/>
                  </a:lnTo>
                </a:path>
              </a:pathLst>
            </a:cu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00806" y="4992459"/>
            <a:ext cx="3406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ea typeface="굴림" charset="-127"/>
              </a:rPr>
              <a:t>(</a:t>
            </a:r>
            <a:r>
              <a:rPr lang="en-US" altLang="ko-KR" sz="2000" dirty="0">
                <a:solidFill>
                  <a:schemeClr val="accent1"/>
                </a:solidFill>
                <a:ea typeface="굴림" charset="-127"/>
              </a:rPr>
              <a:t>Outsourcing</a:t>
            </a:r>
            <a:r>
              <a:rPr lang="en-US" altLang="ko-KR" sz="2000" dirty="0">
                <a:ea typeface="굴림" charset="-127"/>
              </a:rPr>
              <a:t> vs. </a:t>
            </a:r>
            <a:r>
              <a:rPr lang="en-US" altLang="ko-KR" sz="2000" dirty="0">
                <a:solidFill>
                  <a:schemeClr val="accent4"/>
                </a:solidFill>
                <a:ea typeface="굴림" charset="-127"/>
              </a:rPr>
              <a:t>Insourcing</a:t>
            </a:r>
            <a:r>
              <a:rPr lang="en-US" altLang="ko-KR" sz="2000" dirty="0" smtClean="0">
                <a:ea typeface="굴림" charset="-127"/>
              </a:rPr>
              <a:t>)</a:t>
            </a:r>
            <a:endParaRPr lang="en-US" altLang="ko-KR" sz="20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8143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A56F-7F0D-49C9-8363-ED929E8D68F2}" type="slidenum">
              <a:rPr lang="en-US" altLang="ko-KR" smtClean="0"/>
              <a:pPr/>
              <a:t>8</a:t>
            </a:fld>
            <a:endParaRPr lang="en-US" altLang="ko-KR"/>
          </a:p>
        </p:txBody>
      </p:sp>
      <p:pic>
        <p:nvPicPr>
          <p:cNvPr id="1026" name="Picture 2" descr="http://bimage.interpark.com/goods_image/0/8/4/1/210630841z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72705"/>
            <a:ext cx="3115171" cy="310909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75690" y="40884"/>
            <a:ext cx="7772400" cy="533400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altLang="ko-KR" sz="3200" dirty="0" smtClean="0">
                <a:ea typeface="굴림" charset="-127"/>
              </a:rPr>
              <a:t>II. Examples of the Economics of Information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908719"/>
            <a:ext cx="8614207" cy="2763985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1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1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ko-KR" sz="2400" b="1" dirty="0" smtClean="0">
                <a:solidFill>
                  <a:srgbClr val="FF0000"/>
                </a:solidFill>
                <a:ea typeface="굴림" charset="-127"/>
              </a:rPr>
              <a:t>Agency theory II </a:t>
            </a:r>
          </a:p>
          <a:p>
            <a:pPr marL="896938" indent="-452438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Principal is too busy to do a given job and so hires the Agent.</a:t>
            </a:r>
          </a:p>
          <a:p>
            <a:pPr marL="896938" indent="-452438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Being </a:t>
            </a:r>
            <a:r>
              <a:rPr lang="en-US" altLang="ko-KR" sz="2400" dirty="0"/>
              <a:t>too busy also means that the Principal cannot monitor the Agent perfectly. </a:t>
            </a:r>
            <a:endParaRPr lang="en-US" altLang="ko-KR" sz="2400" dirty="0" smtClean="0"/>
          </a:p>
          <a:p>
            <a:pPr marL="896938" indent="-452438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There </a:t>
            </a:r>
            <a:r>
              <a:rPr lang="en-US" altLang="ko-KR" sz="2400" dirty="0"/>
              <a:t>are a number of ways that the Principal might then try to motivate the Agent: </a:t>
            </a:r>
            <a:r>
              <a:rPr lang="en-US" altLang="ko-KR" sz="2400" dirty="0" smtClean="0"/>
              <a:t>incentive </a:t>
            </a:r>
            <a:r>
              <a:rPr lang="en-US" altLang="ko-KR" sz="2400" dirty="0"/>
              <a:t>contracts (similar to profit sharing or sharecropping</a:t>
            </a:r>
            <a:r>
              <a:rPr lang="en-US" altLang="ko-KR" sz="2400" dirty="0" smtClean="0"/>
              <a:t>), timing, payoff, and so on. </a:t>
            </a:r>
            <a:endParaRPr lang="en-US" altLang="ko-KR" sz="2400" dirty="0">
              <a:ea typeface="굴림" charset="-127"/>
            </a:endParaRPr>
          </a:p>
        </p:txBody>
      </p:sp>
      <p:pic>
        <p:nvPicPr>
          <p:cNvPr id="1028" name="Picture 4" descr="http://cfile25.uf.tistory.com/image/111F9E394D6E5708332DB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104" y="3672705"/>
            <a:ext cx="4452039" cy="296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9663" y="3866420"/>
            <a:ext cx="7858072" cy="135421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  <a:ea typeface="굴림" charset="-127"/>
              </a:rPr>
              <a:t>By </a:t>
            </a:r>
            <a:r>
              <a:rPr lang="en-US" altLang="ko-KR" sz="3200" b="1" dirty="0">
                <a:solidFill>
                  <a:srgbClr val="FF0000"/>
                </a:solidFill>
                <a:ea typeface="굴림" charset="-127"/>
              </a:rPr>
              <a:t>investing in IT, </a:t>
            </a:r>
            <a:r>
              <a:rPr lang="en-US" altLang="ko-KR" sz="3200" b="1" dirty="0" smtClean="0">
                <a:solidFill>
                  <a:srgbClr val="FF0000"/>
                </a:solidFill>
                <a:ea typeface="굴림" charset="-127"/>
              </a:rPr>
              <a:t>these could be resolved !!!</a:t>
            </a:r>
            <a:endParaRPr lang="en-US" altLang="ko-KR" sz="3200" b="1" dirty="0">
              <a:solidFill>
                <a:srgbClr val="FF0000"/>
              </a:solidFill>
              <a:ea typeface="굴림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1652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533400"/>
          </a:xfrm>
          <a:prstGeom prst="rect">
            <a:avLst/>
          </a:prstGeom>
        </p:spPr>
        <p:txBody>
          <a:bodyPr anchor="b">
            <a:normAutofit fontScale="97500" lnSpcReduction="100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n-US" altLang="ko-KR" sz="3200" smtClean="0">
                <a:ea typeface="굴림" charset="-127"/>
              </a:rPr>
              <a:t>II. Examples of the Economics of Information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5" y="1196752"/>
            <a:ext cx="78488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Economies of scale</a:t>
            </a:r>
          </a:p>
          <a:p>
            <a:pPr marL="715963" lvl="1" indent="-258763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b="1" u="sng" dirty="0" smtClean="0"/>
              <a:t>Production</a:t>
            </a:r>
            <a:r>
              <a:rPr lang="en-US" altLang="ko-KR" dirty="0" smtClean="0"/>
              <a:t> : Technology of production is increasingly cost-effective as the scale grows</a:t>
            </a:r>
          </a:p>
          <a:p>
            <a:pPr marL="715963" lvl="1" indent="-258763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b="1" u="sng" dirty="0" smtClean="0"/>
              <a:t>Information</a:t>
            </a:r>
            <a:r>
              <a:rPr lang="en-US" altLang="ko-KR" dirty="0" smtClean="0"/>
              <a:t> : Information is not consumed by use, and can be used cost-effectively for larger scale of operation</a:t>
            </a:r>
          </a:p>
          <a:p>
            <a:pPr marL="715963" lvl="1" indent="-258763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b="1" u="sng" dirty="0" smtClean="0"/>
              <a:t>Network externalities </a:t>
            </a:r>
            <a:r>
              <a:rPr lang="en-US" altLang="ko-KR" dirty="0" smtClean="0"/>
              <a:t>: It becomes dominant as it increases market share or geographical scope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6302" y="3324007"/>
            <a:ext cx="78488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The size of a firm</a:t>
            </a:r>
          </a:p>
          <a:p>
            <a:pPr marL="715963" lvl="1" indent="-258763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b="1" u="sng" dirty="0" smtClean="0"/>
              <a:t>Vertical Size</a:t>
            </a:r>
            <a:r>
              <a:rPr lang="en-US" altLang="ko-KR" dirty="0" smtClean="0"/>
              <a:t> : Range of value chain which the firm spans using its own hierarchy</a:t>
            </a:r>
          </a:p>
          <a:p>
            <a:pPr marL="715963" lvl="1" indent="-258763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b="1" u="sng" dirty="0" smtClean="0"/>
              <a:t>Horizontal Size</a:t>
            </a:r>
            <a:r>
              <a:rPr lang="en-US" altLang="ko-KR" dirty="0" smtClean="0"/>
              <a:t> : Number and share of markets in which firm sells its goods and services</a:t>
            </a:r>
          </a:p>
          <a:p>
            <a:pPr marL="715963" lvl="1" indent="-258763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altLang="ko-KR" b="1" u="sng" dirty="0" smtClean="0"/>
              <a:t>Samsung vs. Apple : </a:t>
            </a:r>
            <a:r>
              <a:rPr lang="en-US" altLang="ko-KR" dirty="0" smtClean="0"/>
              <a:t>Who will be a winner? Who will be the most (transaction and agent) cost-efficient ?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879" y="3360182"/>
            <a:ext cx="2866368" cy="26960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662" y="3344600"/>
            <a:ext cx="2785762" cy="2711672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6855932" y="3334224"/>
            <a:ext cx="1602268" cy="2850480"/>
            <a:chOff x="6855932" y="3334224"/>
            <a:chExt cx="1602268" cy="2850480"/>
          </a:xfrm>
        </p:grpSpPr>
        <p:grpSp>
          <p:nvGrpSpPr>
            <p:cNvPr id="15" name="그룹 14"/>
            <p:cNvGrpSpPr/>
            <p:nvPr/>
          </p:nvGrpSpPr>
          <p:grpSpPr>
            <a:xfrm>
              <a:off x="6855932" y="4437112"/>
              <a:ext cx="936104" cy="1747592"/>
              <a:chOff x="7740352" y="4653136"/>
              <a:chExt cx="1296145" cy="1747592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7740352" y="4653136"/>
                <a:ext cx="648072" cy="864096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7740352" y="4896592"/>
                <a:ext cx="717848" cy="216024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/>
              <p:cNvSpPr/>
              <p:nvPr/>
            </p:nvSpPr>
            <p:spPr>
              <a:xfrm>
                <a:off x="8244408" y="5580668"/>
                <a:ext cx="685800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12.1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8350697" y="5010197"/>
                <a:ext cx="685800" cy="360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24.6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347217" y="6040688"/>
                <a:ext cx="685800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2019</a:t>
                </a:r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직선 연결선 16"/>
            <p:cNvCxnSpPr/>
            <p:nvPr/>
          </p:nvCxnSpPr>
          <p:spPr>
            <a:xfrm flipV="1">
              <a:off x="7340706" y="4994155"/>
              <a:ext cx="763261" cy="303506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7265396" y="3614224"/>
              <a:ext cx="760234" cy="1261331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7864847" y="5091222"/>
              <a:ext cx="54505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19.7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722336" y="3334224"/>
              <a:ext cx="54504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30.0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913151" y="5814964"/>
              <a:ext cx="545049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2020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025630" y="3262304"/>
            <a:ext cx="975195" cy="2912700"/>
            <a:chOff x="8025630" y="3262304"/>
            <a:chExt cx="975195" cy="2912700"/>
          </a:xfrm>
        </p:grpSpPr>
        <p:sp>
          <p:nvSpPr>
            <p:cNvPr id="22" name="직사각형 21"/>
            <p:cNvSpPr/>
            <p:nvPr/>
          </p:nvSpPr>
          <p:spPr>
            <a:xfrm>
              <a:off x="8505525" y="5814964"/>
              <a:ext cx="49530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2021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404971" y="3262304"/>
              <a:ext cx="54504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30.9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400564" y="5271242"/>
              <a:ext cx="54505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18.5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 flipH="1">
              <a:off x="8025630" y="3576714"/>
              <a:ext cx="647459" cy="63305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8102401" y="4984485"/>
              <a:ext cx="632486" cy="84787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99772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5757</TotalTime>
  <Words>1696</Words>
  <Application>Microsoft Office PowerPoint</Application>
  <PresentationFormat>화면 슬라이드 쇼(4:3)</PresentationFormat>
  <Paragraphs>298</Paragraphs>
  <Slides>33</Slides>
  <Notes>31</Notes>
  <HiddenSlides>0</HiddenSlides>
  <MMClips>0</MMClips>
  <ScaleCrop>false</ScaleCrop>
  <HeadingPairs>
    <vt:vector size="8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9" baseType="lpstr">
      <vt:lpstr>Arial Unicode MS</vt:lpstr>
      <vt:lpstr>HY엽서L</vt:lpstr>
      <vt:lpstr>굴림</vt:lpstr>
      <vt:lpstr>맑은 고딕</vt:lpstr>
      <vt:lpstr>휴먼매직체</vt:lpstr>
      <vt:lpstr>Arial</vt:lpstr>
      <vt:lpstr>Cambria Math</vt:lpstr>
      <vt:lpstr>Courier New</vt:lpstr>
      <vt:lpstr>Gill Sans MT</vt:lpstr>
      <vt:lpstr>Tahoma</vt:lpstr>
      <vt:lpstr>Times New Roman</vt:lpstr>
      <vt:lpstr>Verdana</vt:lpstr>
      <vt:lpstr>Wingdings</vt:lpstr>
      <vt:lpstr>Wingdings 2</vt:lpstr>
      <vt:lpstr>태양</vt:lpstr>
      <vt:lpstr>슬라이드</vt:lpstr>
      <vt:lpstr>Information Technology Investment: Decision Making Methodology</vt:lpstr>
      <vt:lpstr>   Prologue</vt:lpstr>
      <vt:lpstr>I. Introduction</vt:lpstr>
      <vt:lpstr>II. The Economics of Information</vt:lpstr>
      <vt:lpstr>II. Examples of the Economics of Information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III. Why Measure IT Performance?</vt:lpstr>
      <vt:lpstr>IV. Measures of IT Business Value</vt:lpstr>
      <vt:lpstr>IV. Measures of IT Business Value</vt:lpstr>
      <vt:lpstr>V. Financial Performance Measures of IT</vt:lpstr>
      <vt:lpstr>V. Financial Performance Measures of IT</vt:lpstr>
      <vt:lpstr>V. Financial Performance Measures of IT</vt:lpstr>
      <vt:lpstr>V. Biz performance measures</vt:lpstr>
      <vt:lpstr>V. Biz performance measures</vt:lpstr>
      <vt:lpstr>V. Biz performance measures</vt:lpstr>
      <vt:lpstr>V. Biz performance measures</vt:lpstr>
      <vt:lpstr>V. Biz performance measures</vt:lpstr>
      <vt:lpstr>V. Biz performance measures</vt:lpstr>
      <vt:lpstr>V. Biz performance measures</vt:lpstr>
      <vt:lpstr>V. Strategic performance measures</vt:lpstr>
      <vt:lpstr>Seoultech Examples of CSF</vt:lpstr>
      <vt:lpstr>PowerPoint 프레젠테이션</vt:lpstr>
      <vt:lpstr>VI. Costs of IT</vt:lpstr>
      <vt:lpstr>PowerPoint 프레젠테이션</vt:lpstr>
      <vt:lpstr>VII. Measures of IT Effectiveness Value</vt:lpstr>
      <vt:lpstr>VII. Measures of IT Effectiveness Value</vt:lpstr>
      <vt:lpstr>VIII. Measures of IT Efficiency Value</vt:lpstr>
      <vt:lpstr>IT Efficiency and Effectiveness Measures </vt:lpstr>
      <vt:lpstr>PowerPoint 프레젠테이션</vt:lpstr>
    </vt:vector>
  </TitlesOfParts>
  <Company>University of  Nebraska-Lincoln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Investment: Decision Making Methodology</dc:title>
  <dc:creator>Marc Schniederjans</dc:creator>
  <cp:lastModifiedBy>user</cp:lastModifiedBy>
  <cp:revision>166</cp:revision>
  <dcterms:created xsi:type="dcterms:W3CDTF">2004-03-23T07:05:38Z</dcterms:created>
  <dcterms:modified xsi:type="dcterms:W3CDTF">2022-09-20T09:44:44Z</dcterms:modified>
</cp:coreProperties>
</file>