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9"/>
  </p:notesMasterIdLst>
  <p:sldIdLst>
    <p:sldId id="256" r:id="rId2"/>
    <p:sldId id="324" r:id="rId3"/>
    <p:sldId id="325" r:id="rId4"/>
    <p:sldId id="326" r:id="rId5"/>
    <p:sldId id="327" r:id="rId6"/>
    <p:sldId id="328" r:id="rId7"/>
    <p:sldId id="329" r:id="rId8"/>
    <p:sldId id="330" r:id="rId9"/>
    <p:sldId id="333" r:id="rId10"/>
    <p:sldId id="332" r:id="rId11"/>
    <p:sldId id="334" r:id="rId12"/>
    <p:sldId id="340" r:id="rId13"/>
    <p:sldId id="346" r:id="rId14"/>
    <p:sldId id="344" r:id="rId15"/>
    <p:sldId id="331" r:id="rId16"/>
    <p:sldId id="347" r:id="rId17"/>
    <p:sldId id="348" r:id="rId18"/>
    <p:sldId id="349" r:id="rId19"/>
    <p:sldId id="335" r:id="rId20"/>
    <p:sldId id="336" r:id="rId21"/>
    <p:sldId id="337" r:id="rId22"/>
    <p:sldId id="339" r:id="rId23"/>
    <p:sldId id="341" r:id="rId24"/>
    <p:sldId id="342" r:id="rId25"/>
    <p:sldId id="343" r:id="rId26"/>
    <p:sldId id="351" r:id="rId27"/>
    <p:sldId id="352"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1" hangingPunct="1">
      <a:defRPr kern="1200">
        <a:solidFill>
          <a:schemeClr val="tx1"/>
        </a:solidFill>
        <a:latin typeface="Tahoma" pitchFamily="34" charset="0"/>
        <a:ea typeface="+mn-ea"/>
        <a:cs typeface="+mn-cs"/>
      </a:defRPr>
    </a:lvl6pPr>
    <a:lvl7pPr marL="2743200" algn="l" defTabSz="914400" rtl="0" eaLnBrk="1" latinLnBrk="1" hangingPunct="1">
      <a:defRPr kern="1200">
        <a:solidFill>
          <a:schemeClr val="tx1"/>
        </a:solidFill>
        <a:latin typeface="Tahoma" pitchFamily="34" charset="0"/>
        <a:ea typeface="+mn-ea"/>
        <a:cs typeface="+mn-cs"/>
      </a:defRPr>
    </a:lvl7pPr>
    <a:lvl8pPr marL="3200400" algn="l" defTabSz="914400" rtl="0" eaLnBrk="1" latinLnBrk="1" hangingPunct="1">
      <a:defRPr kern="1200">
        <a:solidFill>
          <a:schemeClr val="tx1"/>
        </a:solidFill>
        <a:latin typeface="Tahoma" pitchFamily="34" charset="0"/>
        <a:ea typeface="+mn-ea"/>
        <a:cs typeface="+mn-cs"/>
      </a:defRPr>
    </a:lvl8pPr>
    <a:lvl9pPr marL="3657600" algn="l" defTabSz="914400" rtl="0" eaLnBrk="1" latinLnBrk="1"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3F12"/>
    <a:srgbClr val="000000"/>
    <a:srgbClr val="FF7C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p:cViewPr varScale="1">
        <p:scale>
          <a:sx n="74" d="100"/>
          <a:sy n="74" d="100"/>
        </p:scale>
        <p:origin x="84" y="7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EB3D30-A064-4C81-BE71-311434456D44}" type="datetimeFigureOut">
              <a:rPr lang="ko-KR" altLang="en-US" smtClean="0"/>
              <a:t>2022-12-14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E3FC5E-AA5E-43F6-AAAA-8223D881F733}" type="slidenum">
              <a:rPr lang="ko-KR" altLang="en-US" smtClean="0"/>
              <a:t>‹#›</a:t>
            </a:fld>
            <a:endParaRPr lang="ko-KR" altLang="en-US"/>
          </a:p>
        </p:txBody>
      </p:sp>
    </p:spTree>
    <p:extLst>
      <p:ext uri="{BB962C8B-B14F-4D97-AF65-F5344CB8AC3E}">
        <p14:creationId xmlns:p14="http://schemas.microsoft.com/office/powerpoint/2010/main" val="353501148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5E3FC5E-AA5E-43F6-AAAA-8223D881F733}" type="slidenum">
              <a:rPr lang="ko-KR" altLang="en-US" smtClean="0"/>
              <a:t>1</a:t>
            </a:fld>
            <a:endParaRPr lang="ko-KR" altLang="en-US"/>
          </a:p>
        </p:txBody>
      </p:sp>
    </p:spTree>
    <p:extLst>
      <p:ext uri="{BB962C8B-B14F-4D97-AF65-F5344CB8AC3E}">
        <p14:creationId xmlns:p14="http://schemas.microsoft.com/office/powerpoint/2010/main" val="1499574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819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E79026E-D424-4811-9F25-96E4D3215EC9}" type="slidenum">
              <a:rPr lang="en-US" altLang="ko-KR" smtClean="0">
                <a:latin typeface="Calibri" panose="020F0502020204030204" pitchFamily="34" charset="0"/>
              </a:rPr>
              <a:pPr/>
              <a:t>10</a:t>
            </a:fld>
            <a:endParaRPr lang="en-US" altLang="ko-KR">
              <a:latin typeface="Calibri" panose="020F0502020204030204" pitchFamily="34" charset="0"/>
            </a:endParaRPr>
          </a:p>
        </p:txBody>
      </p:sp>
    </p:spTree>
    <p:extLst>
      <p:ext uri="{BB962C8B-B14F-4D97-AF65-F5344CB8AC3E}">
        <p14:creationId xmlns:p14="http://schemas.microsoft.com/office/powerpoint/2010/main" val="304298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2048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B110C5-5FEA-4703-8A6C-346168E72F61}" type="slidenum">
              <a:rPr lang="en-US" altLang="ko-KR" smtClean="0">
                <a:latin typeface="Calibri" panose="020F0502020204030204" pitchFamily="34" charset="0"/>
              </a:rPr>
              <a:pPr/>
              <a:t>11</a:t>
            </a:fld>
            <a:endParaRPr lang="en-US" altLang="ko-KR">
              <a:latin typeface="Calibri" panose="020F0502020204030204" pitchFamily="34" charset="0"/>
            </a:endParaRPr>
          </a:p>
        </p:txBody>
      </p:sp>
    </p:spTree>
    <p:extLst>
      <p:ext uri="{BB962C8B-B14F-4D97-AF65-F5344CB8AC3E}">
        <p14:creationId xmlns:p14="http://schemas.microsoft.com/office/powerpoint/2010/main" val="266918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2048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B110C5-5FEA-4703-8A6C-346168E72F61}" type="slidenum">
              <a:rPr lang="en-US" altLang="ko-KR" smtClean="0">
                <a:latin typeface="Calibri" panose="020F0502020204030204" pitchFamily="34" charset="0"/>
              </a:rPr>
              <a:pPr/>
              <a:t>12</a:t>
            </a:fld>
            <a:endParaRPr lang="en-US" altLang="ko-KR">
              <a:latin typeface="Calibri" panose="020F0502020204030204" pitchFamily="34" charset="0"/>
            </a:endParaRPr>
          </a:p>
        </p:txBody>
      </p:sp>
    </p:spTree>
    <p:extLst>
      <p:ext uri="{BB962C8B-B14F-4D97-AF65-F5344CB8AC3E}">
        <p14:creationId xmlns:p14="http://schemas.microsoft.com/office/powerpoint/2010/main" val="4133430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2048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B110C5-5FEA-4703-8A6C-346168E72F61}" type="slidenum">
              <a:rPr lang="en-US" altLang="ko-KR" smtClean="0">
                <a:latin typeface="Calibri" panose="020F0502020204030204" pitchFamily="34" charset="0"/>
              </a:rPr>
              <a:pPr/>
              <a:t>13</a:t>
            </a:fld>
            <a:endParaRPr lang="en-US" altLang="ko-KR">
              <a:latin typeface="Calibri" panose="020F0502020204030204" pitchFamily="34" charset="0"/>
            </a:endParaRPr>
          </a:p>
        </p:txBody>
      </p:sp>
    </p:spTree>
    <p:extLst>
      <p:ext uri="{BB962C8B-B14F-4D97-AF65-F5344CB8AC3E}">
        <p14:creationId xmlns:p14="http://schemas.microsoft.com/office/powerpoint/2010/main" val="34232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2048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B110C5-5FEA-4703-8A6C-346168E72F61}" type="slidenum">
              <a:rPr lang="en-US" altLang="ko-KR" smtClean="0">
                <a:latin typeface="Calibri" panose="020F0502020204030204" pitchFamily="34" charset="0"/>
              </a:rPr>
              <a:pPr/>
              <a:t>14</a:t>
            </a:fld>
            <a:endParaRPr lang="en-US" altLang="ko-KR">
              <a:latin typeface="Calibri" panose="020F0502020204030204" pitchFamily="34" charset="0"/>
            </a:endParaRPr>
          </a:p>
        </p:txBody>
      </p:sp>
    </p:spTree>
    <p:extLst>
      <p:ext uri="{BB962C8B-B14F-4D97-AF65-F5344CB8AC3E}">
        <p14:creationId xmlns:p14="http://schemas.microsoft.com/office/powerpoint/2010/main" val="533124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5E3FC5E-AA5E-43F6-AAAA-8223D881F733}" type="slidenum">
              <a:rPr lang="ko-KR" altLang="en-US" smtClean="0"/>
              <a:t>15</a:t>
            </a:fld>
            <a:endParaRPr lang="ko-KR" altLang="en-US"/>
          </a:p>
        </p:txBody>
      </p:sp>
    </p:spTree>
    <p:extLst>
      <p:ext uri="{BB962C8B-B14F-4D97-AF65-F5344CB8AC3E}">
        <p14:creationId xmlns:p14="http://schemas.microsoft.com/office/powerpoint/2010/main" val="1756665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fld id="{8A4680EB-B799-4247-A522-2B540BDA859A}" type="slidenum">
              <a:rPr lang="en-US" altLang="ko-KR" smtClean="0"/>
              <a:pPr>
                <a:spcBef>
                  <a:spcPct val="0"/>
                </a:spcBef>
              </a:pPr>
              <a:t>16</a:t>
            </a:fld>
            <a:endParaRPr lang="en-US" altLang="ko-K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2048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
        <p:nvSpPr>
          <p:cNvPr id="20486"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Tree>
    <p:extLst>
      <p:ext uri="{BB962C8B-B14F-4D97-AF65-F5344CB8AC3E}">
        <p14:creationId xmlns:p14="http://schemas.microsoft.com/office/powerpoint/2010/main" val="97311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fld id="{E7148E19-B3C1-4BB3-BAD9-A027B1A566AD}" type="slidenum">
              <a:rPr lang="en-US" altLang="ko-KR" smtClean="0"/>
              <a:pPr>
                <a:spcBef>
                  <a:spcPct val="0"/>
                </a:spcBef>
              </a:pPr>
              <a:t>17</a:t>
            </a:fld>
            <a:endParaRPr lang="en-US" altLang="ko-K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2253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
        <p:nvSpPr>
          <p:cNvPr id="22534"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Tree>
    <p:extLst>
      <p:ext uri="{BB962C8B-B14F-4D97-AF65-F5344CB8AC3E}">
        <p14:creationId xmlns:p14="http://schemas.microsoft.com/office/powerpoint/2010/main" val="2190441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fld id="{B9438791-95A3-455E-A785-0209697BA9D6}" type="slidenum">
              <a:rPr lang="en-US" altLang="ko-KR" smtClean="0"/>
              <a:pPr>
                <a:spcBef>
                  <a:spcPct val="0"/>
                </a:spcBef>
              </a:pPr>
              <a:t>18</a:t>
            </a:fld>
            <a:endParaRPr lang="en-US" altLang="ko-K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2458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
        <p:nvSpPr>
          <p:cNvPr id="24582"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Tree>
    <p:extLst>
      <p:ext uri="{BB962C8B-B14F-4D97-AF65-F5344CB8AC3E}">
        <p14:creationId xmlns:p14="http://schemas.microsoft.com/office/powerpoint/2010/main" val="1591961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fld id="{1335D62D-B763-4498-A850-A5332100996A}" type="slidenum">
              <a:rPr lang="en-US" altLang="ko-KR" smtClean="0"/>
              <a:pPr>
                <a:spcBef>
                  <a:spcPct val="0"/>
                </a:spcBef>
              </a:pPr>
              <a:t>19</a:t>
            </a:fld>
            <a:endParaRPr lang="en-US" altLang="ko-KR"/>
          </a:p>
        </p:txBody>
      </p:sp>
      <p:sp>
        <p:nvSpPr>
          <p:cNvPr id="922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
        <p:nvSpPr>
          <p:cNvPr id="922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Tree>
    <p:extLst>
      <p:ext uri="{BB962C8B-B14F-4D97-AF65-F5344CB8AC3E}">
        <p14:creationId xmlns:p14="http://schemas.microsoft.com/office/powerpoint/2010/main" val="9511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fld id="{897ADE5B-4D86-46A1-BD3B-68C694347979}" type="slidenum">
              <a:rPr lang="en-US" altLang="ko-KR" smtClean="0"/>
              <a:pPr>
                <a:spcBef>
                  <a:spcPct val="0"/>
                </a:spcBef>
              </a:pPr>
              <a:t>2</a:t>
            </a:fld>
            <a:endParaRPr lang="en-US" altLang="ko-KR"/>
          </a:p>
        </p:txBody>
      </p:sp>
      <p:sp>
        <p:nvSpPr>
          <p:cNvPr id="922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
        <p:nvSpPr>
          <p:cNvPr id="922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Tree>
    <p:extLst>
      <p:ext uri="{BB962C8B-B14F-4D97-AF65-F5344CB8AC3E}">
        <p14:creationId xmlns:p14="http://schemas.microsoft.com/office/powerpoint/2010/main" val="2462498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fld id="{E5C329E9-B3CD-45FC-BC29-C89D43540518}" type="slidenum">
              <a:rPr lang="en-US" altLang="ko-KR" smtClean="0"/>
              <a:pPr>
                <a:spcBef>
                  <a:spcPct val="0"/>
                </a:spcBef>
              </a:pPr>
              <a:t>20</a:t>
            </a:fld>
            <a:endParaRPr lang="en-US" altLang="ko-KR"/>
          </a:p>
        </p:txBody>
      </p:sp>
      <p:sp>
        <p:nvSpPr>
          <p:cNvPr id="112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
        <p:nvSpPr>
          <p:cNvPr id="112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Tree>
    <p:extLst>
      <p:ext uri="{BB962C8B-B14F-4D97-AF65-F5344CB8AC3E}">
        <p14:creationId xmlns:p14="http://schemas.microsoft.com/office/powerpoint/2010/main" val="25863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이미지 개체 틀 1"/>
          <p:cNvSpPr>
            <a:spLocks noGrp="1" noRot="1" noChangeAspect="1" noTextEdit="1"/>
          </p:cNvSpPr>
          <p:nvPr>
            <p:ph type="sldImg"/>
          </p:nvPr>
        </p:nvSpPr>
        <p:spPr>
          <a:ln/>
        </p:spPr>
      </p:sp>
      <p:sp>
        <p:nvSpPr>
          <p:cNvPr id="1331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3316" name="날짜 개체 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3317" name="바닥글 개체 틀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3318" name="슬라이드 번호 개체 틀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A1887818-A8F4-42CD-8E05-AEEB03FC517F}" type="slidenum">
              <a:rPr lang="en-US" altLang="ko-KR" sz="1200" smtClean="0"/>
              <a:pPr/>
              <a:t>21</a:t>
            </a:fld>
            <a:endParaRPr lang="en-US" altLang="ko-KR" sz="1200"/>
          </a:p>
        </p:txBody>
      </p:sp>
    </p:spTree>
    <p:extLst>
      <p:ext uri="{BB962C8B-B14F-4D97-AF65-F5344CB8AC3E}">
        <p14:creationId xmlns:p14="http://schemas.microsoft.com/office/powerpoint/2010/main" val="3379209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a:ln/>
        </p:spPr>
      </p:sp>
      <p:sp>
        <p:nvSpPr>
          <p:cNvPr id="19459"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9460" name="날짜 개체 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9461" name="바닥글 개체 틀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9462" name="슬라이드 번호 개체 틀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ED25A1B7-E4A4-4DEE-A671-0DED61C0A1BC}" type="slidenum">
              <a:rPr lang="en-US" altLang="ko-KR" sz="1200" smtClean="0"/>
              <a:pPr/>
              <a:t>22</a:t>
            </a:fld>
            <a:endParaRPr lang="en-US" altLang="ko-KR" sz="1200"/>
          </a:p>
        </p:txBody>
      </p:sp>
    </p:spTree>
    <p:extLst>
      <p:ext uri="{BB962C8B-B14F-4D97-AF65-F5344CB8AC3E}">
        <p14:creationId xmlns:p14="http://schemas.microsoft.com/office/powerpoint/2010/main" val="1345535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5E3FC5E-AA5E-43F6-AAAA-8223D881F733}" type="slidenum">
              <a:rPr lang="ko-KR" altLang="en-US" smtClean="0"/>
              <a:t>23</a:t>
            </a:fld>
            <a:endParaRPr lang="ko-KR" altLang="en-US"/>
          </a:p>
        </p:txBody>
      </p:sp>
    </p:spTree>
    <p:extLst>
      <p:ext uri="{BB962C8B-B14F-4D97-AF65-F5344CB8AC3E}">
        <p14:creationId xmlns:p14="http://schemas.microsoft.com/office/powerpoint/2010/main" val="1319485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946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D16CC44-2B32-4B6A-9DDA-6AE0B923017D}" type="slidenum">
              <a:rPr lang="ko-KR" altLang="en-US" smtClean="0"/>
              <a:pPr/>
              <a:t>26</a:t>
            </a:fld>
            <a:endParaRPr lang="ko-KR" altLang="en-US"/>
          </a:p>
        </p:txBody>
      </p:sp>
    </p:spTree>
    <p:extLst>
      <p:ext uri="{BB962C8B-B14F-4D97-AF65-F5344CB8AC3E}">
        <p14:creationId xmlns:p14="http://schemas.microsoft.com/office/powerpoint/2010/main" val="3008798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2150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469BC1E-FD23-409C-B34F-B1F1A9EBDD8D}" type="slidenum">
              <a:rPr lang="ko-KR" altLang="en-US" smtClean="0"/>
              <a:pPr/>
              <a:t>27</a:t>
            </a:fld>
            <a:endParaRPr lang="ko-KR" altLang="en-US"/>
          </a:p>
        </p:txBody>
      </p:sp>
    </p:spTree>
    <p:extLst>
      <p:ext uri="{BB962C8B-B14F-4D97-AF65-F5344CB8AC3E}">
        <p14:creationId xmlns:p14="http://schemas.microsoft.com/office/powerpoint/2010/main" val="418668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슬라이드 이미지 개체 틀 1"/>
          <p:cNvSpPr>
            <a:spLocks noGrp="1" noRot="1" noChangeAspect="1" noTextEdit="1"/>
          </p:cNvSpPr>
          <p:nvPr>
            <p:ph type="sldImg"/>
          </p:nvPr>
        </p:nvSpPr>
        <p:spPr>
          <a:ln/>
        </p:spPr>
      </p:sp>
      <p:sp>
        <p:nvSpPr>
          <p:cNvPr id="13315"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3316" name="날짜 개체 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3317" name="바닥글 개체 틀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3318" name="슬라이드 번호 개체 틀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55922874-B141-4CBC-AD3C-23AA6AF1FA84}" type="slidenum">
              <a:rPr lang="en-US" altLang="ko-KR" sz="1200" smtClean="0"/>
              <a:pPr/>
              <a:t>3</a:t>
            </a:fld>
            <a:endParaRPr lang="en-US" altLang="ko-KR" sz="1200"/>
          </a:p>
        </p:txBody>
      </p:sp>
    </p:spTree>
    <p:extLst>
      <p:ext uri="{BB962C8B-B14F-4D97-AF65-F5344CB8AC3E}">
        <p14:creationId xmlns:p14="http://schemas.microsoft.com/office/powerpoint/2010/main" val="37914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슬라이드 이미지 개체 틀 1"/>
          <p:cNvSpPr>
            <a:spLocks noGrp="1" noRot="1" noChangeAspect="1" noTextEdit="1"/>
          </p:cNvSpPr>
          <p:nvPr>
            <p:ph type="sldImg"/>
          </p:nvPr>
        </p:nvSpPr>
        <p:spPr>
          <a:ln/>
        </p:spPr>
      </p:sp>
      <p:sp>
        <p:nvSpPr>
          <p:cNvPr id="17411" name="슬라이드 노트 개체 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p>
        </p:txBody>
      </p:sp>
      <p:sp>
        <p:nvSpPr>
          <p:cNvPr id="17412" name="날짜 개체 틀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7413" name="바닥글 개체 틀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ko-KR" sz="1200"/>
          </a:p>
        </p:txBody>
      </p:sp>
      <p:sp>
        <p:nvSpPr>
          <p:cNvPr id="17414" name="슬라이드 번호 개체 틀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fld id="{351AC336-452E-4F95-949B-FA7A47B0A6F7}" type="slidenum">
              <a:rPr lang="en-US" altLang="ko-KR" sz="1200" smtClean="0"/>
              <a:pPr/>
              <a:t>4</a:t>
            </a:fld>
            <a:endParaRPr lang="en-US" altLang="ko-KR" sz="1200"/>
          </a:p>
        </p:txBody>
      </p:sp>
    </p:spTree>
    <p:extLst>
      <p:ext uri="{BB962C8B-B14F-4D97-AF65-F5344CB8AC3E}">
        <p14:creationId xmlns:p14="http://schemas.microsoft.com/office/powerpoint/2010/main" val="2937790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fld id="{0D6097A5-B12A-40B0-8CDB-6A3FDC1B6816}" type="slidenum">
              <a:rPr lang="en-US" altLang="ko-KR" smtClean="0"/>
              <a:pPr>
                <a:spcBef>
                  <a:spcPct val="0"/>
                </a:spcBef>
              </a:pPr>
              <a:t>5</a:t>
            </a:fld>
            <a:endParaRPr lang="en-US" altLang="ko-KR"/>
          </a:p>
        </p:txBody>
      </p:sp>
      <p:sp>
        <p:nvSpPr>
          <p:cNvPr id="1946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
        <p:nvSpPr>
          <p:cNvPr id="194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Narrow" panose="020B0606020202030204" pitchFamily="34" charset="0"/>
              </a:defRPr>
            </a:lvl1pPr>
            <a:lvl2pPr marL="742950" indent="-285750">
              <a:spcBef>
                <a:spcPct val="30000"/>
              </a:spcBef>
              <a:defRPr sz="1200">
                <a:solidFill>
                  <a:schemeClr val="tx1"/>
                </a:solidFill>
                <a:latin typeface="Arial Narrow" panose="020B0606020202030204" pitchFamily="34" charset="0"/>
              </a:defRPr>
            </a:lvl2pPr>
            <a:lvl3pPr marL="1143000" indent="-228600">
              <a:spcBef>
                <a:spcPct val="30000"/>
              </a:spcBef>
              <a:defRPr sz="1200">
                <a:solidFill>
                  <a:schemeClr val="tx1"/>
                </a:solidFill>
                <a:latin typeface="Arial Narrow" panose="020B0606020202030204" pitchFamily="34" charset="0"/>
              </a:defRPr>
            </a:lvl3pPr>
            <a:lvl4pPr marL="1600200" indent="-228600">
              <a:spcBef>
                <a:spcPct val="30000"/>
              </a:spcBef>
              <a:defRPr sz="1200">
                <a:solidFill>
                  <a:schemeClr val="tx1"/>
                </a:solidFill>
                <a:latin typeface="Arial Narrow" panose="020B0606020202030204" pitchFamily="34" charset="0"/>
              </a:defRPr>
            </a:lvl4pPr>
            <a:lvl5pPr marL="2057400" indent="-228600">
              <a:spcBef>
                <a:spcPct val="30000"/>
              </a:spcBef>
              <a:defRPr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sz="1200">
                <a:solidFill>
                  <a:schemeClr val="tx1"/>
                </a:solidFill>
                <a:latin typeface="Arial Narrow" panose="020B0606020202030204" pitchFamily="34" charset="0"/>
              </a:defRPr>
            </a:lvl9pPr>
          </a:lstStyle>
          <a:p>
            <a:pPr>
              <a:spcBef>
                <a:spcPct val="0"/>
              </a:spcBef>
            </a:pPr>
            <a:endParaRPr lang="ko-KR" altLang="ko-KR"/>
          </a:p>
        </p:txBody>
      </p:sp>
    </p:spTree>
    <p:extLst>
      <p:ext uri="{BB962C8B-B14F-4D97-AF65-F5344CB8AC3E}">
        <p14:creationId xmlns:p14="http://schemas.microsoft.com/office/powerpoint/2010/main" val="313403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5E3FC5E-AA5E-43F6-AAAA-8223D881F733}" type="slidenum">
              <a:rPr lang="ko-KR" altLang="en-US" smtClean="0"/>
              <a:t>6</a:t>
            </a:fld>
            <a:endParaRPr lang="ko-KR" altLang="en-US"/>
          </a:p>
        </p:txBody>
      </p:sp>
    </p:spTree>
    <p:extLst>
      <p:ext uri="{BB962C8B-B14F-4D97-AF65-F5344CB8AC3E}">
        <p14:creationId xmlns:p14="http://schemas.microsoft.com/office/powerpoint/2010/main" val="642464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ko-K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198C41-4D3E-40AD-A9EA-A9C0E29383BC}" type="slidenum">
              <a:rPr lang="en-US" altLang="ko-KR" smtClean="0"/>
              <a:pPr>
                <a:spcBef>
                  <a:spcPct val="0"/>
                </a:spcBef>
              </a:pPr>
              <a:t>7</a:t>
            </a:fld>
            <a:endParaRPr lang="en-US" altLang="ko-KR"/>
          </a:p>
        </p:txBody>
      </p:sp>
    </p:spTree>
    <p:extLst>
      <p:ext uri="{BB962C8B-B14F-4D97-AF65-F5344CB8AC3E}">
        <p14:creationId xmlns:p14="http://schemas.microsoft.com/office/powerpoint/2010/main" val="269789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5E3FC5E-AA5E-43F6-AAAA-8223D881F733}" type="slidenum">
              <a:rPr lang="ko-KR" altLang="en-US" smtClean="0"/>
              <a:t>8</a:t>
            </a:fld>
            <a:endParaRPr lang="ko-KR" altLang="en-US"/>
          </a:p>
        </p:txBody>
      </p:sp>
    </p:spTree>
    <p:extLst>
      <p:ext uri="{BB962C8B-B14F-4D97-AF65-F5344CB8AC3E}">
        <p14:creationId xmlns:p14="http://schemas.microsoft.com/office/powerpoint/2010/main" val="8926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a:p>
        </p:txBody>
      </p:sp>
      <p:sp>
        <p:nvSpPr>
          <p:cNvPr id="1024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6DA3F3-5CAF-4719-BD06-DE5DA6FD4F35}" type="slidenum">
              <a:rPr lang="en-US" altLang="ko-KR" smtClean="0">
                <a:latin typeface="Calibri" panose="020F0502020204030204" pitchFamily="34" charset="0"/>
              </a:rPr>
              <a:pPr/>
              <a:t>9</a:t>
            </a:fld>
            <a:endParaRPr lang="en-US" altLang="ko-KR">
              <a:latin typeface="Calibri" panose="020F0502020204030204" pitchFamily="34" charset="0"/>
            </a:endParaRPr>
          </a:p>
        </p:txBody>
      </p:sp>
    </p:spTree>
    <p:extLst>
      <p:ext uri="{BB962C8B-B14F-4D97-AF65-F5344CB8AC3E}">
        <p14:creationId xmlns:p14="http://schemas.microsoft.com/office/powerpoint/2010/main" val="43350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4" name="제목 13"/>
          <p:cNvSpPr>
            <a:spLocks noGrp="1"/>
          </p:cNvSpPr>
          <p:nvPr>
            <p:ph type="ctrTitle"/>
          </p:nvPr>
        </p:nvSpPr>
        <p:spPr>
          <a:xfrm>
            <a:off x="1432560" y="359898"/>
            <a:ext cx="7406640" cy="1472184"/>
          </a:xfrm>
        </p:spPr>
        <p:txBody>
          <a:bodyPr anchor="b"/>
          <a:lstStyle>
            <a:lvl1pPr algn="l">
              <a:defRPr/>
            </a:lvl1pPr>
            <a:extLst/>
          </a:lstStyle>
          <a:p>
            <a:r>
              <a:rPr kumimoji="0" lang="ko-KR" altLang="en-US"/>
              <a:t>마스터 제목 스타일 편집</a:t>
            </a:r>
            <a:endParaRPr kumimoji="0" lang="en-US"/>
          </a:p>
        </p:txBody>
      </p:sp>
      <p:sp>
        <p:nvSpPr>
          <p:cNvPr id="22" name="부제목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ko-KR" altLang="en-US"/>
              <a:t>마스터 부제목 스타일 편집</a:t>
            </a:r>
            <a:endParaRPr kumimoji="0" lang="en-US"/>
          </a:p>
        </p:txBody>
      </p:sp>
      <p:sp>
        <p:nvSpPr>
          <p:cNvPr id="7" name="날짜 개체 틀 6"/>
          <p:cNvSpPr>
            <a:spLocks noGrp="1"/>
          </p:cNvSpPr>
          <p:nvPr>
            <p:ph type="dt" sz="half" idx="10"/>
          </p:nvPr>
        </p:nvSpPr>
        <p:spPr/>
        <p:txBody>
          <a:bodyPr/>
          <a:lstStyle/>
          <a:p>
            <a:endParaRPr lang="en-US" altLang="ko-KR"/>
          </a:p>
        </p:txBody>
      </p:sp>
      <p:sp>
        <p:nvSpPr>
          <p:cNvPr id="20" name="바닥글 개체 틀 19"/>
          <p:cNvSpPr>
            <a:spLocks noGrp="1"/>
          </p:cNvSpPr>
          <p:nvPr>
            <p:ph type="ftr" sz="quarter" idx="11"/>
          </p:nvPr>
        </p:nvSpPr>
        <p:spPr/>
        <p:txBody>
          <a:bodyPr/>
          <a:lstStyle/>
          <a:p>
            <a:endParaRPr lang="en-US" altLang="ko-KR"/>
          </a:p>
        </p:txBody>
      </p:sp>
      <p:sp>
        <p:nvSpPr>
          <p:cNvPr id="10" name="슬라이드 번호 개체 틀 9"/>
          <p:cNvSpPr>
            <a:spLocks noGrp="1"/>
          </p:cNvSpPr>
          <p:nvPr>
            <p:ph type="sldNum" sz="quarter" idx="12"/>
          </p:nvPr>
        </p:nvSpPr>
        <p:spPr/>
        <p:txBody>
          <a:bodyPr/>
          <a:lstStyle/>
          <a:p>
            <a:fld id="{7D736D6E-23EA-466A-813A-7B3B31D894DD}" type="slidenum">
              <a:rPr lang="en-US" altLang="ko-KR" smtClean="0"/>
              <a:pPr/>
              <a:t>‹#›</a:t>
            </a:fld>
            <a:endParaRPr lang="en-US" altLang="ko-KR"/>
          </a:p>
        </p:txBody>
      </p:sp>
      <p:sp>
        <p:nvSpPr>
          <p:cNvPr id="8" name="타원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타원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endParaRPr lang="en-US" altLang="ko-KR"/>
          </a:p>
        </p:txBody>
      </p:sp>
      <p:sp>
        <p:nvSpPr>
          <p:cNvPr id="5" name="바닥글 개체 틀 4"/>
          <p:cNvSpPr>
            <a:spLocks noGrp="1"/>
          </p:cNvSpPr>
          <p:nvPr>
            <p:ph type="ftr" sz="quarter" idx="11"/>
          </p:nvPr>
        </p:nvSpPr>
        <p:spPr/>
        <p:txBody>
          <a:bodyPr/>
          <a:lstStyle/>
          <a:p>
            <a:endParaRPr lang="en-US" altLang="ko-KR"/>
          </a:p>
        </p:txBody>
      </p:sp>
      <p:sp>
        <p:nvSpPr>
          <p:cNvPr id="6" name="슬라이드 번호 개체 틀 5"/>
          <p:cNvSpPr>
            <a:spLocks noGrp="1"/>
          </p:cNvSpPr>
          <p:nvPr>
            <p:ph type="sldNum" sz="quarter" idx="12"/>
          </p:nvPr>
        </p:nvSpPr>
        <p:spPr/>
        <p:txBody>
          <a:bodyPr/>
          <a:lstStyle/>
          <a:p>
            <a:fld id="{9E182EBC-839D-4525-9A8A-FDB221CE0565}" type="slidenum">
              <a:rPr lang="en-US" altLang="ko-KR" smtClean="0"/>
              <a:pPr/>
              <a:t>‹#›</a:t>
            </a:fld>
            <a:endParaRPr lang="en-US" altLang="ko-K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858000" y="274639"/>
            <a:ext cx="1828800" cy="5851525"/>
          </a:xfrm>
        </p:spPr>
        <p:txBody>
          <a:bodyPr vert="eaVert"/>
          <a:lstStyle/>
          <a:p>
            <a:r>
              <a:rPr kumimoji="0" lang="ko-KR" altLang="en-US"/>
              <a:t>마스터 제목 스타일 편집</a:t>
            </a:r>
            <a:endParaRPr kumimoji="0" lang="en-US"/>
          </a:p>
        </p:txBody>
      </p:sp>
      <p:sp>
        <p:nvSpPr>
          <p:cNvPr id="3" name="세로 텍스트 개체 틀 2"/>
          <p:cNvSpPr>
            <a:spLocks noGrp="1"/>
          </p:cNvSpPr>
          <p:nvPr>
            <p:ph type="body" orient="vert" idx="1"/>
          </p:nvPr>
        </p:nvSpPr>
        <p:spPr>
          <a:xfrm>
            <a:off x="1143000" y="274640"/>
            <a:ext cx="5562600" cy="5851525"/>
          </a:xfrm>
        </p:spPr>
        <p:txBody>
          <a:bodyPr vert="eaVer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endParaRPr lang="en-US" altLang="ko-KR"/>
          </a:p>
        </p:txBody>
      </p:sp>
      <p:sp>
        <p:nvSpPr>
          <p:cNvPr id="5" name="바닥글 개체 틀 4"/>
          <p:cNvSpPr>
            <a:spLocks noGrp="1"/>
          </p:cNvSpPr>
          <p:nvPr>
            <p:ph type="ftr" sz="quarter" idx="11"/>
          </p:nvPr>
        </p:nvSpPr>
        <p:spPr/>
        <p:txBody>
          <a:bodyPr/>
          <a:lstStyle/>
          <a:p>
            <a:endParaRPr lang="en-US" altLang="ko-KR"/>
          </a:p>
        </p:txBody>
      </p:sp>
      <p:sp>
        <p:nvSpPr>
          <p:cNvPr id="6" name="슬라이드 번호 개체 틀 5"/>
          <p:cNvSpPr>
            <a:spLocks noGrp="1"/>
          </p:cNvSpPr>
          <p:nvPr>
            <p:ph type="sldNum" sz="quarter" idx="12"/>
          </p:nvPr>
        </p:nvSpPr>
        <p:spPr/>
        <p:txBody>
          <a:bodyPr/>
          <a:lstStyle/>
          <a:p>
            <a:fld id="{3A114524-C6C0-4A54-912E-E0D59E2E4784}" type="slidenum">
              <a:rPr lang="en-US" altLang="ko-KR" smtClean="0"/>
              <a:pPr/>
              <a:t>‹#›</a:t>
            </a:fld>
            <a:endParaRPr lang="en-US" altLang="ko-K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kumimoji="0" lang="ko-KR" altLang="en-US"/>
              <a:t>마스터 제목 스타일 편집</a:t>
            </a:r>
            <a:endParaRPr kumimoji="0" lang="en-US"/>
          </a:p>
        </p:txBody>
      </p:sp>
      <p:sp>
        <p:nvSpPr>
          <p:cNvPr id="3" name="내용 개체 틀 2"/>
          <p:cNvSpPr>
            <a:spLocks noGrp="1"/>
          </p:cNvSpPr>
          <p:nvPr>
            <p:ph idx="1"/>
          </p:nvPr>
        </p:nvSpPr>
        <p:spPr/>
        <p:txBody>
          <a:bodyPr/>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날짜 개체 틀 3"/>
          <p:cNvSpPr>
            <a:spLocks noGrp="1"/>
          </p:cNvSpPr>
          <p:nvPr>
            <p:ph type="dt" sz="half" idx="10"/>
          </p:nvPr>
        </p:nvSpPr>
        <p:spPr/>
        <p:txBody>
          <a:bodyPr/>
          <a:lstStyle/>
          <a:p>
            <a:endParaRPr lang="en-US" altLang="ko-KR"/>
          </a:p>
        </p:txBody>
      </p:sp>
      <p:sp>
        <p:nvSpPr>
          <p:cNvPr id="5" name="바닥글 개체 틀 4"/>
          <p:cNvSpPr>
            <a:spLocks noGrp="1"/>
          </p:cNvSpPr>
          <p:nvPr>
            <p:ph type="ftr" sz="quarter" idx="11"/>
          </p:nvPr>
        </p:nvSpPr>
        <p:spPr/>
        <p:txBody>
          <a:bodyPr/>
          <a:lstStyle/>
          <a:p>
            <a:endParaRPr lang="en-US" altLang="ko-KR"/>
          </a:p>
        </p:txBody>
      </p:sp>
      <p:sp>
        <p:nvSpPr>
          <p:cNvPr id="6" name="슬라이드 번호 개체 틀 5"/>
          <p:cNvSpPr>
            <a:spLocks noGrp="1"/>
          </p:cNvSpPr>
          <p:nvPr>
            <p:ph type="sldNum" sz="quarter" idx="12"/>
          </p:nvPr>
        </p:nvSpPr>
        <p:spPr/>
        <p:txBody>
          <a:bodyPr/>
          <a:lstStyle/>
          <a:p>
            <a:fld id="{141067D4-EDCE-4D4C-BCAF-3AEEDEFBC352}" type="slidenum">
              <a:rPr lang="en-US" altLang="ko-KR" smtClean="0"/>
              <a:pPr/>
              <a:t>‹#›</a:t>
            </a:fld>
            <a:endParaRPr lang="en-US" altLang="ko-K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7" name="직사각형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제목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ko-KR" altLang="en-US"/>
              <a:t>마스터 제목 스타일 편집</a:t>
            </a:r>
            <a:endParaRPr kumimoji="0" lang="en-US"/>
          </a:p>
        </p:txBody>
      </p:sp>
      <p:sp>
        <p:nvSpPr>
          <p:cNvPr id="3" name="텍스트 개체 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ko-KR" altLang="en-US"/>
              <a:t>마스터 텍스트 스타일을 편집합니다</a:t>
            </a:r>
          </a:p>
        </p:txBody>
      </p:sp>
      <p:sp>
        <p:nvSpPr>
          <p:cNvPr id="4" name="날짜 개체 틀 3"/>
          <p:cNvSpPr>
            <a:spLocks noGrp="1"/>
          </p:cNvSpPr>
          <p:nvPr>
            <p:ph type="dt" sz="half" idx="10"/>
          </p:nvPr>
        </p:nvSpPr>
        <p:spPr/>
        <p:txBody>
          <a:bodyPr/>
          <a:lstStyle/>
          <a:p>
            <a:endParaRPr lang="en-US" altLang="ko-KR"/>
          </a:p>
        </p:txBody>
      </p:sp>
      <p:sp>
        <p:nvSpPr>
          <p:cNvPr id="5" name="바닥글 개체 틀 4"/>
          <p:cNvSpPr>
            <a:spLocks noGrp="1"/>
          </p:cNvSpPr>
          <p:nvPr>
            <p:ph type="ftr" sz="quarter" idx="11"/>
          </p:nvPr>
        </p:nvSpPr>
        <p:spPr/>
        <p:txBody>
          <a:bodyPr/>
          <a:lstStyle/>
          <a:p>
            <a:endParaRPr lang="en-US" altLang="ko-KR"/>
          </a:p>
        </p:txBody>
      </p:sp>
      <p:sp>
        <p:nvSpPr>
          <p:cNvPr id="6" name="슬라이드 번호 개체 틀 5"/>
          <p:cNvSpPr>
            <a:spLocks noGrp="1"/>
          </p:cNvSpPr>
          <p:nvPr>
            <p:ph type="sldNum" sz="quarter" idx="12"/>
          </p:nvPr>
        </p:nvSpPr>
        <p:spPr/>
        <p:txBody>
          <a:bodyPr/>
          <a:lstStyle/>
          <a:p>
            <a:fld id="{CB7553A8-AB38-421C-BD37-30D88F5F6901}" type="slidenum">
              <a:rPr lang="en-US" altLang="ko-KR" smtClean="0"/>
              <a:pPr/>
              <a:t>‹#›</a:t>
            </a:fld>
            <a:endParaRPr lang="en-US" altLang="ko-KR"/>
          </a:p>
        </p:txBody>
      </p:sp>
      <p:sp>
        <p:nvSpPr>
          <p:cNvPr id="10" name="직사각형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타원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타원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1435608" y="274320"/>
            <a:ext cx="7498080" cy="1143000"/>
          </a:xfrm>
        </p:spPr>
        <p:txBody>
          <a:bodyPr/>
          <a:lstStyle/>
          <a:p>
            <a:r>
              <a:rPr kumimoji="0" lang="ko-KR" altLang="en-US"/>
              <a:t>마스터 제목 스타일 편집</a:t>
            </a:r>
            <a:endParaRPr kumimoji="0" lang="en-US"/>
          </a:p>
        </p:txBody>
      </p:sp>
      <p:sp>
        <p:nvSpPr>
          <p:cNvPr id="3" name="내용 개체 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4" name="내용 개체 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5" name="날짜 개체 틀 4"/>
          <p:cNvSpPr>
            <a:spLocks noGrp="1"/>
          </p:cNvSpPr>
          <p:nvPr>
            <p:ph type="dt" sz="half" idx="10"/>
          </p:nvPr>
        </p:nvSpPr>
        <p:spPr/>
        <p:txBody>
          <a:bodyPr/>
          <a:lstStyle/>
          <a:p>
            <a:endParaRPr lang="en-US" altLang="ko-KR"/>
          </a:p>
        </p:txBody>
      </p:sp>
      <p:sp>
        <p:nvSpPr>
          <p:cNvPr id="6" name="바닥글 개체 틀 5"/>
          <p:cNvSpPr>
            <a:spLocks noGrp="1"/>
          </p:cNvSpPr>
          <p:nvPr>
            <p:ph type="ftr" sz="quarter" idx="11"/>
          </p:nvPr>
        </p:nvSpPr>
        <p:spPr/>
        <p:txBody>
          <a:bodyPr/>
          <a:lstStyle/>
          <a:p>
            <a:endParaRPr lang="en-US" altLang="ko-KR"/>
          </a:p>
        </p:txBody>
      </p:sp>
      <p:sp>
        <p:nvSpPr>
          <p:cNvPr id="7" name="슬라이드 번호 개체 틀 6"/>
          <p:cNvSpPr>
            <a:spLocks noGrp="1"/>
          </p:cNvSpPr>
          <p:nvPr>
            <p:ph type="sldNum" sz="quarter" idx="12"/>
          </p:nvPr>
        </p:nvSpPr>
        <p:spPr/>
        <p:txBody>
          <a:bodyPr/>
          <a:lstStyle/>
          <a:p>
            <a:fld id="{6DCD671D-EF15-4176-B7FE-BB1E5CCEA040}" type="slidenum">
              <a:rPr lang="en-US" altLang="ko-KR" smtClean="0"/>
              <a:pPr/>
              <a:t>‹#›</a:t>
            </a:fld>
            <a:endParaRPr lang="en-US" altLang="ko-K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ko-KR" altLang="en-US"/>
              <a:t>마스터 제목 스타일 편집</a:t>
            </a:r>
            <a:endParaRPr kumimoji="0" lang="en-US"/>
          </a:p>
        </p:txBody>
      </p:sp>
      <p:sp>
        <p:nvSpPr>
          <p:cNvPr id="3" name="텍스트 개체 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a:t>마스터 텍스트 스타일을 편집합니다</a:t>
            </a:r>
          </a:p>
        </p:txBody>
      </p:sp>
      <p:sp>
        <p:nvSpPr>
          <p:cNvPr id="4" name="텍스트 개체 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ko-KR" altLang="en-US"/>
              <a:t>마스터 텍스트 스타일을 편집합니다</a:t>
            </a:r>
          </a:p>
        </p:txBody>
      </p:sp>
      <p:sp>
        <p:nvSpPr>
          <p:cNvPr id="5" name="내용 개체 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6" name="내용 개체 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7" name="날짜 개체 틀 6"/>
          <p:cNvSpPr>
            <a:spLocks noGrp="1"/>
          </p:cNvSpPr>
          <p:nvPr>
            <p:ph type="dt" sz="half" idx="10"/>
          </p:nvPr>
        </p:nvSpPr>
        <p:spPr/>
        <p:txBody>
          <a:bodyPr/>
          <a:lstStyle/>
          <a:p>
            <a:endParaRPr lang="en-US" altLang="ko-KR"/>
          </a:p>
        </p:txBody>
      </p:sp>
      <p:sp>
        <p:nvSpPr>
          <p:cNvPr id="8" name="바닥글 개체 틀 7"/>
          <p:cNvSpPr>
            <a:spLocks noGrp="1"/>
          </p:cNvSpPr>
          <p:nvPr>
            <p:ph type="ftr" sz="quarter" idx="11"/>
          </p:nvPr>
        </p:nvSpPr>
        <p:spPr/>
        <p:txBody>
          <a:bodyPr/>
          <a:lstStyle/>
          <a:p>
            <a:endParaRPr lang="en-US" altLang="ko-KR"/>
          </a:p>
        </p:txBody>
      </p:sp>
      <p:sp>
        <p:nvSpPr>
          <p:cNvPr id="9" name="슬라이드 번호 개체 틀 8"/>
          <p:cNvSpPr>
            <a:spLocks noGrp="1"/>
          </p:cNvSpPr>
          <p:nvPr>
            <p:ph type="sldNum" sz="quarter" idx="12"/>
          </p:nvPr>
        </p:nvSpPr>
        <p:spPr/>
        <p:txBody>
          <a:bodyPr/>
          <a:lstStyle/>
          <a:p>
            <a:fld id="{17CD61F6-52EF-4FB3-A82A-730B1B49C685}" type="slidenum">
              <a:rPr lang="en-US" altLang="ko-KR" smtClean="0"/>
              <a:pPr/>
              <a:t>‹#›</a:t>
            </a:fld>
            <a:endParaRPr lang="en-US" altLang="ko-K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1435608" y="274320"/>
            <a:ext cx="7498080" cy="1143000"/>
          </a:xfrm>
        </p:spPr>
        <p:txBody>
          <a:bodyPr anchor="ctr"/>
          <a:lstStyle/>
          <a:p>
            <a:r>
              <a:rPr kumimoji="0" lang="ko-KR" altLang="en-US"/>
              <a:t>마스터 제목 스타일 편집</a:t>
            </a:r>
            <a:endParaRPr kumimoji="0" lang="en-US"/>
          </a:p>
        </p:txBody>
      </p:sp>
      <p:sp>
        <p:nvSpPr>
          <p:cNvPr id="3" name="날짜 개체 틀 2"/>
          <p:cNvSpPr>
            <a:spLocks noGrp="1"/>
          </p:cNvSpPr>
          <p:nvPr>
            <p:ph type="dt" sz="half" idx="10"/>
          </p:nvPr>
        </p:nvSpPr>
        <p:spPr/>
        <p:txBody>
          <a:bodyPr/>
          <a:lstStyle/>
          <a:p>
            <a:endParaRPr lang="en-US" altLang="ko-KR"/>
          </a:p>
        </p:txBody>
      </p:sp>
      <p:sp>
        <p:nvSpPr>
          <p:cNvPr id="4" name="바닥글 개체 틀 3"/>
          <p:cNvSpPr>
            <a:spLocks noGrp="1"/>
          </p:cNvSpPr>
          <p:nvPr>
            <p:ph type="ftr" sz="quarter" idx="11"/>
          </p:nvPr>
        </p:nvSpPr>
        <p:spPr/>
        <p:txBody>
          <a:bodyPr/>
          <a:lstStyle/>
          <a:p>
            <a:endParaRPr lang="en-US" altLang="ko-KR"/>
          </a:p>
        </p:txBody>
      </p:sp>
      <p:sp>
        <p:nvSpPr>
          <p:cNvPr id="5" name="슬라이드 번호 개체 틀 4"/>
          <p:cNvSpPr>
            <a:spLocks noGrp="1"/>
          </p:cNvSpPr>
          <p:nvPr>
            <p:ph type="sldNum" sz="quarter" idx="12"/>
          </p:nvPr>
        </p:nvSpPr>
        <p:spPr/>
        <p:txBody>
          <a:bodyPr/>
          <a:lstStyle/>
          <a:p>
            <a:fld id="{0EB67A66-376C-4743-9AB1-83739B75A6B9}" type="slidenum">
              <a:rPr lang="en-US" altLang="ko-KR" smtClean="0"/>
              <a:pPr/>
              <a:t>‹#›</a:t>
            </a:fld>
            <a:endParaRPr lang="en-US" altLang="ko-K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5" name="직사각형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날짜 개체 틀 1"/>
          <p:cNvSpPr>
            <a:spLocks noGrp="1"/>
          </p:cNvSpPr>
          <p:nvPr>
            <p:ph type="dt" sz="half" idx="10"/>
          </p:nvPr>
        </p:nvSpPr>
        <p:spPr/>
        <p:txBody>
          <a:bodyPr/>
          <a:lstStyle/>
          <a:p>
            <a:endParaRPr lang="en-US" altLang="ko-KR"/>
          </a:p>
        </p:txBody>
      </p:sp>
      <p:sp>
        <p:nvSpPr>
          <p:cNvPr id="3" name="바닥글 개체 틀 2"/>
          <p:cNvSpPr>
            <a:spLocks noGrp="1"/>
          </p:cNvSpPr>
          <p:nvPr>
            <p:ph type="ftr" sz="quarter" idx="11"/>
          </p:nvPr>
        </p:nvSpPr>
        <p:spPr/>
        <p:txBody>
          <a:bodyPr/>
          <a:lstStyle/>
          <a:p>
            <a:endParaRPr lang="en-US" altLang="ko-KR"/>
          </a:p>
        </p:txBody>
      </p:sp>
      <p:sp>
        <p:nvSpPr>
          <p:cNvPr id="4" name="슬라이드 번호 개체 틀 3"/>
          <p:cNvSpPr>
            <a:spLocks noGrp="1"/>
          </p:cNvSpPr>
          <p:nvPr>
            <p:ph type="sldNum" sz="quarter" idx="12"/>
          </p:nvPr>
        </p:nvSpPr>
        <p:spPr/>
        <p:txBody>
          <a:bodyPr/>
          <a:lstStyle/>
          <a:p>
            <a:fld id="{29DADCD0-7D9B-4293-9DA4-EAEFBF3AFFE8}" type="slidenum">
              <a:rPr lang="en-US" altLang="ko-KR" smtClean="0"/>
              <a:pPr/>
              <a:t>‹#›</a:t>
            </a:fld>
            <a:endParaRPr lang="en-US" altLang="ko-KR"/>
          </a:p>
        </p:txBody>
      </p:sp>
      <p:sp>
        <p:nvSpPr>
          <p:cNvPr id="6" name="직사각형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ko-KR" altLang="en-US"/>
              <a:t>마스터 제목 스타일 편집</a:t>
            </a:r>
            <a:endParaRPr kumimoji="0" lang="en-US"/>
          </a:p>
        </p:txBody>
      </p:sp>
      <p:sp>
        <p:nvSpPr>
          <p:cNvPr id="3" name="텍스트 개체 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ko-KR" altLang="en-US"/>
              <a:t>마스터 텍스트 스타일을 편집합니다</a:t>
            </a:r>
          </a:p>
        </p:txBody>
      </p:sp>
      <p:sp>
        <p:nvSpPr>
          <p:cNvPr id="4" name="내용 개체 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ko-KR" altLang="en-US"/>
              <a:t>마스터 텍스트 스타일을 편집합니다</a:t>
            </a:r>
          </a:p>
          <a:p>
            <a:pPr lvl="1" eaLnBrk="1" latinLnBrk="0" hangingPunct="1"/>
            <a:r>
              <a:rPr lang="ko-KR" altLang="en-US"/>
              <a:t>둘째 수준</a:t>
            </a:r>
          </a:p>
          <a:p>
            <a:pPr lvl="2" eaLnBrk="1" latinLnBrk="0" hangingPunct="1"/>
            <a:r>
              <a:rPr lang="ko-KR" altLang="en-US"/>
              <a:t>셋째 수준</a:t>
            </a:r>
          </a:p>
          <a:p>
            <a:pPr lvl="3" eaLnBrk="1" latinLnBrk="0" hangingPunct="1"/>
            <a:r>
              <a:rPr lang="ko-KR" altLang="en-US"/>
              <a:t>넷째 수준</a:t>
            </a:r>
          </a:p>
          <a:p>
            <a:pPr lvl="4" eaLnBrk="1" latinLnBrk="0" hangingPunct="1"/>
            <a:r>
              <a:rPr lang="ko-KR" altLang="en-US"/>
              <a:t>다섯째 수준</a:t>
            </a:r>
            <a:endParaRPr kumimoji="0" lang="en-US"/>
          </a:p>
        </p:txBody>
      </p:sp>
      <p:sp>
        <p:nvSpPr>
          <p:cNvPr id="5" name="날짜 개체 틀 4"/>
          <p:cNvSpPr>
            <a:spLocks noGrp="1"/>
          </p:cNvSpPr>
          <p:nvPr>
            <p:ph type="dt" sz="half" idx="10"/>
          </p:nvPr>
        </p:nvSpPr>
        <p:spPr/>
        <p:txBody>
          <a:bodyPr/>
          <a:lstStyle/>
          <a:p>
            <a:endParaRPr lang="en-US" altLang="ko-KR"/>
          </a:p>
        </p:txBody>
      </p:sp>
      <p:sp>
        <p:nvSpPr>
          <p:cNvPr id="6" name="바닥글 개체 틀 5"/>
          <p:cNvSpPr>
            <a:spLocks noGrp="1"/>
          </p:cNvSpPr>
          <p:nvPr>
            <p:ph type="ftr" sz="quarter" idx="11"/>
          </p:nvPr>
        </p:nvSpPr>
        <p:spPr/>
        <p:txBody>
          <a:bodyPr/>
          <a:lstStyle/>
          <a:p>
            <a:endParaRPr lang="en-US" altLang="ko-KR"/>
          </a:p>
        </p:txBody>
      </p:sp>
      <p:sp>
        <p:nvSpPr>
          <p:cNvPr id="7" name="슬라이드 번호 개체 틀 6"/>
          <p:cNvSpPr>
            <a:spLocks noGrp="1"/>
          </p:cNvSpPr>
          <p:nvPr>
            <p:ph type="sldNum" sz="quarter" idx="12"/>
          </p:nvPr>
        </p:nvSpPr>
        <p:spPr/>
        <p:txBody>
          <a:bodyPr/>
          <a:lstStyle/>
          <a:p>
            <a:fld id="{08747F2E-DBB2-4110-9AD1-0F724A26351C}" type="slidenum">
              <a:rPr lang="en-US" altLang="ko-KR" smtClean="0"/>
              <a:pPr/>
              <a:t>‹#›</a:t>
            </a:fld>
            <a:endParaRPr lang="en-US" altLang="ko-K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ko-KR" altLang="en-US"/>
              <a:t>마스터 제목 스타일 편집</a:t>
            </a:r>
            <a:endParaRPr kumimoji="0" lang="en-US"/>
          </a:p>
        </p:txBody>
      </p:sp>
      <p:sp>
        <p:nvSpPr>
          <p:cNvPr id="5" name="날짜 개체 틀 4"/>
          <p:cNvSpPr>
            <a:spLocks noGrp="1"/>
          </p:cNvSpPr>
          <p:nvPr>
            <p:ph type="dt" sz="half" idx="10"/>
          </p:nvPr>
        </p:nvSpPr>
        <p:spPr/>
        <p:txBody>
          <a:bodyPr/>
          <a:lstStyle/>
          <a:p>
            <a:endParaRPr lang="en-US" altLang="ko-KR"/>
          </a:p>
        </p:txBody>
      </p:sp>
      <p:sp>
        <p:nvSpPr>
          <p:cNvPr id="6" name="바닥글 개체 틀 5"/>
          <p:cNvSpPr>
            <a:spLocks noGrp="1"/>
          </p:cNvSpPr>
          <p:nvPr>
            <p:ph type="ftr" sz="quarter" idx="11"/>
          </p:nvPr>
        </p:nvSpPr>
        <p:spPr/>
        <p:txBody>
          <a:bodyPr/>
          <a:lstStyle/>
          <a:p>
            <a:endParaRPr lang="en-US" altLang="ko-KR"/>
          </a:p>
        </p:txBody>
      </p:sp>
      <p:sp>
        <p:nvSpPr>
          <p:cNvPr id="7" name="슬라이드 번호 개체 틀 6"/>
          <p:cNvSpPr>
            <a:spLocks noGrp="1"/>
          </p:cNvSpPr>
          <p:nvPr>
            <p:ph type="sldNum" sz="quarter" idx="12"/>
          </p:nvPr>
        </p:nvSpPr>
        <p:spPr/>
        <p:txBody>
          <a:bodyPr/>
          <a:lstStyle/>
          <a:p>
            <a:fld id="{3C2E1A48-8F7A-41C8-A576-99077187844E}" type="slidenum">
              <a:rPr lang="en-US" altLang="ko-KR" smtClean="0"/>
              <a:pPr/>
              <a:t>‹#›</a:t>
            </a:fld>
            <a:endParaRPr lang="en-US" altLang="ko-KR"/>
          </a:p>
        </p:txBody>
      </p:sp>
      <p:sp>
        <p:nvSpPr>
          <p:cNvPr id="8" name="직사각형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그림 개체 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ko-KR" altLang="en-US"/>
              <a:t>그림을 추가하려면 아이콘을 클릭하십시오</a:t>
            </a:r>
            <a:endParaRPr kumimoji="0" lang="en-US" dirty="0"/>
          </a:p>
        </p:txBody>
      </p:sp>
      <p:sp>
        <p:nvSpPr>
          <p:cNvPr id="9" name="순서도: 처리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순서도: 처리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텍스트 개체 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ko-KR" altLang="en-US"/>
              <a:t>마스터 텍스트 스타일을 편집합니다</a:t>
            </a:r>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원형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타원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도넛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직사각형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제목 개체 틀 4"/>
          <p:cNvSpPr>
            <a:spLocks noGrp="1"/>
          </p:cNvSpPr>
          <p:nvPr>
            <p:ph type="title"/>
          </p:nvPr>
        </p:nvSpPr>
        <p:spPr>
          <a:xfrm>
            <a:off x="1435608" y="274638"/>
            <a:ext cx="7498080" cy="1143000"/>
          </a:xfrm>
          <a:prstGeom prst="rect">
            <a:avLst/>
          </a:prstGeom>
        </p:spPr>
        <p:txBody>
          <a:bodyPr anchor="ctr">
            <a:normAutofit/>
          </a:bodyPr>
          <a:lstStyle/>
          <a:p>
            <a:r>
              <a:rPr kumimoji="0" lang="ko-KR" altLang="en-US"/>
              <a:t>마스터 제목 스타일 편집</a:t>
            </a:r>
            <a:endParaRPr kumimoji="0" lang="en-US"/>
          </a:p>
        </p:txBody>
      </p:sp>
      <p:sp>
        <p:nvSpPr>
          <p:cNvPr id="9" name="텍스트 개체 틀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ko-KR" altLang="en-US"/>
              <a:t>마스터 텍스트 스타일을 편집합니다</a:t>
            </a:r>
          </a:p>
          <a:p>
            <a:pPr lvl="1" eaLnBrk="1" latinLnBrk="0" hangingPunct="1"/>
            <a:r>
              <a:rPr kumimoji="0" lang="ko-KR" altLang="en-US"/>
              <a:t>둘째 수준</a:t>
            </a:r>
          </a:p>
          <a:p>
            <a:pPr lvl="2" eaLnBrk="1" latinLnBrk="0" hangingPunct="1"/>
            <a:r>
              <a:rPr kumimoji="0" lang="ko-KR" altLang="en-US"/>
              <a:t>셋째 수준</a:t>
            </a:r>
          </a:p>
          <a:p>
            <a:pPr lvl="3" eaLnBrk="1" latinLnBrk="0" hangingPunct="1"/>
            <a:r>
              <a:rPr kumimoji="0" lang="ko-KR" altLang="en-US"/>
              <a:t>넷째 수준</a:t>
            </a:r>
          </a:p>
          <a:p>
            <a:pPr lvl="4" eaLnBrk="1" latinLnBrk="0" hangingPunct="1"/>
            <a:r>
              <a:rPr kumimoji="0" lang="ko-KR" altLang="en-US"/>
              <a:t>다섯째 수준</a:t>
            </a:r>
            <a:endParaRPr kumimoji="0" lang="en-US"/>
          </a:p>
        </p:txBody>
      </p:sp>
      <p:sp>
        <p:nvSpPr>
          <p:cNvPr id="24" name="날짜 개체 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ltLang="ko-KR"/>
          </a:p>
        </p:txBody>
      </p:sp>
      <p:sp>
        <p:nvSpPr>
          <p:cNvPr id="10" name="바닥글 개체 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ltLang="ko-KR"/>
          </a:p>
        </p:txBody>
      </p:sp>
      <p:sp>
        <p:nvSpPr>
          <p:cNvPr id="22" name="슬라이드 번호 개체 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7182BBD-A13B-4EE3-8E30-DD381E9448DE}" type="slidenum">
              <a:rPr lang="en-US" altLang="ko-KR" smtClean="0"/>
              <a:pPr/>
              <a:t>‹#›</a:t>
            </a:fld>
            <a:endParaRPr lang="en-US" altLang="ko-KR"/>
          </a:p>
        </p:txBody>
      </p:sp>
      <p:sp>
        <p:nvSpPr>
          <p:cNvPr id="15" name="직사각형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wipe/>
  </p:transition>
  <p:txStyles>
    <p:titleStyle>
      <a:lvl1pPr algn="l" rtl="0" eaLnBrk="1" latinLnBrk="1"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1"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1"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1"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1"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1"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1"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1"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838200"/>
            <a:ext cx="7772400" cy="1828800"/>
          </a:xfrm>
        </p:spPr>
        <p:txBody>
          <a:bodyPr>
            <a:normAutofit/>
          </a:bodyPr>
          <a:lstStyle/>
          <a:p>
            <a:r>
              <a:rPr lang="en-US" altLang="ko-KR" dirty="0">
                <a:ea typeface="굴림" charset="-127"/>
              </a:rPr>
              <a:t>Taxation</a:t>
            </a:r>
            <a:r>
              <a:rPr lang="ko-KR" altLang="en-US" dirty="0">
                <a:ea typeface="굴림" charset="-127"/>
              </a:rPr>
              <a:t> </a:t>
            </a:r>
            <a:r>
              <a:rPr lang="en-US" altLang="ko-KR" dirty="0">
                <a:ea typeface="굴림" charset="-127"/>
              </a:rPr>
              <a:t>in Korea</a:t>
            </a:r>
          </a:p>
        </p:txBody>
      </p:sp>
      <p:sp>
        <p:nvSpPr>
          <p:cNvPr id="2051" name="Rectangle 3"/>
          <p:cNvSpPr>
            <a:spLocks noGrp="1" noChangeArrowheads="1"/>
          </p:cNvSpPr>
          <p:nvPr>
            <p:ph type="subTitle" idx="1"/>
          </p:nvPr>
        </p:nvSpPr>
        <p:spPr>
          <a:xfrm>
            <a:off x="914400" y="3886200"/>
            <a:ext cx="7391400" cy="1752600"/>
          </a:xfrm>
        </p:spPr>
        <p:txBody>
          <a:bodyPr/>
          <a:lstStyle/>
          <a:p>
            <a:r>
              <a:rPr lang="en-US" altLang="ko-KR" dirty="0">
                <a:latin typeface="Times New Roman" panose="02020603050405020304" pitchFamily="18" charset="0"/>
                <a:ea typeface="굴림" charset="-127"/>
                <a:cs typeface="Times New Roman" panose="02020603050405020304" pitchFamily="18" charset="0"/>
              </a:rPr>
              <a:t>Ⅰ. </a:t>
            </a:r>
            <a:r>
              <a:rPr lang="en-US" altLang="ko-KR" dirty="0">
                <a:ea typeface="굴림" charset="-127"/>
              </a:rPr>
              <a:t>Depreciation Methods</a:t>
            </a: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639763"/>
          </a:xfrm>
        </p:spPr>
        <p:txBody>
          <a:bodyPr>
            <a:normAutofit fontScale="90000"/>
          </a:bodyPr>
          <a:lstStyle/>
          <a:p>
            <a:pPr eaLnBrk="1" hangingPunct="1"/>
            <a:r>
              <a:rPr lang="en-US" altLang="ko-KR" sz="3200" b="1" dirty="0">
                <a:solidFill>
                  <a:srgbClr val="FF0000"/>
                </a:solidFill>
                <a:ea typeface="굴림" panose="020B0600000101010101" pitchFamily="50" charset="-127"/>
              </a:rPr>
              <a:t>Income Tax Terms and Relations (Corporations)</a:t>
            </a:r>
          </a:p>
        </p:txBody>
      </p:sp>
      <p:sp>
        <p:nvSpPr>
          <p:cNvPr id="7171" name="Content Placeholder 2"/>
          <p:cNvSpPr>
            <a:spLocks noGrp="1"/>
          </p:cNvSpPr>
          <p:nvPr>
            <p:ph idx="1"/>
          </p:nvPr>
        </p:nvSpPr>
        <p:spPr>
          <a:xfrm>
            <a:off x="228600" y="2498782"/>
            <a:ext cx="8686800" cy="3657600"/>
          </a:xfrm>
        </p:spPr>
        <p:txBody>
          <a:bodyPr>
            <a:normAutofit fontScale="92500"/>
          </a:bodyPr>
          <a:lstStyle/>
          <a:p>
            <a:pPr algn="ctr" eaLnBrk="1" hangingPunct="1">
              <a:buFont typeface="Arial" panose="020B0604020202020204" pitchFamily="34" charset="0"/>
              <a:buNone/>
            </a:pPr>
            <a:r>
              <a:rPr lang="en-US" altLang="ko-KR" sz="2800" b="1" u="sng" dirty="0">
                <a:solidFill>
                  <a:srgbClr val="C00000"/>
                </a:solidFill>
                <a:ea typeface="굴림" panose="020B0600000101010101" pitchFamily="50" charset="-127"/>
              </a:rPr>
              <a:t>Two fundamental relations: NOI and TI</a:t>
            </a:r>
          </a:p>
          <a:p>
            <a:pPr eaLnBrk="1" hangingPunct="1">
              <a:buFont typeface="Arial" panose="020B0604020202020204" pitchFamily="34" charset="0"/>
              <a:buNone/>
            </a:pPr>
            <a:r>
              <a:rPr lang="en-US" altLang="ko-KR" sz="2400" dirty="0">
                <a:ea typeface="굴림" panose="020B0600000101010101" pitchFamily="50" charset="-127"/>
              </a:rPr>
              <a:t>Net operating income = gross revenue – operating expenses </a:t>
            </a:r>
          </a:p>
          <a:p>
            <a:pPr eaLnBrk="1" hangingPunct="1">
              <a:buFont typeface="Arial" panose="020B0604020202020204" pitchFamily="34" charset="0"/>
              <a:buNone/>
            </a:pPr>
            <a:r>
              <a:rPr lang="en-US" altLang="ko-KR" sz="2400" dirty="0">
                <a:ea typeface="굴림" panose="020B0600000101010101" pitchFamily="50" charset="-127"/>
              </a:rPr>
              <a:t>			    </a:t>
            </a:r>
            <a:r>
              <a:rPr lang="en-US" altLang="ko-KR" sz="2800" b="1" dirty="0">
                <a:solidFill>
                  <a:srgbClr val="0070C0"/>
                </a:solidFill>
                <a:ea typeface="굴림" panose="020B0600000101010101" pitchFamily="50" charset="-127"/>
              </a:rPr>
              <a:t>NOI = GI – OE</a:t>
            </a:r>
            <a:r>
              <a:rPr lang="en-US" altLang="ko-KR" sz="2800" dirty="0">
                <a:solidFill>
                  <a:srgbClr val="0070C0"/>
                </a:solidFill>
                <a:ea typeface="굴림" panose="020B0600000101010101" pitchFamily="50" charset="-127"/>
              </a:rPr>
              <a:t>		</a:t>
            </a:r>
            <a:r>
              <a:rPr lang="en-US" altLang="ko-KR" sz="2000" b="1" i="1" dirty="0">
                <a:ea typeface="굴림" panose="020B0600000101010101" pitchFamily="50" charset="-127"/>
              </a:rPr>
              <a:t>(only actual cash involved)</a:t>
            </a:r>
          </a:p>
          <a:p>
            <a:pPr algn="ctr" eaLnBrk="1" hangingPunct="1">
              <a:buFont typeface="Arial" panose="020B0604020202020204" pitchFamily="34" charset="0"/>
              <a:buNone/>
            </a:pPr>
            <a:endParaRPr lang="en-US" altLang="ko-KR" sz="400" dirty="0">
              <a:ea typeface="굴림" panose="020B0600000101010101" pitchFamily="50" charset="-127"/>
            </a:endParaRPr>
          </a:p>
          <a:p>
            <a:pPr algn="ctr" eaLnBrk="1" hangingPunct="1">
              <a:buFont typeface="Arial" panose="020B0604020202020204" pitchFamily="34" charset="0"/>
              <a:buNone/>
            </a:pPr>
            <a:r>
              <a:rPr lang="en-US" altLang="ko-KR" sz="2400" dirty="0">
                <a:ea typeface="굴림" panose="020B0600000101010101" pitchFamily="50" charset="-127"/>
              </a:rPr>
              <a:t>	</a:t>
            </a:r>
            <a:r>
              <a:rPr lang="en-US" altLang="ko-KR" sz="2000" b="1" dirty="0">
                <a:solidFill>
                  <a:srgbClr val="009242"/>
                </a:solidFill>
                <a:ea typeface="굴림" panose="020B0600000101010101" pitchFamily="50" charset="-127"/>
              </a:rPr>
              <a:t>NOI</a:t>
            </a:r>
            <a:r>
              <a:rPr lang="en-US" altLang="ko-KR" sz="2000" dirty="0">
                <a:solidFill>
                  <a:srgbClr val="009242"/>
                </a:solidFill>
                <a:ea typeface="굴림" panose="020B0600000101010101" pitchFamily="50" charset="-127"/>
              </a:rPr>
              <a:t> is also call </a:t>
            </a:r>
            <a:r>
              <a:rPr lang="en-US" altLang="ko-KR" sz="2000" b="1" dirty="0">
                <a:solidFill>
                  <a:srgbClr val="009242"/>
                </a:solidFill>
                <a:ea typeface="굴림" panose="020B0600000101010101" pitchFamily="50" charset="-127"/>
              </a:rPr>
              <a:t>EBIT(DA)</a:t>
            </a:r>
            <a:r>
              <a:rPr lang="en-US" altLang="ko-KR" sz="2000" dirty="0">
                <a:solidFill>
                  <a:srgbClr val="009242"/>
                </a:solidFill>
                <a:ea typeface="굴림" panose="020B0600000101010101" pitchFamily="50" charset="-127"/>
              </a:rPr>
              <a:t>  (earnings before interest and taxes</a:t>
            </a:r>
            <a:r>
              <a:rPr lang="en-US" altLang="ko-KR" sz="2400" dirty="0">
                <a:solidFill>
                  <a:srgbClr val="009242"/>
                </a:solidFill>
                <a:ea typeface="굴림" panose="020B0600000101010101" pitchFamily="50" charset="-127"/>
              </a:rPr>
              <a:t>)</a:t>
            </a:r>
          </a:p>
          <a:p>
            <a:pPr eaLnBrk="1" hangingPunct="1">
              <a:buFont typeface="Arial" panose="020B0604020202020204" pitchFamily="34" charset="0"/>
              <a:buNone/>
            </a:pPr>
            <a:r>
              <a:rPr lang="en-US" altLang="ko-KR" sz="2400" dirty="0">
                <a:ea typeface="굴림" panose="020B0600000101010101" pitchFamily="50" charset="-127"/>
              </a:rPr>
              <a:t>Taxable income = gross revenue – operating expenses </a:t>
            </a:r>
          </a:p>
          <a:p>
            <a:pPr eaLnBrk="1" hangingPunct="1">
              <a:buFont typeface="Arial" panose="020B0604020202020204" pitchFamily="34" charset="0"/>
              <a:buNone/>
            </a:pPr>
            <a:r>
              <a:rPr lang="en-US" altLang="ko-KR" sz="2400" dirty="0">
                <a:ea typeface="굴림" panose="020B0600000101010101" pitchFamily="50" charset="-127"/>
              </a:rPr>
              <a:t>                           – </a:t>
            </a:r>
            <a:r>
              <a:rPr lang="en-US" altLang="ko-KR" sz="2400" dirty="0">
                <a:solidFill>
                  <a:srgbClr val="FF0000"/>
                </a:solidFill>
                <a:ea typeface="굴림" panose="020B0600000101010101" pitchFamily="50" charset="-127"/>
              </a:rPr>
              <a:t>depreciation</a:t>
            </a:r>
            <a:r>
              <a:rPr lang="en-US" altLang="ko-KR" sz="2400" dirty="0">
                <a:ea typeface="굴림" panose="020B0600000101010101" pitchFamily="50" charset="-127"/>
              </a:rPr>
              <a:t> – </a:t>
            </a:r>
            <a:r>
              <a:rPr lang="en-US" altLang="ko-KR" sz="2400" dirty="0">
                <a:solidFill>
                  <a:srgbClr val="FF0000"/>
                </a:solidFill>
                <a:ea typeface="굴림" panose="020B0600000101010101" pitchFamily="50" charset="-127"/>
              </a:rPr>
              <a:t>interests paid</a:t>
            </a:r>
          </a:p>
          <a:p>
            <a:pPr>
              <a:buNone/>
            </a:pPr>
            <a:r>
              <a:rPr lang="en-US" altLang="ko-KR" sz="2800" dirty="0">
                <a:ea typeface="굴림" panose="020B0600000101010101" pitchFamily="50" charset="-127"/>
              </a:rPr>
              <a:t> 	                        </a:t>
            </a:r>
            <a:r>
              <a:rPr lang="en-US" altLang="ko-KR" sz="2800" b="1" dirty="0">
                <a:solidFill>
                  <a:srgbClr val="0070C0"/>
                </a:solidFill>
                <a:ea typeface="굴림" panose="020B0600000101010101" pitchFamily="50" charset="-127"/>
              </a:rPr>
              <a:t>TI = GI – OE </a:t>
            </a:r>
            <a:r>
              <a:rPr lang="en-US" altLang="ko-KR" sz="2800" b="1" dirty="0">
                <a:solidFill>
                  <a:srgbClr val="FF0000"/>
                </a:solidFill>
                <a:ea typeface="굴림" panose="020B0600000101010101" pitchFamily="50" charset="-127"/>
              </a:rPr>
              <a:t>– D – I </a:t>
            </a:r>
            <a:r>
              <a:rPr lang="en-US" altLang="ko-KR" sz="2400" dirty="0">
                <a:solidFill>
                  <a:srgbClr val="0070C0"/>
                </a:solidFill>
                <a:ea typeface="굴림" panose="020B0600000101010101" pitchFamily="50" charset="-127"/>
              </a:rPr>
              <a:t>	 </a:t>
            </a:r>
          </a:p>
          <a:p>
            <a:pPr eaLnBrk="1" hangingPunct="1">
              <a:buFont typeface="Arial" panose="020B0604020202020204" pitchFamily="34" charset="0"/>
              <a:buNone/>
            </a:pPr>
            <a:r>
              <a:rPr lang="en-US" altLang="ko-KR" sz="2000" b="1" i="1" dirty="0">
                <a:ea typeface="굴림" panose="020B0600000101010101" pitchFamily="50" charset="-127"/>
              </a:rPr>
              <a:t>							        (involves noncash item)</a:t>
            </a:r>
          </a:p>
          <a:p>
            <a:pPr eaLnBrk="1" hangingPunct="1">
              <a:buFont typeface="Arial" panose="020B0604020202020204" pitchFamily="34" charset="0"/>
              <a:buNone/>
            </a:pPr>
            <a:endParaRPr lang="en-US" altLang="ko-KR" sz="2000" b="1" i="1" dirty="0">
              <a:ea typeface="굴림" panose="020B0600000101010101" pitchFamily="50" charset="-127"/>
            </a:endParaRPr>
          </a:p>
        </p:txBody>
      </p:sp>
      <p:cxnSp>
        <p:nvCxnSpPr>
          <p:cNvPr id="8" name="Straight Connector 7"/>
          <p:cNvCxnSpPr/>
          <p:nvPr/>
        </p:nvCxnSpPr>
        <p:spPr>
          <a:xfrm>
            <a:off x="457200" y="838200"/>
            <a:ext cx="82296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Round Diagonal Corner Rectangle 8"/>
          <p:cNvSpPr/>
          <p:nvPr/>
        </p:nvSpPr>
        <p:spPr>
          <a:xfrm>
            <a:off x="363748" y="874895"/>
            <a:ext cx="8534400" cy="1681401"/>
          </a:xfrm>
          <a:prstGeom prst="round2DiagRect">
            <a:avLst/>
          </a:prstGeom>
          <a:solidFill>
            <a:srgbClr val="A26A83"/>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lstStyle/>
          <a:p>
            <a:pPr eaLnBrk="1" fontAlgn="auto" hangingPunct="1">
              <a:spcBef>
                <a:spcPts val="0"/>
              </a:spcBef>
              <a:spcAft>
                <a:spcPts val="0"/>
              </a:spcAft>
              <a:defRPr/>
            </a:pPr>
            <a:r>
              <a:rPr lang="en-US" sz="2400" dirty="0">
                <a:solidFill>
                  <a:srgbClr val="FFFFFF"/>
                </a:solidFill>
              </a:rPr>
              <a:t>Income taxes are real cash flow payments to governments levied against income and profits. The allowances of asset depreciation </a:t>
            </a:r>
            <a:r>
              <a:rPr lang="en-US" altLang="ko-KR" sz="2400" dirty="0">
                <a:solidFill>
                  <a:srgbClr val="FFFFFF"/>
                </a:solidFill>
              </a:rPr>
              <a:t>(noncash) </a:t>
            </a:r>
            <a:r>
              <a:rPr lang="en-US" sz="2400" dirty="0">
                <a:solidFill>
                  <a:srgbClr val="FFFFFF"/>
                </a:solidFill>
              </a:rPr>
              <a:t>and interests paid (cash) are used in income tax computations.</a:t>
            </a:r>
          </a:p>
        </p:txBody>
      </p:sp>
      <p:cxnSp>
        <p:nvCxnSpPr>
          <p:cNvPr id="11" name="Straight Connector 10"/>
          <p:cNvCxnSpPr/>
          <p:nvPr/>
        </p:nvCxnSpPr>
        <p:spPr>
          <a:xfrm>
            <a:off x="381000" y="4419600"/>
            <a:ext cx="82296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600200" y="6110654"/>
            <a:ext cx="6553200"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ko-KR" b="1" dirty="0">
                <a:solidFill>
                  <a:schemeClr val="tx2"/>
                </a:solidFill>
                <a:ea typeface="굴림" charset="-127"/>
              </a:rPr>
              <a:t>Note: </a:t>
            </a:r>
            <a:r>
              <a:rPr lang="en-US" altLang="ko-KR" b="1" dirty="0">
                <a:solidFill>
                  <a:srgbClr val="E46C0A"/>
                </a:solidFill>
                <a:ea typeface="굴림" charset="-127"/>
              </a:rPr>
              <a:t>All terms and relations are calculated for each year t,</a:t>
            </a:r>
          </a:p>
          <a:p>
            <a:pPr algn="ctr" eaLnBrk="1" hangingPunct="1">
              <a:defRPr/>
            </a:pPr>
            <a:r>
              <a:rPr lang="en-US" altLang="ko-KR" b="1" dirty="0">
                <a:solidFill>
                  <a:srgbClr val="E46C0A"/>
                </a:solidFill>
                <a:ea typeface="굴림" charset="-127"/>
              </a:rPr>
              <a:t> See Table 9-6 in Text material</a:t>
            </a:r>
            <a:endParaRPr lang="en-US" altLang="ko-KR" sz="2000" b="1" dirty="0">
              <a:solidFill>
                <a:srgbClr val="E46C0A"/>
              </a:solidFill>
              <a:ea typeface="굴림" charset="-127"/>
            </a:endParaRPr>
          </a:p>
        </p:txBody>
      </p:sp>
      <p:sp>
        <p:nvSpPr>
          <p:cNvPr id="3" name="위로 굽은 화살표 2"/>
          <p:cNvSpPr/>
          <p:nvPr/>
        </p:nvSpPr>
        <p:spPr>
          <a:xfrm flipH="1">
            <a:off x="5257800" y="5608495"/>
            <a:ext cx="685800" cy="342900"/>
          </a:xfrm>
          <a:prstGeom prst="bentUpArrow">
            <a:avLst>
              <a:gd name="adj1" fmla="val 22436"/>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9871187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14"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639762"/>
          </a:xfrm>
        </p:spPr>
        <p:txBody>
          <a:bodyPr>
            <a:normAutofit fontScale="90000"/>
          </a:bodyPr>
          <a:lstStyle/>
          <a:p>
            <a:pPr eaLnBrk="1" hangingPunct="1"/>
            <a:r>
              <a:rPr lang="en-US" altLang="ko-KR" sz="3600" b="1">
                <a:solidFill>
                  <a:srgbClr val="FF0000"/>
                </a:solidFill>
                <a:ea typeface="굴림" panose="020B0600000101010101" pitchFamily="50" charset="-127"/>
              </a:rPr>
              <a:t>Cash Flow After Taxes (CFAT)</a:t>
            </a:r>
          </a:p>
        </p:txBody>
      </p:sp>
      <p:sp>
        <p:nvSpPr>
          <p:cNvPr id="19459" name="Content Placeholder 2"/>
          <p:cNvSpPr>
            <a:spLocks noGrp="1"/>
          </p:cNvSpPr>
          <p:nvPr>
            <p:ph idx="1"/>
          </p:nvPr>
        </p:nvSpPr>
        <p:spPr>
          <a:xfrm>
            <a:off x="152400" y="1066800"/>
            <a:ext cx="8839200" cy="5562600"/>
          </a:xfrm>
        </p:spPr>
        <p:txBody>
          <a:bodyPr>
            <a:normAutofit/>
          </a:bodyPr>
          <a:lstStyle/>
          <a:p>
            <a:pPr eaLnBrk="1" hangingPunct="1">
              <a:buClr>
                <a:srgbClr val="953735"/>
              </a:buClr>
              <a:buFont typeface="Wingdings" panose="05000000000000000000" pitchFamily="2" charset="2"/>
              <a:buChar char="v"/>
            </a:pPr>
            <a:r>
              <a:rPr lang="en-US" altLang="ko-KR" sz="2400" dirty="0">
                <a:ea typeface="굴림" panose="020B0600000101010101" pitchFamily="50" charset="-127"/>
              </a:rPr>
              <a:t>NCF is cash inflows – cash outflows. Now,</a:t>
            </a:r>
            <a:r>
              <a:rPr lang="en-US" altLang="ko-KR" sz="2400" b="1" dirty="0">
                <a:solidFill>
                  <a:srgbClr val="0070C0"/>
                </a:solidFill>
                <a:ea typeface="굴림" panose="020B0600000101010101" pitchFamily="50" charset="-127"/>
              </a:rPr>
              <a:t> consider taxes and deductions</a:t>
            </a:r>
            <a:r>
              <a:rPr lang="en-US" altLang="ko-KR" sz="2400" dirty="0">
                <a:ea typeface="굴림" panose="020B0600000101010101" pitchFamily="50" charset="-127"/>
              </a:rPr>
              <a:t>, such as </a:t>
            </a:r>
            <a:r>
              <a:rPr lang="en-US" altLang="ko-KR" sz="2400" b="1" dirty="0">
                <a:solidFill>
                  <a:srgbClr val="0070C0"/>
                </a:solidFill>
                <a:ea typeface="굴림" panose="020B0600000101010101" pitchFamily="50" charset="-127"/>
              </a:rPr>
              <a:t>depreciation and interests paid</a:t>
            </a:r>
          </a:p>
          <a:p>
            <a:pPr eaLnBrk="1" hangingPunct="1">
              <a:buClr>
                <a:srgbClr val="953735"/>
              </a:buClr>
              <a:buFont typeface="Wingdings" panose="05000000000000000000" pitchFamily="2" charset="2"/>
              <a:buChar char="v"/>
            </a:pPr>
            <a:r>
              <a:rPr lang="en-US" altLang="ko-KR" sz="2400" dirty="0">
                <a:ea typeface="굴림" panose="020B0600000101010101" pitchFamily="50" charset="-127"/>
              </a:rPr>
              <a:t>Cash Flow Before Taxes (CFBT)</a:t>
            </a:r>
          </a:p>
          <a:p>
            <a:pPr lvl="1">
              <a:buClr>
                <a:srgbClr val="953735"/>
              </a:buClr>
              <a:buNone/>
            </a:pPr>
            <a:r>
              <a:rPr lang="en-US" altLang="ko-KR" b="1" dirty="0">
                <a:solidFill>
                  <a:srgbClr val="FF0000"/>
                </a:solidFill>
                <a:ea typeface="굴림" panose="020B0600000101010101" pitchFamily="50" charset="-127"/>
              </a:rPr>
              <a:t>CFBT = </a:t>
            </a:r>
            <a:r>
              <a:rPr lang="en-US" altLang="ko-KR" sz="2400" dirty="0">
                <a:ea typeface="굴림" panose="020B0600000101010101" pitchFamily="50" charset="-127"/>
              </a:rPr>
              <a:t>gross income – expenses  – initial investment + Salvage     </a:t>
            </a:r>
          </a:p>
          <a:p>
            <a:pPr lvl="1" eaLnBrk="1" hangingPunct="1">
              <a:buClr>
                <a:srgbClr val="953735"/>
              </a:buClr>
              <a:buFont typeface="Arial" panose="020B0604020202020204" pitchFamily="34" charset="0"/>
              <a:buNone/>
            </a:pPr>
            <a:r>
              <a:rPr lang="en-US" altLang="ko-KR" sz="2000" dirty="0">
                <a:ea typeface="굴림" panose="020B0600000101010101" pitchFamily="50" charset="-127"/>
              </a:rPr>
              <a:t>              </a:t>
            </a:r>
            <a:r>
              <a:rPr lang="en-US" altLang="ko-KR" b="1" dirty="0">
                <a:solidFill>
                  <a:srgbClr val="FF0000"/>
                </a:solidFill>
                <a:ea typeface="굴림" panose="020B0600000101010101" pitchFamily="50" charset="-127"/>
              </a:rPr>
              <a:t>= GI – OE – P + S </a:t>
            </a:r>
          </a:p>
          <a:p>
            <a:pPr lvl="1" eaLnBrk="1" hangingPunct="1">
              <a:buClr>
                <a:srgbClr val="953735"/>
              </a:buClr>
              <a:buFont typeface="Arial" panose="020B0604020202020204" pitchFamily="34" charset="0"/>
              <a:buNone/>
            </a:pPr>
            <a:endParaRPr lang="en-US" altLang="ko-KR" sz="2000" b="1" dirty="0">
              <a:solidFill>
                <a:srgbClr val="FF0000"/>
              </a:solidFill>
              <a:ea typeface="굴림" panose="020B0600000101010101" pitchFamily="50" charset="-127"/>
            </a:endParaRPr>
          </a:p>
          <a:p>
            <a:pPr eaLnBrk="1" hangingPunct="1">
              <a:buClr>
                <a:srgbClr val="953735"/>
              </a:buClr>
              <a:buFont typeface="Wingdings" panose="05000000000000000000" pitchFamily="2" charset="2"/>
              <a:buChar char="v"/>
            </a:pPr>
            <a:r>
              <a:rPr lang="en-US" altLang="ko-KR" sz="2400" dirty="0">
                <a:ea typeface="굴림" panose="020B0600000101010101" pitchFamily="50" charset="-127"/>
              </a:rPr>
              <a:t>Cash Flow After Taxes (CFAT)</a:t>
            </a:r>
          </a:p>
          <a:p>
            <a:pPr lvl="1" eaLnBrk="1" hangingPunct="1">
              <a:buFont typeface="Arial" panose="020B0604020202020204" pitchFamily="34" charset="0"/>
              <a:buNone/>
            </a:pPr>
            <a:r>
              <a:rPr lang="en-US" altLang="ko-KR" b="1" dirty="0">
                <a:solidFill>
                  <a:srgbClr val="FF0000"/>
                </a:solidFill>
                <a:ea typeface="굴림" panose="020B0600000101010101" pitchFamily="50" charset="-127"/>
              </a:rPr>
              <a:t>CFAT</a:t>
            </a:r>
            <a:r>
              <a:rPr lang="en-US" altLang="ko-KR" b="1" dirty="0">
                <a:solidFill>
                  <a:srgbClr val="FF0066"/>
                </a:solidFill>
                <a:ea typeface="굴림" panose="020B0600000101010101" pitchFamily="50" charset="-127"/>
              </a:rPr>
              <a:t> = </a:t>
            </a:r>
            <a:r>
              <a:rPr lang="en-US" altLang="ko-KR" sz="2400" dirty="0">
                <a:ea typeface="굴림" panose="020B0600000101010101" pitchFamily="50" charset="-127"/>
              </a:rPr>
              <a:t>CFBT – taxes</a:t>
            </a:r>
          </a:p>
          <a:p>
            <a:pPr lvl="1">
              <a:buNone/>
            </a:pPr>
            <a:r>
              <a:rPr lang="en-US" altLang="ko-KR" sz="2000" dirty="0">
                <a:ea typeface="굴림" panose="020B0600000101010101" pitchFamily="50" charset="-127"/>
              </a:rPr>
              <a:t>	        </a:t>
            </a:r>
            <a:r>
              <a:rPr lang="en-US" altLang="ko-KR" b="1" dirty="0">
                <a:solidFill>
                  <a:srgbClr val="FF0000"/>
                </a:solidFill>
                <a:ea typeface="굴림" panose="020B0600000101010101" pitchFamily="50" charset="-127"/>
              </a:rPr>
              <a:t>= GI – OE – P – (GI – OE – D – I)(</a:t>
            </a:r>
            <a:r>
              <a:rPr lang="en-US" altLang="ko-KR" b="1" i="1" dirty="0" err="1">
                <a:solidFill>
                  <a:srgbClr val="FF0000"/>
                </a:solidFill>
                <a:ea typeface="굴림" panose="020B0600000101010101" pitchFamily="50" charset="-127"/>
              </a:rPr>
              <a:t>T</a:t>
            </a:r>
            <a:r>
              <a:rPr lang="en-US" altLang="ko-KR" b="1" i="1" baseline="-25000" dirty="0" err="1">
                <a:solidFill>
                  <a:srgbClr val="FF0000"/>
                </a:solidFill>
                <a:ea typeface="굴림" panose="020B0600000101010101" pitchFamily="50" charset="-127"/>
              </a:rPr>
              <a:t>e</a:t>
            </a:r>
            <a:r>
              <a:rPr lang="en-US" altLang="ko-KR" b="1" dirty="0">
                <a:solidFill>
                  <a:srgbClr val="FF0000"/>
                </a:solidFill>
                <a:ea typeface="굴림" panose="020B0600000101010101" pitchFamily="50" charset="-127"/>
              </a:rPr>
              <a:t>) + S</a:t>
            </a:r>
          </a:p>
          <a:p>
            <a:pPr lvl="1">
              <a:buNone/>
            </a:pPr>
            <a:r>
              <a:rPr lang="en-US" altLang="ko-KR" b="1" dirty="0">
                <a:solidFill>
                  <a:srgbClr val="FF0000"/>
                </a:solidFill>
                <a:ea typeface="굴림" panose="020B0600000101010101" pitchFamily="50" charset="-127"/>
              </a:rPr>
              <a:t>   </a:t>
            </a:r>
            <a:r>
              <a:rPr lang="en-US" altLang="ko-KR" sz="2000" b="1" dirty="0">
                <a:solidFill>
                  <a:srgbClr val="000000"/>
                </a:solidFill>
                <a:ea typeface="굴림" panose="020B0600000101010101" pitchFamily="50" charset="-127"/>
              </a:rPr>
              <a:t>since NOPAT=(GI – OE – D – I) – (GI – OE – D – I)(</a:t>
            </a:r>
            <a:r>
              <a:rPr lang="en-US" altLang="ko-KR" sz="2000" b="1" i="1" dirty="0" err="1">
                <a:solidFill>
                  <a:srgbClr val="000000"/>
                </a:solidFill>
                <a:ea typeface="굴림" panose="020B0600000101010101" pitchFamily="50" charset="-127"/>
              </a:rPr>
              <a:t>T</a:t>
            </a:r>
            <a:r>
              <a:rPr lang="en-US" altLang="ko-KR" sz="2000" b="1" i="1" baseline="-25000" dirty="0" err="1">
                <a:solidFill>
                  <a:srgbClr val="000000"/>
                </a:solidFill>
                <a:ea typeface="굴림" panose="020B0600000101010101" pitchFamily="50" charset="-127"/>
              </a:rPr>
              <a:t>e</a:t>
            </a:r>
            <a:r>
              <a:rPr lang="en-US" altLang="ko-KR" sz="2000" b="1" dirty="0">
                <a:solidFill>
                  <a:srgbClr val="000000"/>
                </a:solidFill>
                <a:ea typeface="굴림" panose="020B0600000101010101" pitchFamily="50" charset="-127"/>
              </a:rPr>
              <a:t>)</a:t>
            </a:r>
          </a:p>
          <a:p>
            <a:pPr lvl="1">
              <a:buNone/>
            </a:pPr>
            <a:r>
              <a:rPr lang="en-US" altLang="ko-KR" sz="2000" b="1" dirty="0">
                <a:solidFill>
                  <a:srgbClr val="FF0000"/>
                </a:solidFill>
                <a:ea typeface="굴림" panose="020B0600000101010101" pitchFamily="50" charset="-127"/>
              </a:rPr>
              <a:t> 		    </a:t>
            </a:r>
            <a:r>
              <a:rPr lang="en-US" altLang="ko-KR" b="1" dirty="0">
                <a:solidFill>
                  <a:srgbClr val="FF0000"/>
                </a:solidFill>
                <a:ea typeface="굴림" panose="020B0600000101010101" pitchFamily="50" charset="-127"/>
              </a:rPr>
              <a:t>= (NOPAT</a:t>
            </a:r>
            <a:r>
              <a:rPr lang="ko-KR" altLang="en-US" b="1" dirty="0">
                <a:solidFill>
                  <a:srgbClr val="FF0000"/>
                </a:solidFill>
                <a:ea typeface="굴림" panose="020B0600000101010101" pitchFamily="50" charset="-127"/>
              </a:rPr>
              <a:t> </a:t>
            </a:r>
            <a:r>
              <a:rPr lang="en-US" altLang="ko-KR" b="1" dirty="0">
                <a:solidFill>
                  <a:srgbClr val="FF0000"/>
                </a:solidFill>
                <a:ea typeface="굴림" panose="020B0600000101010101" pitchFamily="50" charset="-127"/>
              </a:rPr>
              <a:t>+ D + I)</a:t>
            </a:r>
            <a:r>
              <a:rPr lang="en-US" altLang="ko-KR" sz="2400" b="1" dirty="0">
                <a:solidFill>
                  <a:srgbClr val="FF0000"/>
                </a:solidFill>
                <a:ea typeface="굴림" panose="020B0600000101010101" pitchFamily="50" charset="-127"/>
              </a:rPr>
              <a:t> </a:t>
            </a:r>
            <a:r>
              <a:rPr lang="en-US" altLang="ko-KR" b="1" dirty="0">
                <a:solidFill>
                  <a:srgbClr val="FF0000"/>
                </a:solidFill>
                <a:ea typeface="굴림" panose="020B0600000101010101" pitchFamily="50" charset="-127"/>
              </a:rPr>
              <a:t>– P</a:t>
            </a:r>
            <a:r>
              <a:rPr lang="en-US" altLang="ko-KR" sz="2400" b="1" dirty="0">
                <a:solidFill>
                  <a:srgbClr val="FF0000"/>
                </a:solidFill>
                <a:ea typeface="굴림" panose="020B0600000101010101" pitchFamily="50" charset="-127"/>
              </a:rPr>
              <a:t> + </a:t>
            </a:r>
            <a:r>
              <a:rPr lang="en-US" altLang="ko-KR" b="1" dirty="0">
                <a:solidFill>
                  <a:srgbClr val="FF0000"/>
                </a:solidFill>
                <a:ea typeface="굴림" panose="020B0600000101010101" pitchFamily="50" charset="-127"/>
              </a:rPr>
              <a:t>S</a:t>
            </a:r>
            <a:endParaRPr lang="en-US" altLang="ko-KR" sz="2400" dirty="0">
              <a:ea typeface="굴림" panose="020B0600000101010101" pitchFamily="50" charset="-127"/>
            </a:endParaRPr>
          </a:p>
        </p:txBody>
      </p:sp>
      <p:cxnSp>
        <p:nvCxnSpPr>
          <p:cNvPr id="5" name="Straight Connector 4"/>
          <p:cNvCxnSpPr/>
          <p:nvPr/>
        </p:nvCxnSpPr>
        <p:spPr>
          <a:xfrm>
            <a:off x="457200" y="914400"/>
            <a:ext cx="82296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4600" y="3048000"/>
            <a:ext cx="2362200" cy="1200150"/>
          </a:xfrm>
          <a:prstGeom prst="rect">
            <a:avLst/>
          </a:prstGeom>
          <a:solidFill>
            <a:schemeClr val="accent5">
              <a:lumMod val="60000"/>
              <a:lumOff val="40000"/>
            </a:schemeClr>
          </a:solidFill>
          <a:ln w="38100">
            <a:solidFill>
              <a:schemeClr val="tx1"/>
            </a:solidFill>
          </a:ln>
        </p:spPr>
        <p:txBody>
          <a:bodyPr>
            <a:spAutoFit/>
          </a:bodyPr>
          <a:lstStyle/>
          <a:p>
            <a:pPr algn="ctr" eaLnBrk="1" fontAlgn="auto" hangingPunct="1">
              <a:spcBef>
                <a:spcPts val="0"/>
              </a:spcBef>
              <a:spcAft>
                <a:spcPts val="0"/>
              </a:spcAft>
              <a:defRPr/>
            </a:pPr>
            <a:r>
              <a:rPr lang="en-US" dirty="0">
                <a:latin typeface="+mn-lt"/>
              </a:rPr>
              <a:t>A </a:t>
            </a:r>
            <a:r>
              <a:rPr lang="en-US" b="1" dirty="0">
                <a:solidFill>
                  <a:schemeClr val="accent6">
                    <a:lumMod val="50000"/>
                  </a:schemeClr>
                </a:solidFill>
                <a:latin typeface="+mn-lt"/>
              </a:rPr>
              <a:t>negative TI </a:t>
            </a:r>
            <a:r>
              <a:rPr lang="en-US" dirty="0">
                <a:latin typeface="+mn-lt"/>
              </a:rPr>
              <a:t>value is considered a</a:t>
            </a:r>
            <a:r>
              <a:rPr lang="en-US" b="1" dirty="0">
                <a:solidFill>
                  <a:schemeClr val="accent6">
                    <a:lumMod val="50000"/>
                  </a:schemeClr>
                </a:solidFill>
                <a:latin typeface="+mn-lt"/>
              </a:rPr>
              <a:t> </a:t>
            </a:r>
          </a:p>
          <a:p>
            <a:pPr algn="ctr" eaLnBrk="1" fontAlgn="auto" hangingPunct="1">
              <a:spcBef>
                <a:spcPts val="0"/>
              </a:spcBef>
              <a:spcAft>
                <a:spcPts val="0"/>
              </a:spcAft>
              <a:defRPr/>
            </a:pPr>
            <a:r>
              <a:rPr lang="en-US" b="1" dirty="0">
                <a:solidFill>
                  <a:schemeClr val="accent6">
                    <a:lumMod val="50000"/>
                  </a:schemeClr>
                </a:solidFill>
                <a:latin typeface="+mn-lt"/>
              </a:rPr>
              <a:t>tax savings</a:t>
            </a:r>
          </a:p>
          <a:p>
            <a:pPr algn="ctr" eaLnBrk="1" fontAlgn="auto" hangingPunct="1">
              <a:spcBef>
                <a:spcPts val="0"/>
              </a:spcBef>
              <a:spcAft>
                <a:spcPts val="0"/>
              </a:spcAft>
              <a:defRPr/>
            </a:pPr>
            <a:r>
              <a:rPr lang="en-US" dirty="0">
                <a:latin typeface="+mn-lt"/>
              </a:rPr>
              <a:t> for the project</a:t>
            </a:r>
          </a:p>
        </p:txBody>
      </p:sp>
      <p:sp>
        <p:nvSpPr>
          <p:cNvPr id="10" name="Curved Right Arrow 9"/>
          <p:cNvSpPr/>
          <p:nvPr/>
        </p:nvSpPr>
        <p:spPr>
          <a:xfrm rot="3241743">
            <a:off x="5403021" y="2306187"/>
            <a:ext cx="641440" cy="2337474"/>
          </a:xfrm>
          <a:prstGeom prst="curvedRightArrow">
            <a:avLst>
              <a:gd name="adj1" fmla="val 35415"/>
              <a:gd name="adj2" fmla="val 153237"/>
              <a:gd name="adj3" fmla="val 4717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ko-KR">
              <a:solidFill>
                <a:schemeClr val="tx1"/>
              </a:solidFill>
            </a:endParaRPr>
          </a:p>
        </p:txBody>
      </p:sp>
      <p:sp>
        <p:nvSpPr>
          <p:cNvPr id="11" name="Left Brace 10"/>
          <p:cNvSpPr/>
          <p:nvPr/>
        </p:nvSpPr>
        <p:spPr>
          <a:xfrm rot="5400000">
            <a:off x="5550800" y="3189635"/>
            <a:ext cx="328399" cy="2438400"/>
          </a:xfrm>
          <a:prstGeom prst="leftBrace">
            <a:avLst>
              <a:gd name="adj1" fmla="val 0"/>
              <a:gd name="adj2" fmla="val 61247"/>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ko-KR" altLang="ko-KR"/>
          </a:p>
        </p:txBody>
      </p:sp>
    </p:spTree>
    <p:extLst>
      <p:ext uri="{BB962C8B-B14F-4D97-AF65-F5344CB8AC3E}">
        <p14:creationId xmlns:p14="http://schemas.microsoft.com/office/powerpoint/2010/main" val="907207948"/>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639762"/>
          </a:xfrm>
        </p:spPr>
        <p:txBody>
          <a:bodyPr>
            <a:normAutofit fontScale="90000"/>
          </a:bodyPr>
          <a:lstStyle/>
          <a:p>
            <a:pPr eaLnBrk="1" hangingPunct="1"/>
            <a:r>
              <a:rPr lang="en-US" altLang="ko-KR" sz="3600" b="1" dirty="0">
                <a:solidFill>
                  <a:srgbClr val="FF0000"/>
                </a:solidFill>
                <a:ea typeface="굴림" panose="020B0600000101010101" pitchFamily="50" charset="-127"/>
              </a:rPr>
              <a:t>Income Statements vs. Cash Flow</a:t>
            </a:r>
          </a:p>
        </p:txBody>
      </p:sp>
      <p:cxnSp>
        <p:nvCxnSpPr>
          <p:cNvPr id="5" name="Straight Connector 4"/>
          <p:cNvCxnSpPr/>
          <p:nvPr/>
        </p:nvCxnSpPr>
        <p:spPr>
          <a:xfrm>
            <a:off x="457200" y="914400"/>
            <a:ext cx="82296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5643" y="1980834"/>
            <a:ext cx="2321918" cy="369332"/>
          </a:xfrm>
          <a:prstGeom prst="rect">
            <a:avLst/>
          </a:prstGeom>
          <a:noFill/>
        </p:spPr>
        <p:txBody>
          <a:bodyPr wrap="none" rtlCol="0">
            <a:spAutoFit/>
          </a:bodyPr>
          <a:lstStyle/>
          <a:p>
            <a:r>
              <a:rPr lang="en-US" altLang="ko-KR" dirty="0"/>
              <a:t>- Income Statements</a:t>
            </a:r>
            <a:endParaRPr lang="ko-KR" altLang="en-US" dirty="0"/>
          </a:p>
        </p:txBody>
      </p:sp>
      <p:grpSp>
        <p:nvGrpSpPr>
          <p:cNvPr id="4" name="그룹 3">
            <a:extLst>
              <a:ext uri="{FF2B5EF4-FFF2-40B4-BE49-F238E27FC236}">
                <a16:creationId xmlns:a16="http://schemas.microsoft.com/office/drawing/2014/main" id="{198D8F0C-6D97-8B34-6C40-BEA985089004}"/>
              </a:ext>
            </a:extLst>
          </p:cNvPr>
          <p:cNvGrpSpPr/>
          <p:nvPr/>
        </p:nvGrpSpPr>
        <p:grpSpPr>
          <a:xfrm>
            <a:off x="507524" y="2657478"/>
            <a:ext cx="3276600" cy="2717521"/>
            <a:chOff x="507524" y="2657478"/>
            <a:chExt cx="3276600" cy="2717521"/>
          </a:xfrm>
        </p:grpSpPr>
        <p:cxnSp>
          <p:nvCxnSpPr>
            <p:cNvPr id="10" name="직선 화살표 연결선 9"/>
            <p:cNvCxnSpPr/>
            <p:nvPr/>
          </p:nvCxnSpPr>
          <p:spPr>
            <a:xfrm>
              <a:off x="551038" y="4111921"/>
              <a:ext cx="3233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551038" y="3959521"/>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524" y="4303985"/>
              <a:ext cx="282450" cy="307777"/>
            </a:xfrm>
            <a:prstGeom prst="rect">
              <a:avLst/>
            </a:prstGeom>
            <a:noFill/>
          </p:spPr>
          <p:txBody>
            <a:bodyPr wrap="none" rtlCol="0">
              <a:spAutoFit/>
            </a:bodyPr>
            <a:lstStyle/>
            <a:p>
              <a:r>
                <a:rPr lang="en-US" altLang="ko-KR" sz="1400" dirty="0"/>
                <a:t>0</a:t>
              </a:r>
              <a:endParaRPr lang="ko-KR" altLang="en-US" sz="1400" dirty="0"/>
            </a:p>
          </p:txBody>
        </p:sp>
        <p:sp>
          <p:nvSpPr>
            <p:cNvPr id="148" name="직사각형 147"/>
            <p:cNvSpPr/>
            <p:nvPr/>
          </p:nvSpPr>
          <p:spPr>
            <a:xfrm>
              <a:off x="2015068" y="2657478"/>
              <a:ext cx="381000" cy="1455881"/>
            </a:xfrm>
            <a:prstGeom prst="rect">
              <a:avLst/>
            </a:prstGeom>
            <a:solidFill>
              <a:schemeClr val="accent1">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G</a:t>
              </a:r>
            </a:p>
            <a:p>
              <a:pPr algn="ctr"/>
              <a:r>
                <a:rPr lang="en-US" altLang="ko-KR" dirty="0">
                  <a:solidFill>
                    <a:srgbClr val="0070C0"/>
                  </a:solidFill>
                </a:rPr>
                <a:t>I</a:t>
              </a:r>
              <a:endParaRPr lang="ko-KR" altLang="en-US" dirty="0">
                <a:solidFill>
                  <a:srgbClr val="0070C0"/>
                </a:solidFill>
              </a:endParaRPr>
            </a:p>
          </p:txBody>
        </p:sp>
        <p:sp>
          <p:nvSpPr>
            <p:cNvPr id="149" name="직사각형 148"/>
            <p:cNvSpPr/>
            <p:nvPr/>
          </p:nvSpPr>
          <p:spPr>
            <a:xfrm>
              <a:off x="2015067" y="4109993"/>
              <a:ext cx="381000" cy="51327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O</a:t>
              </a:r>
            </a:p>
            <a:p>
              <a:pPr algn="ctr"/>
              <a:r>
                <a:rPr lang="en-US" altLang="ko-KR" dirty="0">
                  <a:solidFill>
                    <a:srgbClr val="0070C0"/>
                  </a:solidFill>
                </a:rPr>
                <a:t>E</a:t>
              </a:r>
              <a:endParaRPr lang="ko-KR" altLang="en-US" dirty="0">
                <a:solidFill>
                  <a:srgbClr val="0070C0"/>
                </a:solidFill>
              </a:endParaRPr>
            </a:p>
          </p:txBody>
        </p:sp>
        <p:grpSp>
          <p:nvGrpSpPr>
            <p:cNvPr id="172" name="그룹 171"/>
            <p:cNvGrpSpPr/>
            <p:nvPr/>
          </p:nvGrpSpPr>
          <p:grpSpPr>
            <a:xfrm>
              <a:off x="2015067" y="4622300"/>
              <a:ext cx="384665" cy="503242"/>
              <a:chOff x="2015067" y="4622300"/>
              <a:chExt cx="384665" cy="503242"/>
            </a:xfrm>
          </p:grpSpPr>
          <p:sp>
            <p:nvSpPr>
              <p:cNvPr id="150" name="직사각형 149"/>
              <p:cNvSpPr/>
              <p:nvPr/>
            </p:nvSpPr>
            <p:spPr>
              <a:xfrm>
                <a:off x="2018732" y="4622300"/>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I</a:t>
                </a:r>
                <a:endParaRPr lang="ko-KR" altLang="en-US" dirty="0">
                  <a:solidFill>
                    <a:srgbClr val="0070C0"/>
                  </a:solidFill>
                </a:endParaRPr>
              </a:p>
            </p:txBody>
          </p:sp>
          <p:sp>
            <p:nvSpPr>
              <p:cNvPr id="156" name="직사각형 155"/>
              <p:cNvSpPr/>
              <p:nvPr/>
            </p:nvSpPr>
            <p:spPr>
              <a:xfrm>
                <a:off x="2015067" y="4873921"/>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D</a:t>
                </a:r>
                <a:endParaRPr lang="ko-KR" altLang="en-US" dirty="0">
                  <a:solidFill>
                    <a:srgbClr val="0070C0"/>
                  </a:solidFill>
                </a:endParaRPr>
              </a:p>
            </p:txBody>
          </p:sp>
        </p:grpSp>
        <p:sp>
          <p:nvSpPr>
            <p:cNvPr id="157" name="직사각형 156"/>
            <p:cNvSpPr/>
            <p:nvPr/>
          </p:nvSpPr>
          <p:spPr>
            <a:xfrm>
              <a:off x="2019130" y="5123378"/>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T</a:t>
              </a:r>
              <a:endParaRPr lang="ko-KR" altLang="en-US" dirty="0">
                <a:solidFill>
                  <a:srgbClr val="0070C0"/>
                </a:solidFill>
              </a:endParaRPr>
            </a:p>
          </p:txBody>
        </p:sp>
        <p:sp>
          <p:nvSpPr>
            <p:cNvPr id="145" name="왼쪽 중괄호 144"/>
            <p:cNvSpPr/>
            <p:nvPr/>
          </p:nvSpPr>
          <p:spPr>
            <a:xfrm>
              <a:off x="1597388" y="2657478"/>
              <a:ext cx="375106" cy="1954284"/>
            </a:xfrm>
            <a:prstGeom prst="leftBrace">
              <a:avLst>
                <a:gd name="adj1" fmla="val 39946"/>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7" name="TextBox 146"/>
            <p:cNvSpPr txBox="1"/>
            <p:nvPr/>
          </p:nvSpPr>
          <p:spPr>
            <a:xfrm>
              <a:off x="1224822" y="2670788"/>
              <a:ext cx="461665" cy="1637628"/>
            </a:xfrm>
            <a:prstGeom prst="rect">
              <a:avLst/>
            </a:prstGeom>
            <a:noFill/>
          </p:spPr>
          <p:txBody>
            <a:bodyPr vert="eaVert" wrap="none" rtlCol="0">
              <a:spAutoFit/>
            </a:bodyPr>
            <a:lstStyle/>
            <a:p>
              <a:r>
                <a:rPr lang="en-US" altLang="ko-KR" b="1" dirty="0">
                  <a:solidFill>
                    <a:srgbClr val="002060"/>
                  </a:solidFill>
                </a:rPr>
                <a:t>EBITDA=NOI</a:t>
              </a:r>
              <a:endParaRPr lang="ko-KR" altLang="en-US" b="1" dirty="0">
                <a:solidFill>
                  <a:srgbClr val="002060"/>
                </a:solidFill>
              </a:endParaRPr>
            </a:p>
          </p:txBody>
        </p:sp>
        <p:sp>
          <p:nvSpPr>
            <p:cNvPr id="162" name="왼쪽 중괄호 161"/>
            <p:cNvSpPr/>
            <p:nvPr/>
          </p:nvSpPr>
          <p:spPr>
            <a:xfrm flipH="1">
              <a:off x="2410957" y="2668016"/>
              <a:ext cx="375106" cy="2455362"/>
            </a:xfrm>
            <a:prstGeom prst="leftBrace">
              <a:avLst>
                <a:gd name="adj1" fmla="val 39946"/>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3" name="TextBox 162"/>
            <p:cNvSpPr txBox="1"/>
            <p:nvPr/>
          </p:nvSpPr>
          <p:spPr>
            <a:xfrm>
              <a:off x="2629258" y="3690504"/>
              <a:ext cx="461665" cy="489878"/>
            </a:xfrm>
            <a:prstGeom prst="rect">
              <a:avLst/>
            </a:prstGeom>
            <a:noFill/>
          </p:spPr>
          <p:txBody>
            <a:bodyPr vert="eaVert" wrap="none" rtlCol="0">
              <a:spAutoFit/>
            </a:bodyPr>
            <a:lstStyle/>
            <a:p>
              <a:r>
                <a:rPr lang="en-US" altLang="ko-KR" b="1" dirty="0">
                  <a:solidFill>
                    <a:srgbClr val="00B050"/>
                  </a:solidFill>
                </a:rPr>
                <a:t>T.I.</a:t>
              </a:r>
              <a:endParaRPr lang="ko-KR" altLang="en-US" b="1" dirty="0">
                <a:solidFill>
                  <a:srgbClr val="00B050"/>
                </a:solidFill>
              </a:endParaRPr>
            </a:p>
          </p:txBody>
        </p:sp>
        <p:sp>
          <p:nvSpPr>
            <p:cNvPr id="164" name="왼쪽 중괄호 163"/>
            <p:cNvSpPr/>
            <p:nvPr/>
          </p:nvSpPr>
          <p:spPr>
            <a:xfrm flipH="1">
              <a:off x="2396067" y="2668015"/>
              <a:ext cx="835780" cy="2706983"/>
            </a:xfrm>
            <a:prstGeom prst="leftBrace">
              <a:avLst>
                <a:gd name="adj1" fmla="val 39946"/>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5" name="TextBox 164"/>
            <p:cNvSpPr txBox="1"/>
            <p:nvPr/>
          </p:nvSpPr>
          <p:spPr>
            <a:xfrm>
              <a:off x="3111123" y="3634620"/>
              <a:ext cx="461665" cy="900246"/>
            </a:xfrm>
            <a:prstGeom prst="rect">
              <a:avLst/>
            </a:prstGeom>
            <a:noFill/>
          </p:spPr>
          <p:txBody>
            <a:bodyPr vert="eaVert" wrap="none" rtlCol="0">
              <a:spAutoFit/>
            </a:bodyPr>
            <a:lstStyle/>
            <a:p>
              <a:r>
                <a:rPr lang="en-US" altLang="ko-KR" b="1" dirty="0"/>
                <a:t>NOPAT</a:t>
              </a:r>
              <a:endParaRPr lang="ko-KR" altLang="en-US" b="1" dirty="0"/>
            </a:p>
          </p:txBody>
        </p:sp>
      </p:grpSp>
      <p:sp>
        <p:nvSpPr>
          <p:cNvPr id="161" name="오른쪽 화살표 160"/>
          <p:cNvSpPr/>
          <p:nvPr/>
        </p:nvSpPr>
        <p:spPr>
          <a:xfrm rot="19154516">
            <a:off x="4116357" y="3261791"/>
            <a:ext cx="619523" cy="442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0" name="TextBox 169"/>
          <p:cNvSpPr txBox="1"/>
          <p:nvPr/>
        </p:nvSpPr>
        <p:spPr>
          <a:xfrm>
            <a:off x="5369891" y="990584"/>
            <a:ext cx="3274101" cy="369332"/>
          </a:xfrm>
          <a:prstGeom prst="rect">
            <a:avLst/>
          </a:prstGeom>
          <a:noFill/>
        </p:spPr>
        <p:txBody>
          <a:bodyPr wrap="none" rtlCol="0">
            <a:spAutoFit/>
          </a:bodyPr>
          <a:lstStyle/>
          <a:p>
            <a:r>
              <a:rPr lang="en-US" altLang="ko-KR" dirty="0"/>
              <a:t>- Project View Cash Flow(ROI)</a:t>
            </a:r>
            <a:endParaRPr lang="ko-KR" altLang="en-US" dirty="0"/>
          </a:p>
        </p:txBody>
      </p:sp>
      <p:grpSp>
        <p:nvGrpSpPr>
          <p:cNvPr id="167" name="그룹 166"/>
          <p:cNvGrpSpPr/>
          <p:nvPr/>
        </p:nvGrpSpPr>
        <p:grpSpPr>
          <a:xfrm>
            <a:off x="5366308" y="1523816"/>
            <a:ext cx="3405504" cy="3518303"/>
            <a:chOff x="5366308" y="1523816"/>
            <a:chExt cx="3405504" cy="3518303"/>
          </a:xfrm>
        </p:grpSpPr>
        <p:cxnSp>
          <p:nvCxnSpPr>
            <p:cNvPr id="174" name="직선 화살표 연결선 173"/>
            <p:cNvCxnSpPr/>
            <p:nvPr/>
          </p:nvCxnSpPr>
          <p:spPr>
            <a:xfrm>
              <a:off x="5538726" y="2978259"/>
              <a:ext cx="3233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직선 연결선 174"/>
            <p:cNvCxnSpPr/>
            <p:nvPr/>
          </p:nvCxnSpPr>
          <p:spPr>
            <a:xfrm>
              <a:off x="5538726" y="2825859"/>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5397501" y="2478419"/>
              <a:ext cx="282450" cy="307777"/>
            </a:xfrm>
            <a:prstGeom prst="rect">
              <a:avLst/>
            </a:prstGeom>
            <a:noFill/>
          </p:spPr>
          <p:txBody>
            <a:bodyPr wrap="none" rtlCol="0">
              <a:spAutoFit/>
            </a:bodyPr>
            <a:lstStyle/>
            <a:p>
              <a:r>
                <a:rPr lang="en-US" altLang="ko-KR" sz="1400" dirty="0"/>
                <a:t>0</a:t>
              </a:r>
              <a:endParaRPr lang="ko-KR" altLang="en-US" sz="1400" dirty="0"/>
            </a:p>
          </p:txBody>
        </p:sp>
        <p:sp>
          <p:nvSpPr>
            <p:cNvPr id="177" name="직사각형 176"/>
            <p:cNvSpPr/>
            <p:nvPr/>
          </p:nvSpPr>
          <p:spPr>
            <a:xfrm>
              <a:off x="5366308" y="2980847"/>
              <a:ext cx="381000" cy="923850"/>
            </a:xfrm>
            <a:prstGeom prst="rect">
              <a:avLst/>
            </a:prstGeom>
            <a:solidFill>
              <a:srgbClr val="FF7C80">
                <a:alpha val="39000"/>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rgbClr val="0070C0"/>
                  </a:solidFill>
                </a:rPr>
                <a:t>D</a:t>
              </a:r>
            </a:p>
            <a:p>
              <a:pPr algn="ctr"/>
              <a:r>
                <a:rPr lang="en-US" altLang="ko-KR" sz="1200" dirty="0">
                  <a:solidFill>
                    <a:srgbClr val="0070C0"/>
                  </a:solidFill>
                </a:rPr>
                <a:t>E</a:t>
              </a:r>
            </a:p>
            <a:p>
              <a:pPr algn="ctr"/>
              <a:r>
                <a:rPr lang="en-US" altLang="ko-KR" sz="1200" dirty="0">
                  <a:solidFill>
                    <a:srgbClr val="0070C0"/>
                  </a:solidFill>
                </a:rPr>
                <a:t>B</a:t>
              </a:r>
            </a:p>
            <a:p>
              <a:pPr algn="ctr"/>
              <a:r>
                <a:rPr lang="en-US" altLang="ko-KR" sz="1200" dirty="0">
                  <a:solidFill>
                    <a:srgbClr val="0070C0"/>
                  </a:solidFill>
                </a:rPr>
                <a:t>T</a:t>
              </a:r>
              <a:endParaRPr lang="ko-KR" altLang="en-US" sz="1200" dirty="0">
                <a:solidFill>
                  <a:srgbClr val="0070C0"/>
                </a:solidFill>
              </a:endParaRPr>
            </a:p>
          </p:txBody>
        </p:sp>
        <p:sp>
          <p:nvSpPr>
            <p:cNvPr id="178" name="직사각형 177"/>
            <p:cNvSpPr/>
            <p:nvPr/>
          </p:nvSpPr>
          <p:spPr>
            <a:xfrm>
              <a:off x="7002756" y="1523816"/>
              <a:ext cx="381000" cy="1455881"/>
            </a:xfrm>
            <a:prstGeom prst="rect">
              <a:avLst/>
            </a:prstGeom>
            <a:solidFill>
              <a:schemeClr val="accent1">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G</a:t>
              </a:r>
            </a:p>
            <a:p>
              <a:pPr algn="ctr"/>
              <a:r>
                <a:rPr lang="en-US" altLang="ko-KR" dirty="0">
                  <a:solidFill>
                    <a:srgbClr val="0070C0"/>
                  </a:solidFill>
                </a:rPr>
                <a:t>I</a:t>
              </a:r>
              <a:endParaRPr lang="ko-KR" altLang="en-US" dirty="0">
                <a:solidFill>
                  <a:srgbClr val="0070C0"/>
                </a:solidFill>
              </a:endParaRPr>
            </a:p>
          </p:txBody>
        </p:sp>
        <p:sp>
          <p:nvSpPr>
            <p:cNvPr id="179" name="직사각형 178"/>
            <p:cNvSpPr/>
            <p:nvPr/>
          </p:nvSpPr>
          <p:spPr>
            <a:xfrm>
              <a:off x="7002755" y="2976331"/>
              <a:ext cx="381000" cy="51327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O</a:t>
              </a:r>
            </a:p>
            <a:p>
              <a:pPr algn="ctr"/>
              <a:r>
                <a:rPr lang="en-US" altLang="ko-KR" dirty="0">
                  <a:solidFill>
                    <a:srgbClr val="0070C0"/>
                  </a:solidFill>
                </a:rPr>
                <a:t>E</a:t>
              </a:r>
              <a:endParaRPr lang="ko-KR" altLang="en-US" dirty="0">
                <a:solidFill>
                  <a:srgbClr val="0070C0"/>
                </a:solidFill>
              </a:endParaRPr>
            </a:p>
          </p:txBody>
        </p:sp>
        <p:sp>
          <p:nvSpPr>
            <p:cNvPr id="182" name="직사각형 181"/>
            <p:cNvSpPr/>
            <p:nvPr/>
          </p:nvSpPr>
          <p:spPr>
            <a:xfrm>
              <a:off x="7006818" y="3989716"/>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T</a:t>
              </a:r>
              <a:endParaRPr lang="ko-KR" altLang="en-US" dirty="0">
                <a:solidFill>
                  <a:srgbClr val="0070C0"/>
                </a:solidFill>
              </a:endParaRPr>
            </a:p>
          </p:txBody>
        </p:sp>
        <p:sp>
          <p:nvSpPr>
            <p:cNvPr id="183" name="왼쪽 중괄호 182"/>
            <p:cNvSpPr/>
            <p:nvPr/>
          </p:nvSpPr>
          <p:spPr>
            <a:xfrm>
              <a:off x="6585076" y="1523816"/>
              <a:ext cx="375106" cy="1954284"/>
            </a:xfrm>
            <a:prstGeom prst="leftBrace">
              <a:avLst>
                <a:gd name="adj1" fmla="val 39946"/>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4" name="TextBox 183"/>
            <p:cNvSpPr txBox="1"/>
            <p:nvPr/>
          </p:nvSpPr>
          <p:spPr>
            <a:xfrm>
              <a:off x="6190440" y="1554162"/>
              <a:ext cx="461665" cy="1637628"/>
            </a:xfrm>
            <a:prstGeom prst="rect">
              <a:avLst/>
            </a:prstGeom>
            <a:noFill/>
          </p:spPr>
          <p:txBody>
            <a:bodyPr vert="eaVert" wrap="none" rtlCol="0">
              <a:spAutoFit/>
            </a:bodyPr>
            <a:lstStyle/>
            <a:p>
              <a:r>
                <a:rPr lang="en-US" altLang="ko-KR" b="1" dirty="0">
                  <a:solidFill>
                    <a:srgbClr val="002060"/>
                  </a:solidFill>
                </a:rPr>
                <a:t>EBITDA=NOI</a:t>
              </a:r>
              <a:endParaRPr lang="ko-KR" altLang="en-US" b="1" dirty="0">
                <a:solidFill>
                  <a:srgbClr val="002060"/>
                </a:solidFill>
              </a:endParaRPr>
            </a:p>
          </p:txBody>
        </p:sp>
        <p:sp>
          <p:nvSpPr>
            <p:cNvPr id="187" name="왼쪽 중괄호 186"/>
            <p:cNvSpPr/>
            <p:nvPr/>
          </p:nvSpPr>
          <p:spPr>
            <a:xfrm flipH="1">
              <a:off x="7383755" y="1523816"/>
              <a:ext cx="603075" cy="2717521"/>
            </a:xfrm>
            <a:prstGeom prst="leftBrace">
              <a:avLst>
                <a:gd name="adj1" fmla="val 39946"/>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88" name="TextBox 187"/>
            <p:cNvSpPr txBox="1"/>
            <p:nvPr/>
          </p:nvSpPr>
          <p:spPr>
            <a:xfrm>
              <a:off x="7960792" y="2017886"/>
              <a:ext cx="461665" cy="1565493"/>
            </a:xfrm>
            <a:prstGeom prst="rect">
              <a:avLst/>
            </a:prstGeom>
            <a:noFill/>
          </p:spPr>
          <p:txBody>
            <a:bodyPr vert="eaVert" wrap="none" rtlCol="0">
              <a:spAutoFit/>
            </a:bodyPr>
            <a:lstStyle/>
            <a:p>
              <a:r>
                <a:rPr lang="en-US" altLang="ko-KR" b="1" dirty="0"/>
                <a:t>NOPAT+D+I</a:t>
              </a:r>
              <a:endParaRPr lang="ko-KR" altLang="en-US" b="1" dirty="0"/>
            </a:p>
          </p:txBody>
        </p:sp>
        <p:sp>
          <p:nvSpPr>
            <p:cNvPr id="189" name="직사각형 188"/>
            <p:cNvSpPr/>
            <p:nvPr/>
          </p:nvSpPr>
          <p:spPr>
            <a:xfrm>
              <a:off x="5366308" y="3904699"/>
              <a:ext cx="381000" cy="1137420"/>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rgbClr val="0070C0"/>
                  </a:solidFill>
                </a:rPr>
                <a:t>EQU</a:t>
              </a:r>
            </a:p>
            <a:p>
              <a:pPr algn="ctr"/>
              <a:r>
                <a:rPr lang="en-US" altLang="ko-KR" sz="1200" dirty="0">
                  <a:solidFill>
                    <a:srgbClr val="0070C0"/>
                  </a:solidFill>
                </a:rPr>
                <a:t>I</a:t>
              </a:r>
            </a:p>
            <a:p>
              <a:pPr algn="ctr"/>
              <a:r>
                <a:rPr lang="en-US" altLang="ko-KR" sz="1200" dirty="0">
                  <a:solidFill>
                    <a:srgbClr val="0070C0"/>
                  </a:solidFill>
                </a:rPr>
                <a:t>T</a:t>
              </a:r>
            </a:p>
            <a:p>
              <a:pPr algn="ctr"/>
              <a:r>
                <a:rPr lang="en-US" altLang="ko-KR" sz="1200" dirty="0">
                  <a:solidFill>
                    <a:srgbClr val="0070C0"/>
                  </a:solidFill>
                </a:rPr>
                <a:t>Y</a:t>
              </a:r>
              <a:endParaRPr lang="ko-KR" altLang="en-US" sz="1200" dirty="0">
                <a:solidFill>
                  <a:srgbClr val="0070C0"/>
                </a:solidFill>
              </a:endParaRPr>
            </a:p>
          </p:txBody>
        </p:sp>
      </p:grpSp>
      <p:grpSp>
        <p:nvGrpSpPr>
          <p:cNvPr id="192" name="그룹 191"/>
          <p:cNvGrpSpPr/>
          <p:nvPr/>
        </p:nvGrpSpPr>
        <p:grpSpPr>
          <a:xfrm>
            <a:off x="7002102" y="3492088"/>
            <a:ext cx="385961" cy="494616"/>
            <a:chOff x="2018732" y="4630926"/>
            <a:chExt cx="385961" cy="494616"/>
          </a:xfrm>
          <a:solidFill>
            <a:schemeClr val="accent1">
              <a:lumMod val="20000"/>
              <a:lumOff val="80000"/>
            </a:schemeClr>
          </a:solidFill>
        </p:grpSpPr>
        <p:sp>
          <p:nvSpPr>
            <p:cNvPr id="193" name="직사각형 192"/>
            <p:cNvSpPr/>
            <p:nvPr/>
          </p:nvSpPr>
          <p:spPr>
            <a:xfrm>
              <a:off x="2018732" y="4630926"/>
              <a:ext cx="381000" cy="251621"/>
            </a:xfrm>
            <a:prstGeom prst="rect">
              <a:avLst/>
            </a:prstGeom>
            <a:grp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I</a:t>
              </a:r>
              <a:endParaRPr lang="ko-KR" altLang="en-US" dirty="0">
                <a:solidFill>
                  <a:srgbClr val="0070C0"/>
                </a:solidFill>
              </a:endParaRPr>
            </a:p>
          </p:txBody>
        </p:sp>
        <p:sp>
          <p:nvSpPr>
            <p:cNvPr id="194" name="직사각형 193"/>
            <p:cNvSpPr/>
            <p:nvPr/>
          </p:nvSpPr>
          <p:spPr>
            <a:xfrm>
              <a:off x="2023693" y="4873921"/>
              <a:ext cx="381000" cy="251621"/>
            </a:xfrm>
            <a:prstGeom prst="rect">
              <a:avLst/>
            </a:prstGeom>
            <a:grp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D</a:t>
              </a:r>
              <a:endParaRPr lang="ko-KR" altLang="en-US" dirty="0">
                <a:solidFill>
                  <a:srgbClr val="0070C0"/>
                </a:solidFill>
              </a:endParaRPr>
            </a:p>
          </p:txBody>
        </p:sp>
      </p:grpSp>
      <p:sp>
        <p:nvSpPr>
          <p:cNvPr id="2" name="실행 단추: 도움말 1">
            <a:hlinkClick r:id="" action="ppaction://noaction" highlightClick="1"/>
          </p:cNvPr>
          <p:cNvSpPr/>
          <p:nvPr/>
        </p:nvSpPr>
        <p:spPr>
          <a:xfrm>
            <a:off x="7475421" y="3510098"/>
            <a:ext cx="340940" cy="226637"/>
          </a:xfrm>
          <a:prstGeom prst="actionButtonHelp">
            <a:avLst/>
          </a:prstGeom>
          <a:solidFill>
            <a:schemeClr val="accent3">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5942895" y="5374998"/>
            <a:ext cx="3202543" cy="369332"/>
          </a:xfrm>
          <a:prstGeom prst="rect">
            <a:avLst/>
          </a:prstGeom>
          <a:noFill/>
        </p:spPr>
        <p:txBody>
          <a:bodyPr wrap="none" rtlCol="0">
            <a:spAutoFit/>
          </a:bodyPr>
          <a:lstStyle/>
          <a:p>
            <a:r>
              <a:rPr lang="en-US" altLang="ko-KR" dirty="0">
                <a:solidFill>
                  <a:srgbClr val="002060"/>
                </a:solidFill>
              </a:rPr>
              <a:t>See Table 9-6 in Text Material</a:t>
            </a:r>
            <a:endParaRPr lang="ko-KR" altLang="en-US" dirty="0">
              <a:solidFill>
                <a:srgbClr val="002060"/>
              </a:solidFill>
            </a:endParaRPr>
          </a:p>
        </p:txBody>
      </p:sp>
    </p:spTree>
    <p:extLst>
      <p:ext uri="{BB962C8B-B14F-4D97-AF65-F5344CB8AC3E}">
        <p14:creationId xmlns:p14="http://schemas.microsoft.com/office/powerpoint/2010/main" val="234105596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8" presetClass="emph" presetSubtype="0" autoRev="1" fill="hold" grpId="0" nodeType="afterEffect">
                                  <p:stCondLst>
                                    <p:cond delay="0"/>
                                  </p:stCondLst>
                                  <p:childTnLst>
                                    <p:animRot by="21600000">
                                      <p:cBhvr>
                                        <p:cTn id="9" dur="2000" fill="hold"/>
                                        <p:tgtEl>
                                          <p:spTgt spid="2"/>
                                        </p:tgtEl>
                                        <p:attrNameLst>
                                          <p:attrName>r</p:attrName>
                                        </p:attrNameLst>
                                      </p:cBhvr>
                                    </p:animRot>
                                  </p:childTnLst>
                                  <p:subTnLst>
                                    <p:set>
                                      <p:cBhvr override="childStyle">
                                        <p:cTn dur="1" fill="hold" display="0" masterRel="sameClick" afterEffect="1">
                                          <p:stCondLst>
                                            <p:cond evt="end" delay="0">
                                              <p:tn val="8"/>
                                            </p:cond>
                                          </p:stCondLst>
                                        </p:cTn>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639762"/>
          </a:xfrm>
        </p:spPr>
        <p:txBody>
          <a:bodyPr>
            <a:normAutofit fontScale="90000"/>
          </a:bodyPr>
          <a:lstStyle/>
          <a:p>
            <a:pPr eaLnBrk="1" hangingPunct="1"/>
            <a:r>
              <a:rPr lang="en-US" altLang="ko-KR" sz="3600" b="1" dirty="0">
                <a:solidFill>
                  <a:srgbClr val="FF0000"/>
                </a:solidFill>
                <a:ea typeface="굴림" panose="020B0600000101010101" pitchFamily="50" charset="-127"/>
              </a:rPr>
              <a:t>Income Statements vs. Cash Flow</a:t>
            </a:r>
          </a:p>
        </p:txBody>
      </p:sp>
      <p:cxnSp>
        <p:nvCxnSpPr>
          <p:cNvPr id="5" name="Straight Connector 4"/>
          <p:cNvCxnSpPr/>
          <p:nvPr/>
        </p:nvCxnSpPr>
        <p:spPr>
          <a:xfrm>
            <a:off x="457200" y="914400"/>
            <a:ext cx="82296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5643" y="1980834"/>
            <a:ext cx="2321918" cy="369332"/>
          </a:xfrm>
          <a:prstGeom prst="rect">
            <a:avLst/>
          </a:prstGeom>
          <a:noFill/>
        </p:spPr>
        <p:txBody>
          <a:bodyPr wrap="none" rtlCol="0">
            <a:spAutoFit/>
          </a:bodyPr>
          <a:lstStyle/>
          <a:p>
            <a:r>
              <a:rPr lang="en-US" altLang="ko-KR" dirty="0"/>
              <a:t>- Income Statements</a:t>
            </a:r>
            <a:endParaRPr lang="ko-KR" altLang="en-US" dirty="0"/>
          </a:p>
        </p:txBody>
      </p:sp>
      <p:cxnSp>
        <p:nvCxnSpPr>
          <p:cNvPr id="10" name="직선 화살표 연결선 9"/>
          <p:cNvCxnSpPr/>
          <p:nvPr/>
        </p:nvCxnSpPr>
        <p:spPr>
          <a:xfrm>
            <a:off x="551038" y="4111921"/>
            <a:ext cx="3233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a:off x="551038" y="3959521"/>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524" y="4303985"/>
            <a:ext cx="282450" cy="307777"/>
          </a:xfrm>
          <a:prstGeom prst="rect">
            <a:avLst/>
          </a:prstGeom>
          <a:noFill/>
        </p:spPr>
        <p:txBody>
          <a:bodyPr wrap="none" rtlCol="0">
            <a:spAutoFit/>
          </a:bodyPr>
          <a:lstStyle/>
          <a:p>
            <a:r>
              <a:rPr lang="en-US" altLang="ko-KR" sz="1400" dirty="0"/>
              <a:t>0</a:t>
            </a:r>
            <a:endParaRPr lang="ko-KR" altLang="en-US" sz="1400" dirty="0"/>
          </a:p>
        </p:txBody>
      </p:sp>
      <p:sp>
        <p:nvSpPr>
          <p:cNvPr id="148" name="직사각형 147"/>
          <p:cNvSpPr/>
          <p:nvPr/>
        </p:nvSpPr>
        <p:spPr>
          <a:xfrm>
            <a:off x="2015068" y="2657478"/>
            <a:ext cx="381000" cy="1455881"/>
          </a:xfrm>
          <a:prstGeom prst="rect">
            <a:avLst/>
          </a:prstGeom>
          <a:solidFill>
            <a:schemeClr val="accent1">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G</a:t>
            </a:r>
          </a:p>
          <a:p>
            <a:pPr algn="ctr"/>
            <a:r>
              <a:rPr lang="en-US" altLang="ko-KR" dirty="0">
                <a:solidFill>
                  <a:srgbClr val="0070C0"/>
                </a:solidFill>
              </a:rPr>
              <a:t>I</a:t>
            </a:r>
            <a:endParaRPr lang="ko-KR" altLang="en-US" dirty="0">
              <a:solidFill>
                <a:srgbClr val="0070C0"/>
              </a:solidFill>
            </a:endParaRPr>
          </a:p>
        </p:txBody>
      </p:sp>
      <p:sp>
        <p:nvSpPr>
          <p:cNvPr id="149" name="직사각형 148"/>
          <p:cNvSpPr/>
          <p:nvPr/>
        </p:nvSpPr>
        <p:spPr>
          <a:xfrm>
            <a:off x="2015067" y="4109993"/>
            <a:ext cx="381000" cy="51327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O</a:t>
            </a:r>
          </a:p>
          <a:p>
            <a:pPr algn="ctr"/>
            <a:r>
              <a:rPr lang="en-US" altLang="ko-KR" dirty="0">
                <a:solidFill>
                  <a:srgbClr val="0070C0"/>
                </a:solidFill>
              </a:rPr>
              <a:t>E</a:t>
            </a:r>
            <a:endParaRPr lang="ko-KR" altLang="en-US" dirty="0">
              <a:solidFill>
                <a:srgbClr val="0070C0"/>
              </a:solidFill>
            </a:endParaRPr>
          </a:p>
        </p:txBody>
      </p:sp>
      <p:sp>
        <p:nvSpPr>
          <p:cNvPr id="150" name="직사각형 149"/>
          <p:cNvSpPr/>
          <p:nvPr/>
        </p:nvSpPr>
        <p:spPr>
          <a:xfrm>
            <a:off x="2018732" y="4622300"/>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I</a:t>
            </a:r>
            <a:endParaRPr lang="ko-KR" altLang="en-US" dirty="0">
              <a:solidFill>
                <a:srgbClr val="0070C0"/>
              </a:solidFill>
            </a:endParaRPr>
          </a:p>
        </p:txBody>
      </p:sp>
      <p:sp>
        <p:nvSpPr>
          <p:cNvPr id="156" name="직사각형 155"/>
          <p:cNvSpPr/>
          <p:nvPr/>
        </p:nvSpPr>
        <p:spPr>
          <a:xfrm>
            <a:off x="2015067" y="4873921"/>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D</a:t>
            </a:r>
            <a:endParaRPr lang="ko-KR" altLang="en-US" dirty="0">
              <a:solidFill>
                <a:srgbClr val="0070C0"/>
              </a:solidFill>
            </a:endParaRPr>
          </a:p>
        </p:txBody>
      </p:sp>
      <p:sp>
        <p:nvSpPr>
          <p:cNvPr id="157" name="직사각형 156"/>
          <p:cNvSpPr/>
          <p:nvPr/>
        </p:nvSpPr>
        <p:spPr>
          <a:xfrm>
            <a:off x="2019130" y="5123378"/>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T</a:t>
            </a:r>
            <a:endParaRPr lang="ko-KR" altLang="en-US" dirty="0">
              <a:solidFill>
                <a:srgbClr val="0070C0"/>
              </a:solidFill>
            </a:endParaRPr>
          </a:p>
        </p:txBody>
      </p:sp>
      <p:sp>
        <p:nvSpPr>
          <p:cNvPr id="145" name="왼쪽 중괄호 144"/>
          <p:cNvSpPr/>
          <p:nvPr/>
        </p:nvSpPr>
        <p:spPr>
          <a:xfrm>
            <a:off x="1597388" y="2657478"/>
            <a:ext cx="375106" cy="1954284"/>
          </a:xfrm>
          <a:prstGeom prst="leftBrace">
            <a:avLst>
              <a:gd name="adj1" fmla="val 39946"/>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47" name="TextBox 146"/>
          <p:cNvSpPr txBox="1"/>
          <p:nvPr/>
        </p:nvSpPr>
        <p:spPr>
          <a:xfrm>
            <a:off x="1171688" y="3268463"/>
            <a:ext cx="461665" cy="1637628"/>
          </a:xfrm>
          <a:prstGeom prst="rect">
            <a:avLst/>
          </a:prstGeom>
          <a:noFill/>
        </p:spPr>
        <p:txBody>
          <a:bodyPr vert="eaVert" wrap="none" rtlCol="0">
            <a:spAutoFit/>
          </a:bodyPr>
          <a:lstStyle/>
          <a:p>
            <a:r>
              <a:rPr lang="en-US" altLang="ko-KR" b="1" dirty="0">
                <a:solidFill>
                  <a:srgbClr val="002060"/>
                </a:solidFill>
              </a:rPr>
              <a:t>EBITDA=NOI</a:t>
            </a:r>
            <a:endParaRPr lang="ko-KR" altLang="en-US" b="1" dirty="0">
              <a:solidFill>
                <a:srgbClr val="002060"/>
              </a:solidFill>
            </a:endParaRPr>
          </a:p>
        </p:txBody>
      </p:sp>
      <p:sp>
        <p:nvSpPr>
          <p:cNvPr id="162" name="왼쪽 중괄호 161"/>
          <p:cNvSpPr/>
          <p:nvPr/>
        </p:nvSpPr>
        <p:spPr>
          <a:xfrm flipH="1">
            <a:off x="2410957" y="2668016"/>
            <a:ext cx="375106" cy="2455362"/>
          </a:xfrm>
          <a:prstGeom prst="leftBrace">
            <a:avLst>
              <a:gd name="adj1" fmla="val 39946"/>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3" name="TextBox 162"/>
          <p:cNvSpPr txBox="1"/>
          <p:nvPr/>
        </p:nvSpPr>
        <p:spPr>
          <a:xfrm>
            <a:off x="2629258" y="3690504"/>
            <a:ext cx="461665" cy="489878"/>
          </a:xfrm>
          <a:prstGeom prst="rect">
            <a:avLst/>
          </a:prstGeom>
          <a:noFill/>
        </p:spPr>
        <p:txBody>
          <a:bodyPr vert="eaVert" wrap="none" rtlCol="0">
            <a:spAutoFit/>
          </a:bodyPr>
          <a:lstStyle/>
          <a:p>
            <a:r>
              <a:rPr lang="en-US" altLang="ko-KR" b="1" dirty="0">
                <a:solidFill>
                  <a:srgbClr val="00B050"/>
                </a:solidFill>
              </a:rPr>
              <a:t>T.I.</a:t>
            </a:r>
            <a:endParaRPr lang="ko-KR" altLang="en-US" b="1" dirty="0">
              <a:solidFill>
                <a:srgbClr val="00B050"/>
              </a:solidFill>
            </a:endParaRPr>
          </a:p>
        </p:txBody>
      </p:sp>
      <p:sp>
        <p:nvSpPr>
          <p:cNvPr id="164" name="왼쪽 중괄호 163"/>
          <p:cNvSpPr/>
          <p:nvPr/>
        </p:nvSpPr>
        <p:spPr>
          <a:xfrm flipH="1">
            <a:off x="2396067" y="2668015"/>
            <a:ext cx="835780" cy="2706983"/>
          </a:xfrm>
          <a:prstGeom prst="leftBrace">
            <a:avLst>
              <a:gd name="adj1" fmla="val 39946"/>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65" name="TextBox 164"/>
          <p:cNvSpPr txBox="1"/>
          <p:nvPr/>
        </p:nvSpPr>
        <p:spPr>
          <a:xfrm>
            <a:off x="3111123" y="3634620"/>
            <a:ext cx="461665" cy="900246"/>
          </a:xfrm>
          <a:prstGeom prst="rect">
            <a:avLst/>
          </a:prstGeom>
          <a:noFill/>
        </p:spPr>
        <p:txBody>
          <a:bodyPr vert="eaVert" wrap="none" rtlCol="0">
            <a:spAutoFit/>
          </a:bodyPr>
          <a:lstStyle/>
          <a:p>
            <a:r>
              <a:rPr lang="en-US" altLang="ko-KR" b="1" dirty="0"/>
              <a:t>NOPAT</a:t>
            </a:r>
            <a:endParaRPr lang="ko-KR" altLang="en-US" b="1" dirty="0"/>
          </a:p>
        </p:txBody>
      </p:sp>
      <p:sp>
        <p:nvSpPr>
          <p:cNvPr id="168" name="오른쪽 화살표 167"/>
          <p:cNvSpPr/>
          <p:nvPr/>
        </p:nvSpPr>
        <p:spPr>
          <a:xfrm rot="2445484" flipV="1">
            <a:off x="4142684" y="4397374"/>
            <a:ext cx="619523" cy="4429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0" name="TextBox 169"/>
          <p:cNvSpPr txBox="1"/>
          <p:nvPr/>
        </p:nvSpPr>
        <p:spPr>
          <a:xfrm>
            <a:off x="4924185" y="2353429"/>
            <a:ext cx="3876382" cy="369332"/>
          </a:xfrm>
          <a:prstGeom prst="rect">
            <a:avLst/>
          </a:prstGeom>
          <a:noFill/>
        </p:spPr>
        <p:txBody>
          <a:bodyPr wrap="none" rtlCol="0">
            <a:spAutoFit/>
          </a:bodyPr>
          <a:lstStyle/>
          <a:p>
            <a:r>
              <a:rPr lang="en-US" altLang="ko-KR" dirty="0"/>
              <a:t>- Stockholder View Cash Flow (ROE)</a:t>
            </a:r>
            <a:endParaRPr lang="ko-KR" altLang="en-US" dirty="0"/>
          </a:p>
        </p:txBody>
      </p:sp>
      <p:grpSp>
        <p:nvGrpSpPr>
          <p:cNvPr id="2" name="그룹 1">
            <a:extLst>
              <a:ext uri="{FF2B5EF4-FFF2-40B4-BE49-F238E27FC236}">
                <a16:creationId xmlns:a16="http://schemas.microsoft.com/office/drawing/2014/main" id="{9ACE5E6B-DA26-6EAF-AFBC-5EFAE7BA0E09}"/>
              </a:ext>
            </a:extLst>
          </p:cNvPr>
          <p:cNvGrpSpPr/>
          <p:nvPr/>
        </p:nvGrpSpPr>
        <p:grpSpPr>
          <a:xfrm>
            <a:off x="5373144" y="2934201"/>
            <a:ext cx="3398668" cy="3550011"/>
            <a:chOff x="5373144" y="2934201"/>
            <a:chExt cx="3398668" cy="3550011"/>
          </a:xfrm>
        </p:grpSpPr>
        <p:cxnSp>
          <p:nvCxnSpPr>
            <p:cNvPr id="174" name="직선 화살표 연결선 173"/>
            <p:cNvCxnSpPr/>
            <p:nvPr/>
          </p:nvCxnSpPr>
          <p:spPr>
            <a:xfrm>
              <a:off x="5538726" y="4505131"/>
              <a:ext cx="32330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직선 연결선 174"/>
            <p:cNvCxnSpPr/>
            <p:nvPr/>
          </p:nvCxnSpPr>
          <p:spPr>
            <a:xfrm>
              <a:off x="5538726" y="4352731"/>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TextBox 175"/>
            <p:cNvSpPr txBox="1"/>
            <p:nvPr/>
          </p:nvSpPr>
          <p:spPr>
            <a:xfrm>
              <a:off x="5397501" y="4005291"/>
              <a:ext cx="282450" cy="307777"/>
            </a:xfrm>
            <a:prstGeom prst="rect">
              <a:avLst/>
            </a:prstGeom>
            <a:noFill/>
          </p:spPr>
          <p:txBody>
            <a:bodyPr wrap="none" rtlCol="0">
              <a:spAutoFit/>
            </a:bodyPr>
            <a:lstStyle/>
            <a:p>
              <a:r>
                <a:rPr lang="en-US" altLang="ko-KR" sz="1400" dirty="0"/>
                <a:t>0</a:t>
              </a:r>
              <a:endParaRPr lang="ko-KR" altLang="en-US" sz="1400" dirty="0"/>
            </a:p>
          </p:txBody>
        </p:sp>
        <p:sp>
          <p:nvSpPr>
            <p:cNvPr id="177" name="직사각형 176"/>
            <p:cNvSpPr/>
            <p:nvPr/>
          </p:nvSpPr>
          <p:spPr>
            <a:xfrm>
              <a:off x="7002755" y="5779983"/>
              <a:ext cx="381000" cy="505591"/>
            </a:xfrm>
            <a:prstGeom prst="rect">
              <a:avLst/>
            </a:prstGeom>
            <a:solidFill>
              <a:srgbClr val="FF7C80">
                <a:alpha val="39000"/>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dirty="0">
                  <a:solidFill>
                    <a:srgbClr val="0070C0"/>
                  </a:solidFill>
                </a:rPr>
                <a:t>PR.</a:t>
              </a:r>
            </a:p>
            <a:p>
              <a:pPr algn="ctr"/>
              <a:r>
                <a:rPr lang="en-US" altLang="ko-KR" sz="700" dirty="0">
                  <a:solidFill>
                    <a:srgbClr val="0070C0"/>
                  </a:solidFill>
                </a:rPr>
                <a:t>Re</a:t>
              </a:r>
            </a:p>
            <a:p>
              <a:pPr algn="ctr"/>
              <a:r>
                <a:rPr lang="en-US" altLang="ko-KR" sz="700" dirty="0">
                  <a:solidFill>
                    <a:srgbClr val="0070C0"/>
                  </a:solidFill>
                </a:rPr>
                <a:t>Payment</a:t>
              </a:r>
              <a:endParaRPr lang="ko-KR" altLang="en-US" sz="700" dirty="0">
                <a:solidFill>
                  <a:srgbClr val="0070C0"/>
                </a:solidFill>
              </a:endParaRPr>
            </a:p>
          </p:txBody>
        </p:sp>
        <p:sp>
          <p:nvSpPr>
            <p:cNvPr id="178" name="직사각형 177"/>
            <p:cNvSpPr/>
            <p:nvPr/>
          </p:nvSpPr>
          <p:spPr>
            <a:xfrm>
              <a:off x="7002756" y="3050688"/>
              <a:ext cx="381000" cy="1455881"/>
            </a:xfrm>
            <a:prstGeom prst="rect">
              <a:avLst/>
            </a:prstGeom>
            <a:solidFill>
              <a:schemeClr val="accent1">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G</a:t>
              </a:r>
            </a:p>
            <a:p>
              <a:pPr algn="ctr"/>
              <a:r>
                <a:rPr lang="en-US" altLang="ko-KR" dirty="0">
                  <a:solidFill>
                    <a:srgbClr val="0070C0"/>
                  </a:solidFill>
                </a:rPr>
                <a:t>I</a:t>
              </a:r>
              <a:endParaRPr lang="ko-KR" altLang="en-US" dirty="0">
                <a:solidFill>
                  <a:srgbClr val="0070C0"/>
                </a:solidFill>
              </a:endParaRPr>
            </a:p>
          </p:txBody>
        </p:sp>
        <p:sp>
          <p:nvSpPr>
            <p:cNvPr id="179" name="직사각형 178"/>
            <p:cNvSpPr/>
            <p:nvPr/>
          </p:nvSpPr>
          <p:spPr>
            <a:xfrm>
              <a:off x="7002755" y="4503203"/>
              <a:ext cx="381000" cy="51327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O</a:t>
              </a:r>
            </a:p>
            <a:p>
              <a:pPr algn="ctr"/>
              <a:r>
                <a:rPr lang="en-US" altLang="ko-KR" dirty="0">
                  <a:solidFill>
                    <a:srgbClr val="0070C0"/>
                  </a:solidFill>
                </a:rPr>
                <a:t>E</a:t>
              </a:r>
              <a:endParaRPr lang="ko-KR" altLang="en-US" dirty="0">
                <a:solidFill>
                  <a:srgbClr val="0070C0"/>
                </a:solidFill>
              </a:endParaRPr>
            </a:p>
          </p:txBody>
        </p:sp>
        <p:sp>
          <p:nvSpPr>
            <p:cNvPr id="182" name="직사각형 181"/>
            <p:cNvSpPr/>
            <p:nvPr/>
          </p:nvSpPr>
          <p:spPr>
            <a:xfrm>
              <a:off x="7006818" y="5525214"/>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T</a:t>
              </a:r>
              <a:endParaRPr lang="ko-KR" altLang="en-US" dirty="0">
                <a:solidFill>
                  <a:srgbClr val="0070C0"/>
                </a:solidFill>
              </a:endParaRPr>
            </a:p>
          </p:txBody>
        </p:sp>
        <p:sp>
          <p:nvSpPr>
            <p:cNvPr id="183" name="왼쪽 중괄호 182"/>
            <p:cNvSpPr/>
            <p:nvPr/>
          </p:nvSpPr>
          <p:spPr>
            <a:xfrm>
              <a:off x="6585076" y="3050688"/>
              <a:ext cx="375106" cy="1954284"/>
            </a:xfrm>
            <a:prstGeom prst="leftBrace">
              <a:avLst>
                <a:gd name="adj1" fmla="val 39946"/>
                <a:gd name="adj2" fmla="val 50000"/>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84" name="TextBox 183"/>
            <p:cNvSpPr txBox="1"/>
            <p:nvPr/>
          </p:nvSpPr>
          <p:spPr>
            <a:xfrm>
              <a:off x="6159376" y="3661673"/>
              <a:ext cx="461665" cy="1637628"/>
            </a:xfrm>
            <a:prstGeom prst="rect">
              <a:avLst/>
            </a:prstGeom>
            <a:noFill/>
          </p:spPr>
          <p:txBody>
            <a:bodyPr vert="eaVert" wrap="none" rtlCol="0">
              <a:spAutoFit/>
            </a:bodyPr>
            <a:lstStyle/>
            <a:p>
              <a:r>
                <a:rPr lang="en-US" altLang="ko-KR" b="1" dirty="0">
                  <a:solidFill>
                    <a:srgbClr val="002060"/>
                  </a:solidFill>
                </a:rPr>
                <a:t>EBITDA=NOI</a:t>
              </a:r>
              <a:endParaRPr lang="ko-KR" altLang="en-US" b="1" dirty="0">
                <a:solidFill>
                  <a:srgbClr val="002060"/>
                </a:solidFill>
              </a:endParaRPr>
            </a:p>
          </p:txBody>
        </p:sp>
        <p:sp>
          <p:nvSpPr>
            <p:cNvPr id="187" name="왼쪽 중괄호 186"/>
            <p:cNvSpPr/>
            <p:nvPr/>
          </p:nvSpPr>
          <p:spPr>
            <a:xfrm flipH="1">
              <a:off x="7383754" y="3050688"/>
              <a:ext cx="603075" cy="3234886"/>
            </a:xfrm>
            <a:prstGeom prst="leftBrace">
              <a:avLst>
                <a:gd name="adj1" fmla="val 39946"/>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88" name="TextBox 187"/>
            <p:cNvSpPr txBox="1"/>
            <p:nvPr/>
          </p:nvSpPr>
          <p:spPr>
            <a:xfrm>
              <a:off x="7948730" y="2934201"/>
              <a:ext cx="461665" cy="3550011"/>
            </a:xfrm>
            <a:prstGeom prst="rect">
              <a:avLst/>
            </a:prstGeom>
            <a:noFill/>
          </p:spPr>
          <p:txBody>
            <a:bodyPr vert="eaVert" wrap="none" rtlCol="0">
              <a:spAutoFit/>
            </a:bodyPr>
            <a:lstStyle/>
            <a:p>
              <a:r>
                <a:rPr lang="en-US" altLang="ko-KR" b="1" dirty="0"/>
                <a:t>NOPAT+D-(Total Repayment)</a:t>
              </a:r>
              <a:endParaRPr lang="ko-KR" altLang="en-US" b="1" dirty="0"/>
            </a:p>
          </p:txBody>
        </p:sp>
        <p:sp>
          <p:nvSpPr>
            <p:cNvPr id="189" name="직사각형 188"/>
            <p:cNvSpPr/>
            <p:nvPr/>
          </p:nvSpPr>
          <p:spPr>
            <a:xfrm>
              <a:off x="5373144" y="4513712"/>
              <a:ext cx="381000" cy="1137420"/>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rgbClr val="0070C0"/>
                  </a:solidFill>
                </a:rPr>
                <a:t>EQU</a:t>
              </a:r>
            </a:p>
            <a:p>
              <a:pPr algn="ctr"/>
              <a:r>
                <a:rPr lang="en-US" altLang="ko-KR" sz="1200" dirty="0">
                  <a:solidFill>
                    <a:srgbClr val="0070C0"/>
                  </a:solidFill>
                </a:rPr>
                <a:t>I</a:t>
              </a:r>
            </a:p>
            <a:p>
              <a:pPr algn="ctr"/>
              <a:r>
                <a:rPr lang="en-US" altLang="ko-KR" sz="1200" dirty="0">
                  <a:solidFill>
                    <a:srgbClr val="0070C0"/>
                  </a:solidFill>
                </a:rPr>
                <a:t>T</a:t>
              </a:r>
            </a:p>
            <a:p>
              <a:pPr algn="ctr"/>
              <a:r>
                <a:rPr lang="en-US" altLang="ko-KR" sz="1200" dirty="0">
                  <a:solidFill>
                    <a:srgbClr val="0070C0"/>
                  </a:solidFill>
                </a:rPr>
                <a:t>Y</a:t>
              </a:r>
              <a:endParaRPr lang="ko-KR" altLang="en-US" sz="1200" dirty="0">
                <a:solidFill>
                  <a:srgbClr val="0070C0"/>
                </a:solidFill>
              </a:endParaRPr>
            </a:p>
          </p:txBody>
        </p:sp>
        <p:sp>
          <p:nvSpPr>
            <p:cNvPr id="37" name="직사각형 36"/>
            <p:cNvSpPr/>
            <p:nvPr/>
          </p:nvSpPr>
          <p:spPr>
            <a:xfrm>
              <a:off x="7002755" y="5019623"/>
              <a:ext cx="381000" cy="251621"/>
            </a:xfrm>
            <a:prstGeom prst="rect">
              <a:avLst/>
            </a:prstGeom>
            <a:solidFill>
              <a:srgbClr val="FF7C80">
                <a:alpha val="38824"/>
              </a:srgbClr>
            </a:solid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I</a:t>
              </a:r>
              <a:endParaRPr lang="ko-KR" altLang="en-US" dirty="0">
                <a:solidFill>
                  <a:srgbClr val="0070C0"/>
                </a:solidFill>
              </a:endParaRPr>
            </a:p>
          </p:txBody>
        </p:sp>
        <p:sp>
          <p:nvSpPr>
            <p:cNvPr id="38" name="직사각형 37"/>
            <p:cNvSpPr/>
            <p:nvPr/>
          </p:nvSpPr>
          <p:spPr>
            <a:xfrm>
              <a:off x="7002255" y="5271244"/>
              <a:ext cx="381000" cy="251621"/>
            </a:xfrm>
            <a:prstGeom prst="rect">
              <a:avLst/>
            </a:prstGeom>
            <a:solidFill>
              <a:schemeClr val="accent1">
                <a:lumMod val="60000"/>
                <a:lumOff val="40000"/>
                <a:alpha val="38824"/>
              </a:schemeClr>
            </a:solid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rgbClr val="0070C0"/>
                  </a:solidFill>
                </a:rPr>
                <a:t>D</a:t>
              </a:r>
              <a:endParaRPr lang="ko-KR" altLang="en-US" dirty="0">
                <a:solidFill>
                  <a:srgbClr val="0070C0"/>
                </a:solidFill>
              </a:endParaRPr>
            </a:p>
          </p:txBody>
        </p:sp>
      </p:grpSp>
    </p:spTree>
    <p:extLst>
      <p:ext uri="{BB962C8B-B14F-4D97-AF65-F5344CB8AC3E}">
        <p14:creationId xmlns:p14="http://schemas.microsoft.com/office/powerpoint/2010/main" val="3325396280"/>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229600" cy="639762"/>
          </a:xfrm>
        </p:spPr>
        <p:txBody>
          <a:bodyPr>
            <a:normAutofit fontScale="90000"/>
          </a:bodyPr>
          <a:lstStyle/>
          <a:p>
            <a:pPr eaLnBrk="1" hangingPunct="1"/>
            <a:r>
              <a:rPr lang="en-US" altLang="ko-KR" sz="3600" b="1" dirty="0">
                <a:solidFill>
                  <a:srgbClr val="FF0000"/>
                </a:solidFill>
                <a:ea typeface="굴림" panose="020B0600000101010101" pitchFamily="50" charset="-127"/>
              </a:rPr>
              <a:t>After-Tax ROE and ROI Calculation</a:t>
            </a:r>
          </a:p>
        </p:txBody>
      </p:sp>
      <p:sp>
        <p:nvSpPr>
          <p:cNvPr id="19459" name="Content Placeholder 2"/>
          <p:cNvSpPr>
            <a:spLocks noGrp="1"/>
          </p:cNvSpPr>
          <p:nvPr>
            <p:ph idx="1"/>
          </p:nvPr>
        </p:nvSpPr>
        <p:spPr>
          <a:xfrm>
            <a:off x="685800" y="1295400"/>
            <a:ext cx="8382000" cy="5029200"/>
          </a:xfrm>
        </p:spPr>
        <p:txBody>
          <a:bodyPr>
            <a:normAutofit/>
          </a:bodyPr>
          <a:lstStyle/>
          <a:p>
            <a:pPr eaLnBrk="1" hangingPunct="1">
              <a:buClr>
                <a:srgbClr val="953735"/>
              </a:buClr>
              <a:buFont typeface="Wingdings" panose="05000000000000000000" pitchFamily="2" charset="2"/>
              <a:buChar char="v"/>
            </a:pPr>
            <a:r>
              <a:rPr lang="en-US" altLang="ko-KR" sz="2400" b="1" dirty="0">
                <a:solidFill>
                  <a:srgbClr val="FF0000"/>
                </a:solidFill>
                <a:ea typeface="굴림" panose="020B0600000101010101" pitchFamily="50" charset="-127"/>
              </a:rPr>
              <a:t>ROI </a:t>
            </a:r>
            <a:r>
              <a:rPr lang="en-US" altLang="ko-KR" sz="2400" dirty="0">
                <a:ea typeface="굴림" panose="020B0600000101010101" pitchFamily="50" charset="-127"/>
              </a:rPr>
              <a:t>is rate of return on investment(or Project)</a:t>
            </a:r>
            <a:endParaRPr lang="en-US" altLang="ko-KR" sz="2400" b="1" dirty="0">
              <a:solidFill>
                <a:srgbClr val="0070C0"/>
              </a:solidFill>
              <a:ea typeface="굴림" panose="020B0600000101010101" pitchFamily="50" charset="-127"/>
            </a:endParaRPr>
          </a:p>
          <a:p>
            <a:pPr>
              <a:buNone/>
            </a:pPr>
            <a:r>
              <a:rPr lang="en-US" altLang="ko-KR" sz="2400" dirty="0">
                <a:ea typeface="굴림" panose="020B0600000101010101" pitchFamily="50" charset="-127"/>
              </a:rPr>
              <a:t> = GI – OE – P(Total Money) – Tax</a:t>
            </a:r>
          </a:p>
          <a:p>
            <a:pPr>
              <a:buNone/>
            </a:pPr>
            <a:r>
              <a:rPr lang="en-US" altLang="ko-KR" sz="2400" dirty="0">
                <a:ea typeface="굴림" panose="020B0600000101010101" pitchFamily="50" charset="-127"/>
              </a:rPr>
              <a:t> = – P(Total Money) + EBITDA (Earning Before Interest, Tax, and Depreciation &amp; Amortization) – Tax</a:t>
            </a:r>
          </a:p>
          <a:p>
            <a:pPr>
              <a:buNone/>
            </a:pPr>
            <a:r>
              <a:rPr lang="en-US" altLang="ko-KR" sz="2400" dirty="0">
                <a:ea typeface="굴림" panose="020B0600000101010101" pitchFamily="50" charset="-127"/>
              </a:rPr>
              <a:t> = – P(Total Money) + NOPAT + Depreciation + Interest </a:t>
            </a:r>
          </a:p>
          <a:p>
            <a:pPr>
              <a:buNone/>
            </a:pPr>
            <a:endParaRPr lang="en-US" altLang="ko-KR" sz="2400" dirty="0">
              <a:ea typeface="굴림" panose="020B0600000101010101" pitchFamily="50" charset="-127"/>
            </a:endParaRPr>
          </a:p>
          <a:p>
            <a:pPr>
              <a:buNone/>
            </a:pPr>
            <a:endParaRPr lang="en-US" altLang="ko-KR" sz="2400" dirty="0">
              <a:ea typeface="굴림" panose="020B0600000101010101" pitchFamily="50" charset="-127"/>
            </a:endParaRPr>
          </a:p>
          <a:p>
            <a:pPr eaLnBrk="1" hangingPunct="1">
              <a:buClr>
                <a:srgbClr val="953735"/>
              </a:buClr>
              <a:buFont typeface="Wingdings" panose="05000000000000000000" pitchFamily="2" charset="2"/>
              <a:buChar char="v"/>
            </a:pPr>
            <a:r>
              <a:rPr lang="en-US" altLang="ko-KR" sz="2400" b="1" dirty="0">
                <a:solidFill>
                  <a:srgbClr val="FF0000"/>
                </a:solidFill>
                <a:ea typeface="굴림" panose="020B0600000101010101" pitchFamily="50" charset="-127"/>
              </a:rPr>
              <a:t>ROE</a:t>
            </a:r>
            <a:r>
              <a:rPr lang="en-US" altLang="ko-KR" sz="2400" dirty="0">
                <a:ea typeface="굴림" panose="020B0600000101010101" pitchFamily="50" charset="-127"/>
              </a:rPr>
              <a:t> is rate of return on equity</a:t>
            </a:r>
          </a:p>
          <a:p>
            <a:pPr marL="82296" indent="0">
              <a:buClr>
                <a:srgbClr val="953735"/>
              </a:buClr>
              <a:buNone/>
            </a:pPr>
            <a:r>
              <a:rPr lang="en-US" altLang="ko-KR" sz="2400" dirty="0">
                <a:ea typeface="굴림" panose="020B0600000101010101" pitchFamily="50" charset="-127"/>
              </a:rPr>
              <a:t>= GI – OE – P(My money) – Tax – Amount of Repayment(Total)</a:t>
            </a:r>
          </a:p>
          <a:p>
            <a:pPr marL="82296" indent="0">
              <a:buClr>
                <a:srgbClr val="953735"/>
              </a:buClr>
              <a:buNone/>
            </a:pPr>
            <a:r>
              <a:rPr lang="en-US" altLang="ko-KR" sz="2400" dirty="0">
                <a:ea typeface="굴림" panose="020B0600000101010101" pitchFamily="50" charset="-127"/>
              </a:rPr>
              <a:t>   = – P(My Money) + NOPAT + Depreciation – Total Repayment </a:t>
            </a:r>
          </a:p>
          <a:p>
            <a:pPr eaLnBrk="1" hangingPunct="1">
              <a:buClr>
                <a:srgbClr val="953735"/>
              </a:buClr>
              <a:buFont typeface="Wingdings" panose="05000000000000000000" pitchFamily="2" charset="2"/>
              <a:buChar char="v"/>
            </a:pPr>
            <a:endParaRPr lang="en-US" altLang="ko-KR" sz="2400" dirty="0">
              <a:ea typeface="굴림" panose="020B0600000101010101" pitchFamily="50" charset="-127"/>
            </a:endParaRPr>
          </a:p>
        </p:txBody>
      </p:sp>
      <p:cxnSp>
        <p:nvCxnSpPr>
          <p:cNvPr id="5" name="Straight Connector 4"/>
          <p:cNvCxnSpPr/>
          <p:nvPr/>
        </p:nvCxnSpPr>
        <p:spPr>
          <a:xfrm>
            <a:off x="457200" y="914400"/>
            <a:ext cx="82296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8393"/>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838200"/>
            <a:ext cx="7772400" cy="1828800"/>
          </a:xfrm>
        </p:spPr>
        <p:txBody>
          <a:bodyPr>
            <a:normAutofit/>
          </a:bodyPr>
          <a:lstStyle/>
          <a:p>
            <a:r>
              <a:rPr lang="en-US" altLang="ko-KR" dirty="0">
                <a:ea typeface="굴림" charset="-127"/>
              </a:rPr>
              <a:t>Taxation</a:t>
            </a:r>
            <a:r>
              <a:rPr lang="ko-KR" altLang="en-US" dirty="0">
                <a:ea typeface="굴림" charset="-127"/>
              </a:rPr>
              <a:t> </a:t>
            </a:r>
            <a:r>
              <a:rPr lang="en-US" altLang="ko-KR" dirty="0">
                <a:ea typeface="굴림" charset="-127"/>
              </a:rPr>
              <a:t>in Korea</a:t>
            </a:r>
          </a:p>
        </p:txBody>
      </p:sp>
      <p:sp>
        <p:nvSpPr>
          <p:cNvPr id="2051" name="Rectangle 3"/>
          <p:cNvSpPr>
            <a:spLocks noGrp="1" noChangeArrowheads="1"/>
          </p:cNvSpPr>
          <p:nvPr>
            <p:ph type="subTitle" idx="1"/>
          </p:nvPr>
        </p:nvSpPr>
        <p:spPr>
          <a:xfrm>
            <a:off x="914400" y="3886200"/>
            <a:ext cx="7391400" cy="1752600"/>
          </a:xfrm>
        </p:spPr>
        <p:txBody>
          <a:bodyPr/>
          <a:lstStyle/>
          <a:p>
            <a:r>
              <a:rPr lang="en-US" altLang="ko-KR" dirty="0">
                <a:latin typeface="Times New Roman" panose="02020603050405020304" pitchFamily="18" charset="0"/>
                <a:ea typeface="굴림" charset="-127"/>
                <a:cs typeface="Times New Roman" panose="02020603050405020304" pitchFamily="18" charset="0"/>
              </a:rPr>
              <a:t>Ⅳ. </a:t>
            </a:r>
            <a:r>
              <a:rPr lang="en-US" altLang="ko-KR" dirty="0">
                <a:ea typeface="굴림" charset="-127"/>
              </a:rPr>
              <a:t>Inflation </a:t>
            </a:r>
          </a:p>
        </p:txBody>
      </p:sp>
    </p:spTree>
    <p:extLst>
      <p:ext uri="{BB962C8B-B14F-4D97-AF65-F5344CB8AC3E}">
        <p14:creationId xmlns:p14="http://schemas.microsoft.com/office/powerpoint/2010/main" val="2908745414"/>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65112" y="81643"/>
            <a:ext cx="7184571" cy="653143"/>
          </a:xfrm>
        </p:spPr>
        <p:txBody>
          <a:bodyPr>
            <a:normAutofit fontScale="90000"/>
          </a:bodyPr>
          <a:lstStyle/>
          <a:p>
            <a:pPr>
              <a:defRPr/>
            </a:pPr>
            <a:r>
              <a:rPr lang="en-US" altLang="ko-KR" dirty="0"/>
              <a:t>Actual $</a:t>
            </a:r>
            <a:r>
              <a:rPr lang="ko-KR" altLang="en-US" dirty="0"/>
              <a:t> </a:t>
            </a:r>
            <a:r>
              <a:rPr lang="en-US" altLang="ko-KR" dirty="0"/>
              <a:t>vs. Constant $</a:t>
            </a:r>
            <a:endParaRPr lang="en-US" dirty="0"/>
          </a:p>
        </p:txBody>
      </p:sp>
      <p:sp>
        <p:nvSpPr>
          <p:cNvPr id="10243" name="직사각형 1"/>
          <p:cNvSpPr>
            <a:spLocks noChangeArrowheads="1"/>
          </p:cNvSpPr>
          <p:nvPr/>
        </p:nvSpPr>
        <p:spPr bwMode="auto">
          <a:xfrm>
            <a:off x="751795" y="1061357"/>
            <a:ext cx="7739063" cy="167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buFont typeface="Wingdings" panose="05000000000000000000" pitchFamily="2" charset="2"/>
              <a:buChar char="Ø"/>
            </a:pPr>
            <a:r>
              <a:rPr lang="en-US" altLang="ko-KR" sz="2571" b="1">
                <a:solidFill>
                  <a:srgbClr val="3333CC"/>
                </a:solidFill>
                <a:ea typeface="굴림" panose="020B0600000101010101" pitchFamily="50" charset="-127"/>
              </a:rPr>
              <a:t>Actual $</a:t>
            </a:r>
            <a:r>
              <a:rPr lang="en-US" altLang="ko-KR" sz="2571">
                <a:ea typeface="굴림" panose="020B0600000101010101" pitchFamily="50" charset="-127"/>
              </a:rPr>
              <a:t> : expressed in the amount of </a:t>
            </a:r>
            <a:r>
              <a:rPr lang="en-US" altLang="ko-KR" sz="2571" b="1">
                <a:solidFill>
                  <a:srgbClr val="FF0000"/>
                </a:solidFill>
                <a:ea typeface="굴림" panose="020B0600000101010101" pitchFamily="50" charset="-127"/>
              </a:rPr>
              <a:t>$ bills </a:t>
            </a:r>
            <a:r>
              <a:rPr lang="en-US" altLang="ko-KR" sz="2571">
                <a:ea typeface="굴림" panose="020B0600000101010101" pitchFamily="50" charset="-127"/>
              </a:rPr>
              <a:t>that you are expected to have at year n</a:t>
            </a:r>
          </a:p>
          <a:p>
            <a:pPr>
              <a:buFont typeface="Wingdings" panose="05000000000000000000" pitchFamily="2" charset="2"/>
              <a:buChar char="Ø"/>
            </a:pPr>
            <a:r>
              <a:rPr lang="en-US" altLang="ko-KR" sz="2571" b="1">
                <a:solidFill>
                  <a:srgbClr val="3333CC"/>
                </a:solidFill>
                <a:ea typeface="굴림" panose="020B0600000101010101" pitchFamily="50" charset="-127"/>
              </a:rPr>
              <a:t>Constant $</a:t>
            </a:r>
            <a:r>
              <a:rPr lang="en-US" altLang="ko-KR" sz="2571">
                <a:ea typeface="굴림" panose="020B0600000101010101" pitchFamily="50" charset="-127"/>
              </a:rPr>
              <a:t> : expressed in the amount of </a:t>
            </a:r>
            <a:r>
              <a:rPr lang="en-US" altLang="ko-KR" sz="2571" b="1">
                <a:solidFill>
                  <a:srgbClr val="FF0000"/>
                </a:solidFill>
                <a:ea typeface="굴림" panose="020B0600000101010101" pitchFamily="50" charset="-127"/>
              </a:rPr>
              <a:t>purchasing power </a:t>
            </a:r>
            <a:r>
              <a:rPr lang="en-US" altLang="ko-KR" sz="2571">
                <a:ea typeface="굴림" panose="020B0600000101010101" pitchFamily="50" charset="-127"/>
              </a:rPr>
              <a:t>as of year </a:t>
            </a:r>
            <a:r>
              <a:rPr lang="en-US" altLang="ko-KR" sz="2571">
                <a:solidFill>
                  <a:srgbClr val="FF0000"/>
                </a:solidFill>
                <a:ea typeface="굴림" panose="020B0600000101010101" pitchFamily="50" charset="-127"/>
              </a:rPr>
              <a:t>0</a:t>
            </a:r>
            <a:r>
              <a:rPr lang="en-US" altLang="ko-KR" sz="2571">
                <a:ea typeface="굴림" panose="020B0600000101010101" pitchFamily="50" charset="-127"/>
              </a:rPr>
              <a:t> that you are expected to have at year n</a:t>
            </a:r>
            <a:endParaRPr lang="ko-KR" altLang="en-US" sz="2571">
              <a:ea typeface="굴림" panose="020B0600000101010101" pitchFamily="50" charset="-127"/>
            </a:endParaRPr>
          </a:p>
        </p:txBody>
      </p:sp>
      <p:sp>
        <p:nvSpPr>
          <p:cNvPr id="12" name="TextBox 11"/>
          <p:cNvSpPr txBox="1">
            <a:spLocks noChangeArrowheads="1"/>
          </p:cNvSpPr>
          <p:nvPr/>
        </p:nvSpPr>
        <p:spPr bwMode="auto">
          <a:xfrm>
            <a:off x="3595688" y="3088821"/>
            <a:ext cx="1717137"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2571">
                <a:ea typeface="굴림" panose="020B0600000101010101" pitchFamily="50" charset="-127"/>
              </a:rPr>
              <a:t>$100(</a:t>
            </a:r>
            <a:r>
              <a:rPr lang="en-US" altLang="ko-KR" sz="2571">
                <a:solidFill>
                  <a:srgbClr val="3333CC"/>
                </a:solidFill>
                <a:ea typeface="굴림" panose="020B0600000101010101" pitchFamily="50" charset="-127"/>
              </a:rPr>
              <a:t>Actual</a:t>
            </a:r>
            <a:r>
              <a:rPr lang="en-US" altLang="ko-KR" sz="2571">
                <a:ea typeface="굴림" panose="020B0600000101010101" pitchFamily="50" charset="-127"/>
              </a:rPr>
              <a:t>)</a:t>
            </a:r>
            <a:endParaRPr lang="ko-KR" altLang="en-US" sz="2571">
              <a:ea typeface="굴림" panose="020B0600000101010101" pitchFamily="50" charset="-127"/>
            </a:endParaRPr>
          </a:p>
        </p:txBody>
      </p:sp>
      <p:grpSp>
        <p:nvGrpSpPr>
          <p:cNvPr id="24" name="그룹 23"/>
          <p:cNvGrpSpPr>
            <a:grpSpLocks/>
          </p:cNvGrpSpPr>
          <p:nvPr/>
        </p:nvGrpSpPr>
        <p:grpSpPr bwMode="auto">
          <a:xfrm>
            <a:off x="586809" y="3782788"/>
            <a:ext cx="3447709" cy="1090611"/>
            <a:chOff x="896939" y="3979333"/>
            <a:chExt cx="3217861" cy="1018317"/>
          </a:xfrm>
        </p:grpSpPr>
        <p:cxnSp>
          <p:nvCxnSpPr>
            <p:cNvPr id="19470" name="직선 연결선 3"/>
            <p:cNvCxnSpPr>
              <a:cxnSpLocks noChangeShapeType="1"/>
            </p:cNvCxnSpPr>
            <p:nvPr/>
          </p:nvCxnSpPr>
          <p:spPr bwMode="auto">
            <a:xfrm>
              <a:off x="935038" y="4436533"/>
              <a:ext cx="0" cy="3048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cxnSp>
          <p:nvCxnSpPr>
            <p:cNvPr id="19471" name="직선 화살표 연결선 5"/>
            <p:cNvCxnSpPr>
              <a:cxnSpLocks noChangeShapeType="1"/>
            </p:cNvCxnSpPr>
            <p:nvPr/>
          </p:nvCxnSpPr>
          <p:spPr bwMode="auto">
            <a:xfrm>
              <a:off x="935038" y="4588933"/>
              <a:ext cx="3179762" cy="0"/>
            </a:xfrm>
            <a:prstGeom prst="straightConnector1">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72" name="직선 연결선 8"/>
            <p:cNvCxnSpPr>
              <a:cxnSpLocks noChangeShapeType="1"/>
            </p:cNvCxnSpPr>
            <p:nvPr/>
          </p:nvCxnSpPr>
          <p:spPr bwMode="auto">
            <a:xfrm>
              <a:off x="2895600" y="4512733"/>
              <a:ext cx="0" cy="152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9473" name="직사각형 14"/>
            <p:cNvSpPr>
              <a:spLocks noChangeArrowheads="1"/>
            </p:cNvSpPr>
            <p:nvPr/>
          </p:nvSpPr>
          <p:spPr bwMode="auto">
            <a:xfrm>
              <a:off x="2635250" y="3979333"/>
              <a:ext cx="533400" cy="576719"/>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1500" b="1">
                  <a:ea typeface="굴림" panose="020B0600000101010101" pitchFamily="50" charset="-127"/>
                </a:rPr>
                <a:t>$100</a:t>
              </a:r>
              <a:endParaRPr lang="ko-KR" altLang="en-US" sz="1500" b="1">
                <a:ea typeface="굴림" panose="020B0600000101010101" pitchFamily="50" charset="-127"/>
              </a:endParaRPr>
            </a:p>
          </p:txBody>
        </p:sp>
        <p:sp>
          <p:nvSpPr>
            <p:cNvPr id="19474" name="TextBox 15"/>
            <p:cNvSpPr txBox="1">
              <a:spLocks noChangeArrowheads="1"/>
            </p:cNvSpPr>
            <p:nvPr/>
          </p:nvSpPr>
          <p:spPr bwMode="auto">
            <a:xfrm>
              <a:off x="2836332" y="4621815"/>
              <a:ext cx="381000" cy="33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1714">
                  <a:ea typeface="굴림" panose="020B0600000101010101" pitchFamily="50" charset="-127"/>
                </a:rPr>
                <a:t>n</a:t>
              </a:r>
              <a:endParaRPr lang="ko-KR" altLang="en-US" sz="1714">
                <a:ea typeface="굴림" panose="020B0600000101010101" pitchFamily="50" charset="-127"/>
              </a:endParaRPr>
            </a:p>
          </p:txBody>
        </p:sp>
        <p:sp>
          <p:nvSpPr>
            <p:cNvPr id="19475" name="TextBox 19"/>
            <p:cNvSpPr txBox="1">
              <a:spLocks noChangeArrowheads="1"/>
            </p:cNvSpPr>
            <p:nvPr/>
          </p:nvSpPr>
          <p:spPr bwMode="auto">
            <a:xfrm>
              <a:off x="896939" y="4665133"/>
              <a:ext cx="381000" cy="33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1714">
                  <a:ea typeface="굴림" panose="020B0600000101010101" pitchFamily="50" charset="-127"/>
                </a:rPr>
                <a:t>0</a:t>
              </a:r>
              <a:endParaRPr lang="ko-KR" altLang="en-US" sz="1714">
                <a:ea typeface="굴림" panose="020B0600000101010101" pitchFamily="50" charset="-127"/>
              </a:endParaRPr>
            </a:p>
          </p:txBody>
        </p:sp>
        <p:sp>
          <p:nvSpPr>
            <p:cNvPr id="19476" name="TextBox 16"/>
            <p:cNvSpPr txBox="1">
              <a:spLocks noChangeArrowheads="1"/>
            </p:cNvSpPr>
            <p:nvPr/>
          </p:nvSpPr>
          <p:spPr bwMode="auto">
            <a:xfrm>
              <a:off x="3565525" y="4664035"/>
              <a:ext cx="500009" cy="33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1714">
                  <a:ea typeface="굴림" panose="020B0600000101010101" pitchFamily="50" charset="-127"/>
                </a:rPr>
                <a:t>year</a:t>
              </a:r>
              <a:endParaRPr lang="ko-KR" altLang="en-US" sz="1714">
                <a:ea typeface="굴림" panose="020B0600000101010101" pitchFamily="50" charset="-127"/>
              </a:endParaRPr>
            </a:p>
          </p:txBody>
        </p:sp>
      </p:grpSp>
      <p:pic>
        <p:nvPicPr>
          <p:cNvPr id="18" name="그림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857" y="2831988"/>
            <a:ext cx="2422071" cy="101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a:spLocks noChangeArrowheads="1"/>
          </p:cNvSpPr>
          <p:nvPr/>
        </p:nvSpPr>
        <p:spPr bwMode="auto">
          <a:xfrm>
            <a:off x="3502139" y="4927487"/>
            <a:ext cx="2050561"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2571">
                <a:ea typeface="굴림" panose="020B0600000101010101" pitchFamily="50" charset="-127"/>
              </a:rPr>
              <a:t>$100(</a:t>
            </a:r>
            <a:r>
              <a:rPr lang="en-US" altLang="ko-KR" sz="2571">
                <a:solidFill>
                  <a:srgbClr val="3333CC"/>
                </a:solidFill>
                <a:ea typeface="굴림" panose="020B0600000101010101" pitchFamily="50" charset="-127"/>
              </a:rPr>
              <a:t>Constant</a:t>
            </a:r>
            <a:r>
              <a:rPr lang="en-US" altLang="ko-KR" sz="2571">
                <a:ea typeface="굴림" panose="020B0600000101010101" pitchFamily="50" charset="-127"/>
              </a:rPr>
              <a:t>)</a:t>
            </a:r>
            <a:endParaRPr lang="ko-KR" altLang="en-US" sz="2571">
              <a:ea typeface="굴림" panose="020B0600000101010101" pitchFamily="50" charset="-127"/>
            </a:endParaRPr>
          </a:p>
        </p:txBody>
      </p:sp>
      <p:sp>
        <p:nvSpPr>
          <p:cNvPr id="19" name="오른쪽 화살표 18"/>
          <p:cNvSpPr>
            <a:spLocks noChangeArrowheads="1"/>
          </p:cNvSpPr>
          <p:nvPr/>
        </p:nvSpPr>
        <p:spPr bwMode="auto">
          <a:xfrm>
            <a:off x="5481978" y="3167063"/>
            <a:ext cx="571500" cy="399710"/>
          </a:xfrm>
          <a:prstGeom prst="rightArrow">
            <a:avLst>
              <a:gd name="adj1" fmla="val 50000"/>
              <a:gd name="adj2" fmla="val 50062"/>
            </a:avLst>
          </a:prstGeom>
          <a:solidFill>
            <a:srgbClr val="FF0000"/>
          </a:solidFill>
          <a:ln w="9525" algn="ctr">
            <a:solidFill>
              <a:schemeClr val="tx1"/>
            </a:solidFill>
            <a:round/>
            <a:headEnd/>
            <a:tailEnd/>
          </a:ln>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endParaRPr lang="ko-KR" altLang="en-US" sz="2571">
              <a:ea typeface="굴림" panose="020B0600000101010101" pitchFamily="50" charset="-127"/>
            </a:endParaRPr>
          </a:p>
        </p:txBody>
      </p:sp>
      <p:pic>
        <p:nvPicPr>
          <p:cNvPr id="21" name="그림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3773" y="5470072"/>
            <a:ext cx="2422071" cy="106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그림 2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2072" y="4250533"/>
            <a:ext cx="2422071" cy="101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오른쪽 화살표 28"/>
          <p:cNvSpPr>
            <a:spLocks noChangeArrowheads="1"/>
          </p:cNvSpPr>
          <p:nvPr/>
        </p:nvSpPr>
        <p:spPr bwMode="auto">
          <a:xfrm>
            <a:off x="5555116" y="4721678"/>
            <a:ext cx="571500" cy="972911"/>
          </a:xfrm>
          <a:prstGeom prst="rightArrow">
            <a:avLst>
              <a:gd name="adj1" fmla="val 50000"/>
              <a:gd name="adj2" fmla="val 50000"/>
            </a:avLst>
          </a:prstGeom>
          <a:solidFill>
            <a:srgbClr val="FF0000"/>
          </a:solidFill>
          <a:ln w="9525" algn="ctr">
            <a:solidFill>
              <a:schemeClr val="tx1"/>
            </a:solidFill>
            <a:round/>
            <a:headEnd/>
            <a:tailEnd/>
          </a:ln>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2571">
                <a:ea typeface="굴림" panose="020B0600000101010101" pitchFamily="50" charset="-127"/>
              </a:rPr>
              <a:t> </a:t>
            </a:r>
            <a:endParaRPr lang="ko-KR" altLang="en-US" sz="2571">
              <a:ea typeface="굴림" panose="020B0600000101010101" pitchFamily="50" charset="-127"/>
            </a:endParaRPr>
          </a:p>
        </p:txBody>
      </p:sp>
      <p:sp>
        <p:nvSpPr>
          <p:cNvPr id="25" name="TextBox 24"/>
          <p:cNvSpPr txBox="1">
            <a:spLocks noChangeArrowheads="1"/>
          </p:cNvSpPr>
          <p:nvPr/>
        </p:nvSpPr>
        <p:spPr bwMode="auto">
          <a:xfrm>
            <a:off x="7254309" y="5112884"/>
            <a:ext cx="367393"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2571">
                <a:ea typeface="굴림" panose="020B0600000101010101" pitchFamily="50" charset="-127"/>
              </a:rPr>
              <a:t>+</a:t>
            </a:r>
            <a:endParaRPr lang="ko-KR" altLang="en-US" sz="2571">
              <a:ea typeface="굴림" panose="020B0600000101010101" pitchFamily="50" charset="-127"/>
            </a:endParaRPr>
          </a:p>
        </p:txBody>
      </p:sp>
    </p:spTree>
    <p:extLst>
      <p:ext uri="{BB962C8B-B14F-4D97-AF65-F5344CB8AC3E}">
        <p14:creationId xmlns:p14="http://schemas.microsoft.com/office/powerpoint/2010/main" val="198246712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P spid="19" grpId="0" animBg="1"/>
      <p:bldP spid="29" grpId="0" animBg="1"/>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65112" y="81643"/>
            <a:ext cx="7184571" cy="653143"/>
          </a:xfrm>
        </p:spPr>
        <p:txBody>
          <a:bodyPr>
            <a:normAutofit fontScale="90000"/>
          </a:bodyPr>
          <a:lstStyle/>
          <a:p>
            <a:pPr>
              <a:defRPr/>
            </a:pPr>
            <a:r>
              <a:rPr lang="en-US" altLang="ko-KR" dirty="0"/>
              <a:t>Constant $</a:t>
            </a:r>
            <a:endParaRPr lang="en-US" dirty="0"/>
          </a:p>
        </p:txBody>
      </p:sp>
      <p:sp>
        <p:nvSpPr>
          <p:cNvPr id="15" name="직사각형 14"/>
          <p:cNvSpPr>
            <a:spLocks noChangeArrowheads="1"/>
          </p:cNvSpPr>
          <p:nvPr/>
        </p:nvSpPr>
        <p:spPr bwMode="auto">
          <a:xfrm>
            <a:off x="3592286" y="2801371"/>
            <a:ext cx="1006929" cy="617424"/>
          </a:xfrm>
          <a:prstGeom prst="rect">
            <a:avLst/>
          </a:prstGeom>
          <a:solidFill>
            <a:schemeClr val="accent1"/>
          </a:solidFill>
          <a:ln w="9525" algn="ctr">
            <a:solidFill>
              <a:schemeClr val="tx1"/>
            </a:solidFill>
            <a:round/>
            <a:headEnd/>
            <a:tailEnd/>
          </a:ln>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a:r>
              <a:rPr lang="en-US" altLang="ko-KR" sz="3000" b="1">
                <a:ea typeface="굴림" panose="020B0600000101010101" pitchFamily="50" charset="-127"/>
              </a:rPr>
              <a:t>$100</a:t>
            </a:r>
            <a:endParaRPr lang="ko-KR" altLang="en-US" sz="3000" b="1">
              <a:ea typeface="굴림" panose="020B0600000101010101" pitchFamily="50" charset="-127"/>
            </a:endParaRPr>
          </a:p>
        </p:txBody>
      </p:sp>
      <p:grpSp>
        <p:nvGrpSpPr>
          <p:cNvPr id="21508" name="그룹 10"/>
          <p:cNvGrpSpPr>
            <a:grpSpLocks/>
          </p:cNvGrpSpPr>
          <p:nvPr/>
        </p:nvGrpSpPr>
        <p:grpSpPr bwMode="auto">
          <a:xfrm>
            <a:off x="408215" y="3279319"/>
            <a:ext cx="6073889" cy="600871"/>
            <a:chOff x="228601" y="3060935"/>
            <a:chExt cx="5668168" cy="561225"/>
          </a:xfrm>
        </p:grpSpPr>
        <p:cxnSp>
          <p:nvCxnSpPr>
            <p:cNvPr id="21518" name="직선 연결선 8"/>
            <p:cNvCxnSpPr>
              <a:cxnSpLocks noChangeShapeType="1"/>
            </p:cNvCxnSpPr>
            <p:nvPr/>
          </p:nvCxnSpPr>
          <p:spPr bwMode="auto">
            <a:xfrm>
              <a:off x="3749184" y="3137135"/>
              <a:ext cx="0" cy="152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21519" name="그룹 9"/>
            <p:cNvGrpSpPr>
              <a:grpSpLocks/>
            </p:cNvGrpSpPr>
            <p:nvPr/>
          </p:nvGrpSpPr>
          <p:grpSpPr bwMode="auto">
            <a:xfrm>
              <a:off x="228601" y="3060935"/>
              <a:ext cx="5668168" cy="561225"/>
              <a:chOff x="228601" y="3060935"/>
              <a:chExt cx="5668168" cy="561225"/>
            </a:xfrm>
          </p:grpSpPr>
          <p:cxnSp>
            <p:nvCxnSpPr>
              <p:cNvPr id="21520" name="직선 연결선 3"/>
              <p:cNvCxnSpPr>
                <a:cxnSpLocks noChangeShapeType="1"/>
              </p:cNvCxnSpPr>
              <p:nvPr/>
            </p:nvCxnSpPr>
            <p:spPr bwMode="auto">
              <a:xfrm>
                <a:off x="295711" y="3060935"/>
                <a:ext cx="0" cy="3048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cxnSp>
            <p:nvCxnSpPr>
              <p:cNvPr id="21521" name="직선 화살표 연결선 5"/>
              <p:cNvCxnSpPr>
                <a:cxnSpLocks noChangeShapeType="1"/>
              </p:cNvCxnSpPr>
              <p:nvPr/>
            </p:nvCxnSpPr>
            <p:spPr bwMode="auto">
              <a:xfrm>
                <a:off x="295711" y="3213335"/>
                <a:ext cx="5601058" cy="0"/>
              </a:xfrm>
              <a:prstGeom prst="straightConnector1">
                <a:avLst/>
              </a:prstGeom>
              <a:noFill/>
              <a:ln w="508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522" name="TextBox 15"/>
              <p:cNvSpPr txBox="1">
                <a:spLocks noChangeArrowheads="1"/>
              </p:cNvSpPr>
              <p:nvPr/>
            </p:nvSpPr>
            <p:spPr bwMode="auto">
              <a:xfrm>
                <a:off x="3644785" y="3246217"/>
                <a:ext cx="671120" cy="33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1714">
                    <a:ea typeface="굴림" panose="020B0600000101010101" pitchFamily="50" charset="-127"/>
                  </a:rPr>
                  <a:t>n</a:t>
                </a:r>
                <a:endParaRPr lang="ko-KR" altLang="en-US" sz="1714">
                  <a:ea typeface="굴림" panose="020B0600000101010101" pitchFamily="50" charset="-127"/>
                </a:endParaRPr>
              </a:p>
            </p:txBody>
          </p:sp>
          <p:sp>
            <p:nvSpPr>
              <p:cNvPr id="21523" name="TextBox 19"/>
              <p:cNvSpPr txBox="1">
                <a:spLocks noChangeArrowheads="1"/>
              </p:cNvSpPr>
              <p:nvPr/>
            </p:nvSpPr>
            <p:spPr bwMode="auto">
              <a:xfrm>
                <a:off x="228601" y="3289535"/>
                <a:ext cx="671120" cy="33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1714">
                    <a:ea typeface="굴림" panose="020B0600000101010101" pitchFamily="50" charset="-127"/>
                  </a:rPr>
                  <a:t>0</a:t>
                </a:r>
                <a:endParaRPr lang="ko-KR" altLang="en-US" sz="1714">
                  <a:ea typeface="굴림" panose="020B0600000101010101" pitchFamily="50" charset="-127"/>
                </a:endParaRPr>
              </a:p>
            </p:txBody>
          </p:sp>
          <p:sp>
            <p:nvSpPr>
              <p:cNvPr id="21524" name="TextBox 16"/>
              <p:cNvSpPr txBox="1">
                <a:spLocks noChangeArrowheads="1"/>
              </p:cNvSpPr>
              <p:nvPr/>
            </p:nvSpPr>
            <p:spPr bwMode="auto">
              <a:xfrm>
                <a:off x="4929237" y="3288437"/>
                <a:ext cx="499939" cy="33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1714">
                    <a:ea typeface="굴림" panose="020B0600000101010101" pitchFamily="50" charset="-127"/>
                  </a:rPr>
                  <a:t>year</a:t>
                </a:r>
                <a:endParaRPr lang="ko-KR" altLang="en-US" sz="1714">
                  <a:ea typeface="굴림" panose="020B0600000101010101" pitchFamily="50" charset="-127"/>
                </a:endParaRPr>
              </a:p>
            </p:txBody>
          </p:sp>
        </p:grpSp>
      </p:grpSp>
      <p:sp>
        <p:nvSpPr>
          <p:cNvPr id="12" name="TextBox 11"/>
          <p:cNvSpPr txBox="1">
            <a:spLocks noChangeArrowheads="1"/>
          </p:cNvSpPr>
          <p:nvPr/>
        </p:nvSpPr>
        <p:spPr bwMode="auto">
          <a:xfrm>
            <a:off x="1928812" y="1306286"/>
            <a:ext cx="4969630"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2571">
                <a:ea typeface="굴림" panose="020B0600000101010101" pitchFamily="50" charset="-127"/>
              </a:rPr>
              <a:t>Could be purchased with $100 at year 0</a:t>
            </a:r>
            <a:endParaRPr lang="ko-KR" altLang="en-US" sz="2571">
              <a:ea typeface="굴림" panose="020B0600000101010101" pitchFamily="50" charset="-127"/>
            </a:endParaRPr>
          </a:p>
        </p:txBody>
      </p:sp>
      <p:pic>
        <p:nvPicPr>
          <p:cNvPr id="21" name="그림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857" y="5551715"/>
            <a:ext cx="2422071" cy="106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그림 2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04857" y="4105956"/>
            <a:ext cx="2422071" cy="101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오른쪽 화살표 28"/>
          <p:cNvSpPr>
            <a:spLocks noChangeArrowheads="1"/>
          </p:cNvSpPr>
          <p:nvPr/>
        </p:nvSpPr>
        <p:spPr bwMode="auto">
          <a:xfrm>
            <a:off x="4980215" y="4672353"/>
            <a:ext cx="1214438" cy="1129393"/>
          </a:xfrm>
          <a:prstGeom prst="rightArrow">
            <a:avLst>
              <a:gd name="adj1" fmla="val 50000"/>
              <a:gd name="adj2" fmla="val 32617"/>
            </a:avLst>
          </a:prstGeom>
          <a:solidFill>
            <a:srgbClr val="FF0000"/>
          </a:solidFill>
          <a:ln w="9525" algn="ctr">
            <a:solidFill>
              <a:schemeClr val="tx1"/>
            </a:solidFill>
            <a:round/>
            <a:headEnd/>
            <a:tailEnd/>
          </a:ln>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ctr"/>
            <a:endParaRPr lang="en-US" altLang="ko-KR" sz="1071" b="1">
              <a:ea typeface="굴림" panose="020B0600000101010101" pitchFamily="50" charset="-127"/>
            </a:endParaRPr>
          </a:p>
          <a:p>
            <a:pPr algn="ctr"/>
            <a:r>
              <a:rPr lang="en-US" altLang="ko-KR" sz="1929" b="1">
                <a:ea typeface="굴림" panose="020B0600000101010101" pitchFamily="50" charset="-127"/>
              </a:rPr>
              <a:t>Convert</a:t>
            </a:r>
            <a:endParaRPr lang="ko-KR" altLang="en-US" sz="1929" b="1">
              <a:ea typeface="굴림" panose="020B0600000101010101" pitchFamily="50" charset="-127"/>
            </a:endParaRPr>
          </a:p>
        </p:txBody>
      </p:sp>
      <p:sp>
        <p:nvSpPr>
          <p:cNvPr id="25" name="TextBox 24"/>
          <p:cNvSpPr txBox="1">
            <a:spLocks noChangeArrowheads="1"/>
          </p:cNvSpPr>
          <p:nvPr/>
        </p:nvSpPr>
        <p:spPr bwMode="auto">
          <a:xfrm>
            <a:off x="7254309" y="5112884"/>
            <a:ext cx="367393"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2571">
                <a:ea typeface="굴림" panose="020B0600000101010101" pitchFamily="50" charset="-127"/>
              </a:rPr>
              <a:t>+</a:t>
            </a:r>
            <a:endParaRPr lang="ko-KR" altLang="en-US" sz="2571">
              <a:ea typeface="굴림" panose="020B0600000101010101" pitchFamily="50" charset="-127"/>
            </a:endParaRPr>
          </a:p>
        </p:txBody>
      </p:sp>
      <p:pic>
        <p:nvPicPr>
          <p:cNvPr id="5" name="그림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8215" y="1095375"/>
            <a:ext cx="1564821" cy="1136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그림 2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05478" y="4461443"/>
            <a:ext cx="1939018" cy="1408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그림 2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61857" y="1398134"/>
            <a:ext cx="639536"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50418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1000"/>
                                        <p:tgtEl>
                                          <p:spTgt spid="27"/>
                                        </p:tgtEl>
                                      </p:cBhvr>
                                    </p:animEffect>
                                    <p:anim calcmode="lin" valueType="num">
                                      <p:cBhvr>
                                        <p:cTn id="24" dur="1000" fill="hold"/>
                                        <p:tgtEl>
                                          <p:spTgt spid="27"/>
                                        </p:tgtEl>
                                        <p:attrNameLst>
                                          <p:attrName>ppt_x</p:attrName>
                                        </p:attrNameLst>
                                      </p:cBhvr>
                                      <p:tavLst>
                                        <p:tav tm="0">
                                          <p:val>
                                            <p:strVal val="#ppt_x"/>
                                          </p:val>
                                        </p:tav>
                                        <p:tav tm="100000">
                                          <p:val>
                                            <p:strVal val="#ppt_x"/>
                                          </p:val>
                                        </p:tav>
                                      </p:tavLst>
                                    </p:anim>
                                    <p:anim calcmode="lin" valueType="num">
                                      <p:cBhvr>
                                        <p:cTn id="2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ppt_x"/>
                                          </p:val>
                                        </p:tav>
                                        <p:tav tm="100000">
                                          <p:val>
                                            <p:strVal val="#ppt_x"/>
                                          </p:val>
                                        </p:tav>
                                      </p:tavLst>
                                    </p:anim>
                                    <p:anim calcmode="lin" valueType="num">
                                      <p:cBhvr additive="base">
                                        <p:cTn id="31" dur="500" fill="hold"/>
                                        <p:tgtEl>
                                          <p:spTgt spid="2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500" fill="hold"/>
                                        <p:tgtEl>
                                          <p:spTgt spid="26"/>
                                        </p:tgtEl>
                                        <p:attrNameLst>
                                          <p:attrName>ppt_x</p:attrName>
                                        </p:attrNameLst>
                                      </p:cBhvr>
                                      <p:tavLst>
                                        <p:tav tm="0">
                                          <p:val>
                                            <p:strVal val="#ppt_x"/>
                                          </p:val>
                                        </p:tav>
                                        <p:tav tm="100000">
                                          <p:val>
                                            <p:strVal val="#ppt_x"/>
                                          </p:val>
                                        </p:tav>
                                      </p:tavLst>
                                    </p:anim>
                                    <p:anim calcmode="lin" valueType="num">
                                      <p:cBhvr additive="base">
                                        <p:cTn id="35" dur="500" fill="hold"/>
                                        <p:tgtEl>
                                          <p:spTgt spid="26"/>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ppt_x"/>
                                          </p:val>
                                        </p:tav>
                                        <p:tav tm="100000">
                                          <p:val>
                                            <p:strVal val="#ppt_x"/>
                                          </p:val>
                                        </p:tav>
                                      </p:tavLst>
                                    </p:anim>
                                    <p:anim calcmode="lin" valueType="num">
                                      <p:cBhvr additive="base">
                                        <p:cTn id="39" dur="500" fill="hold"/>
                                        <p:tgtEl>
                                          <p:spTgt spid="21"/>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ppt_x"/>
                                          </p:val>
                                        </p:tav>
                                        <p:tav tm="100000">
                                          <p:val>
                                            <p:strVal val="#ppt_x"/>
                                          </p:val>
                                        </p:tav>
                                      </p:tavLst>
                                    </p:anim>
                                    <p:anim calcmode="lin" valueType="num">
                                      <p:cBhvr additive="base">
                                        <p:cTn id="4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p:bldP spid="29" grpId="0" animBg="1"/>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1165112" y="81643"/>
            <a:ext cx="7184571" cy="979714"/>
          </a:xfrm>
        </p:spPr>
        <p:txBody>
          <a:bodyPr>
            <a:normAutofit fontScale="90000"/>
          </a:bodyPr>
          <a:lstStyle/>
          <a:p>
            <a:pPr>
              <a:defRPr/>
            </a:pPr>
            <a:r>
              <a:rPr lang="en-US" altLang="ko-KR" dirty="0"/>
              <a:t>Conversion </a:t>
            </a:r>
            <a:br>
              <a:rPr lang="en-US" altLang="ko-KR" dirty="0"/>
            </a:br>
            <a:r>
              <a:rPr lang="en-US" altLang="ko-KR" dirty="0"/>
              <a:t>from Constant $ to Actual $</a:t>
            </a:r>
            <a:endParaRPr lang="en-US" dirty="0"/>
          </a:p>
        </p:txBody>
      </p:sp>
      <p:graphicFrame>
        <p:nvGraphicFramePr>
          <p:cNvPr id="5" name="표 4"/>
          <p:cNvGraphicFramePr>
            <a:graphicFrameLocks noGrp="1"/>
          </p:cNvGraphicFramePr>
          <p:nvPr/>
        </p:nvGraphicFramePr>
        <p:xfrm>
          <a:off x="1387929" y="1796143"/>
          <a:ext cx="6694714" cy="3020786"/>
        </p:xfrm>
        <a:graphic>
          <a:graphicData uri="http://schemas.openxmlformats.org/drawingml/2006/table">
            <a:tbl>
              <a:tblPr/>
              <a:tblGrid>
                <a:gridCol w="846639">
                  <a:extLst>
                    <a:ext uri="{9D8B030D-6E8A-4147-A177-3AD203B41FA5}">
                      <a16:colId xmlns:a16="http://schemas.microsoft.com/office/drawing/2014/main" val="2986448782"/>
                    </a:ext>
                  </a:extLst>
                </a:gridCol>
                <a:gridCol w="1865740">
                  <a:extLst>
                    <a:ext uri="{9D8B030D-6E8A-4147-A177-3AD203B41FA5}">
                      <a16:colId xmlns:a16="http://schemas.microsoft.com/office/drawing/2014/main" val="3016591761"/>
                    </a:ext>
                  </a:extLst>
                </a:gridCol>
                <a:gridCol w="2100916">
                  <a:extLst>
                    <a:ext uri="{9D8B030D-6E8A-4147-A177-3AD203B41FA5}">
                      <a16:colId xmlns:a16="http://schemas.microsoft.com/office/drawing/2014/main" val="2946613975"/>
                    </a:ext>
                  </a:extLst>
                </a:gridCol>
                <a:gridCol w="1881419">
                  <a:extLst>
                    <a:ext uri="{9D8B030D-6E8A-4147-A177-3AD203B41FA5}">
                      <a16:colId xmlns:a16="http://schemas.microsoft.com/office/drawing/2014/main" val="90795821"/>
                    </a:ext>
                  </a:extLst>
                </a:gridCol>
              </a:tblGrid>
              <a:tr h="442838">
                <a:tc>
                  <a:txBody>
                    <a:bodyPr/>
                    <a:lstStyle/>
                    <a:p>
                      <a:pPr algn="ctr" fontAlgn="ctr"/>
                      <a:r>
                        <a:rPr lang="en-US" sz="1900" b="0" i="0" u="none" strike="noStrike" dirty="0">
                          <a:solidFill>
                            <a:srgbClr val="000000"/>
                          </a:solidFill>
                          <a:effectLst/>
                          <a:latin typeface="맑은 고딕" panose="020B0503020000020004" pitchFamily="50" charset="-127"/>
                          <a:ea typeface="맑은 고딕" panose="020B0503020000020004" pitchFamily="50" charset="-127"/>
                        </a:rPr>
                        <a:t>Period</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l" fontAlgn="ctr"/>
                      <a:r>
                        <a:rPr lang="en-US" sz="1900" b="0" i="0" u="none" strike="noStrike" dirty="0">
                          <a:solidFill>
                            <a:srgbClr val="000000"/>
                          </a:solidFill>
                          <a:effectLst/>
                          <a:latin typeface="맑은 고딕" panose="020B0503020000020004" pitchFamily="50" charset="-127"/>
                          <a:ea typeface="맑은 고딕" panose="020B0503020000020004" pitchFamily="50" charset="-127"/>
                        </a:rPr>
                        <a:t>NCF </a:t>
                      </a:r>
                      <a:r>
                        <a:rPr lang="en-US" sz="1900" b="1" i="0" u="none" strike="noStrike" dirty="0">
                          <a:solidFill>
                            <a:srgbClr val="C00000"/>
                          </a:solidFill>
                          <a:effectLst/>
                          <a:latin typeface="맑은 고딕" panose="020B0503020000020004" pitchFamily="50" charset="-127"/>
                          <a:ea typeface="맑은 고딕" panose="020B0503020000020004" pitchFamily="50" charset="-127"/>
                        </a:rPr>
                        <a:t>Constant $</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l" fontAlgn="ctr"/>
                      <a:r>
                        <a:rPr lang="en-US" sz="1900" b="0" i="0" u="none" strike="noStrike" dirty="0">
                          <a:solidFill>
                            <a:srgbClr val="000000"/>
                          </a:solidFill>
                          <a:effectLst/>
                          <a:latin typeface="맑은 고딕" panose="020B0503020000020004" pitchFamily="50" charset="-127"/>
                          <a:ea typeface="맑은 고딕" panose="020B0503020000020004" pitchFamily="50" charset="-127"/>
                        </a:rPr>
                        <a:t>Conversion Factor</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tc>
                  <a:txBody>
                    <a:bodyPr/>
                    <a:lstStyle/>
                    <a:p>
                      <a:pPr algn="l" fontAlgn="ctr"/>
                      <a:r>
                        <a:rPr lang="en-US" sz="1900" b="0" i="0" u="none" strike="noStrike" dirty="0">
                          <a:solidFill>
                            <a:srgbClr val="000000"/>
                          </a:solidFill>
                          <a:effectLst/>
                          <a:latin typeface="맑은 고딕" panose="020B0503020000020004" pitchFamily="50" charset="-127"/>
                          <a:ea typeface="맑은 고딕" panose="020B0503020000020004" pitchFamily="50" charset="-127"/>
                        </a:rPr>
                        <a:t>NCF in </a:t>
                      </a:r>
                      <a:r>
                        <a:rPr lang="en-US" sz="1900" b="1" i="0" u="none" strike="noStrike" dirty="0">
                          <a:solidFill>
                            <a:srgbClr val="C00000"/>
                          </a:solidFill>
                          <a:effectLst/>
                          <a:latin typeface="맑은 고딕" panose="020B0503020000020004" pitchFamily="50" charset="-127"/>
                          <a:ea typeface="맑은 고딕" panose="020B0503020000020004" pitchFamily="50" charset="-127"/>
                        </a:rPr>
                        <a:t>Actual $</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06142178"/>
                  </a:ext>
                </a:extLst>
              </a:tr>
              <a:tr h="442838">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-$250.00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(1+0.05)^0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-$250.00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726306"/>
                  </a:ext>
                </a:extLst>
              </a:tr>
              <a:tr h="427022">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(1+0.05)^1</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$105.00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4392939"/>
                  </a:ext>
                </a:extLst>
              </a:tr>
              <a:tr h="427022">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2</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(1+0.05)^2</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$110.25</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2158890"/>
                  </a:ext>
                </a:extLst>
              </a:tr>
              <a:tr h="427022">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3</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(1+0.05)^3</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$115.76</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824631"/>
                  </a:ext>
                </a:extLst>
              </a:tr>
              <a:tr h="427022">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4</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(1+0.05)^4</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$121.55</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4650754"/>
                  </a:ext>
                </a:extLst>
              </a:tr>
              <a:tr h="427022">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5</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$100.00</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a:solidFill>
                            <a:srgbClr val="000000"/>
                          </a:solidFill>
                          <a:effectLst/>
                          <a:latin typeface="맑은 고딕" panose="020B0503020000020004" pitchFamily="50" charset="-127"/>
                          <a:ea typeface="맑은 고딕" panose="020B0503020000020004" pitchFamily="50" charset="-127"/>
                        </a:rPr>
                        <a:t>(1+0.05)^5</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ko-KR" sz="1900" b="0" i="0" u="none" strike="noStrike" dirty="0">
                          <a:solidFill>
                            <a:srgbClr val="000000"/>
                          </a:solidFill>
                          <a:effectLst/>
                          <a:latin typeface="맑은 고딕" panose="020B0503020000020004" pitchFamily="50" charset="-127"/>
                          <a:ea typeface="맑은 고딕" panose="020B0503020000020004" pitchFamily="50" charset="-127"/>
                        </a:rPr>
                        <a:t>$127.63</a:t>
                      </a:r>
                    </a:p>
                  </a:txBody>
                  <a:tcPr marL="10205" marR="10205" marT="102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925036"/>
                  </a:ext>
                </a:extLst>
              </a:tr>
            </a:tbl>
          </a:graphicData>
        </a:graphic>
      </p:graphicFrame>
      <p:sp>
        <p:nvSpPr>
          <p:cNvPr id="23597" name="TextBox 6"/>
          <p:cNvSpPr txBox="1">
            <a:spLocks noChangeArrowheads="1"/>
          </p:cNvSpPr>
          <p:nvPr/>
        </p:nvSpPr>
        <p:spPr bwMode="auto">
          <a:xfrm>
            <a:off x="5959929" y="1301184"/>
            <a:ext cx="2238113"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r>
              <a:rPr lang="en-US" altLang="ko-KR" sz="2571">
                <a:ea typeface="굴림" panose="020B0600000101010101" pitchFamily="50" charset="-127"/>
              </a:rPr>
              <a:t>(Inflation, f = 5%)</a:t>
            </a:r>
            <a:endParaRPr lang="ko-KR" altLang="en-US" sz="2571">
              <a:ea typeface="굴림" panose="020B0600000101010101" pitchFamily="50" charset="-127"/>
            </a:endParaRPr>
          </a:p>
        </p:txBody>
      </p:sp>
    </p:spTree>
    <p:extLst>
      <p:ext uri="{BB962C8B-B14F-4D97-AF65-F5344CB8AC3E}">
        <p14:creationId xmlns:p14="http://schemas.microsoft.com/office/powerpoint/2010/main" val="72565776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ounded Rectangle 1"/>
          <p:cNvSpPr>
            <a:spLocks noChangeArrowheads="1"/>
          </p:cNvSpPr>
          <p:nvPr/>
        </p:nvSpPr>
        <p:spPr bwMode="auto">
          <a:xfrm>
            <a:off x="287452" y="3454930"/>
            <a:ext cx="8586107" cy="3022486"/>
          </a:xfrm>
          <a:prstGeom prst="roundRect">
            <a:avLst>
              <a:gd name="adj" fmla="val 16667"/>
            </a:avLst>
          </a:prstGeom>
          <a:solidFill>
            <a:srgbClr val="66FF99"/>
          </a:solidFill>
          <a:ln w="9525" algn="ctr">
            <a:solidFill>
              <a:schemeClr val="tx1"/>
            </a:solidFill>
            <a:round/>
            <a:headEnd/>
            <a:tailEnd/>
          </a:ln>
        </p:spPr>
        <p:txBody>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endParaRPr lang="ko-KR" altLang="ko-KR" sz="1714" b="0">
              <a:ea typeface="굴림" panose="020B0600000101010101" pitchFamily="50" charset="-127"/>
            </a:endParaRPr>
          </a:p>
        </p:txBody>
      </p:sp>
      <p:sp>
        <p:nvSpPr>
          <p:cNvPr id="495618" name="Rectangle 2"/>
          <p:cNvSpPr>
            <a:spLocks noGrp="1" noChangeArrowheads="1"/>
          </p:cNvSpPr>
          <p:nvPr>
            <p:ph type="title"/>
          </p:nvPr>
        </p:nvSpPr>
        <p:spPr>
          <a:xfrm>
            <a:off x="1165112" y="81643"/>
            <a:ext cx="7184571" cy="653143"/>
          </a:xfrm>
        </p:spPr>
        <p:txBody>
          <a:bodyPr>
            <a:normAutofit fontScale="90000"/>
          </a:bodyPr>
          <a:lstStyle/>
          <a:p>
            <a:pPr>
              <a:defRPr/>
            </a:pPr>
            <a:r>
              <a:rPr lang="en-US" dirty="0"/>
              <a:t>Understanding Inflation</a:t>
            </a:r>
          </a:p>
        </p:txBody>
      </p:sp>
      <p:sp>
        <p:nvSpPr>
          <p:cNvPr id="30" name="Rectangle 17"/>
          <p:cNvSpPr>
            <a:spLocks noChangeArrowheads="1"/>
          </p:cNvSpPr>
          <p:nvPr/>
        </p:nvSpPr>
        <p:spPr bwMode="auto">
          <a:xfrm>
            <a:off x="326572" y="1061358"/>
            <a:ext cx="8419420" cy="1615848"/>
          </a:xfrm>
          <a:prstGeom prst="rect">
            <a:avLst/>
          </a:prstGeom>
          <a:solidFill>
            <a:srgbClr val="6699FF"/>
          </a:solidFill>
          <a:ln w="12700" cap="sq">
            <a:miter lim="800000"/>
            <a:headEnd type="none" w="sm" len="sm"/>
            <a:tailEnd type="none" w="sm" len="sm"/>
          </a:ln>
          <a:effectLst>
            <a:outerShdw dist="342900" dir="3000000" sx="64000" sy="64000" algn="ctr" rotWithShape="0">
              <a:schemeClr val="tx1">
                <a:lumMod val="65000"/>
                <a:lumOff val="35000"/>
              </a:schemeClr>
            </a:outerShdw>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defRPr/>
            </a:pPr>
            <a:endParaRPr lang="ko-KR" altLang="ko-KR" sz="2571" b="0">
              <a:ea typeface="굴림" panose="020B0600000101010101" pitchFamily="50" charset="-127"/>
            </a:endParaRPr>
          </a:p>
        </p:txBody>
      </p:sp>
      <p:sp>
        <p:nvSpPr>
          <p:cNvPr id="8199" name="TextBox 2"/>
          <p:cNvSpPr txBox="1">
            <a:spLocks noChangeArrowheads="1"/>
          </p:cNvSpPr>
          <p:nvPr/>
        </p:nvSpPr>
        <p:spPr bwMode="auto">
          <a:xfrm>
            <a:off x="326572" y="1061358"/>
            <a:ext cx="8405813" cy="154330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3000">
                <a:solidFill>
                  <a:srgbClr val="FF5050"/>
                </a:solidFill>
                <a:ea typeface="굴림" panose="020B0600000101010101" pitchFamily="50" charset="-127"/>
              </a:rPr>
              <a:t>Inflation:</a:t>
            </a:r>
            <a:r>
              <a:rPr lang="en-US" altLang="ko-KR" sz="2143">
                <a:solidFill>
                  <a:srgbClr val="FF5050"/>
                </a:solidFill>
                <a:ea typeface="굴림" panose="020B0600000101010101" pitchFamily="50" charset="-127"/>
              </a:rPr>
              <a:t> </a:t>
            </a:r>
            <a:r>
              <a:rPr lang="en-US" altLang="ko-KR" sz="2143">
                <a:ea typeface="굴림" panose="020B0600000101010101" pitchFamily="50" charset="-127"/>
              </a:rPr>
              <a:t>Increase in amount of money needed to purchase </a:t>
            </a:r>
            <a:r>
              <a:rPr lang="en-US" altLang="ko-KR" sz="2143" i="1">
                <a:solidFill>
                  <a:srgbClr val="FFFF9E"/>
                </a:solidFill>
                <a:ea typeface="굴림" panose="020B0600000101010101" pitchFamily="50" charset="-127"/>
              </a:rPr>
              <a:t>same amount</a:t>
            </a:r>
          </a:p>
          <a:p>
            <a:pPr>
              <a:spcBef>
                <a:spcPct val="0"/>
              </a:spcBef>
              <a:buClrTx/>
              <a:buFontTx/>
              <a:buNone/>
            </a:pPr>
            <a:r>
              <a:rPr lang="en-US" altLang="ko-KR" sz="2143" i="1">
                <a:solidFill>
                  <a:srgbClr val="FFFF9E"/>
                </a:solidFill>
                <a:ea typeface="굴림" panose="020B0600000101010101" pitchFamily="50" charset="-127"/>
              </a:rPr>
              <a:t>                      </a:t>
            </a:r>
            <a:r>
              <a:rPr lang="en-US" altLang="ko-KR" sz="2143">
                <a:solidFill>
                  <a:srgbClr val="FFFF9E"/>
                </a:solidFill>
                <a:ea typeface="굴림" panose="020B0600000101010101" pitchFamily="50" charset="-127"/>
              </a:rPr>
              <a:t>of goods or services</a:t>
            </a:r>
            <a:r>
              <a:rPr lang="en-US" altLang="ko-KR" sz="2143">
                <a:solidFill>
                  <a:srgbClr val="FFFF6A"/>
                </a:solidFill>
                <a:ea typeface="굴림" panose="020B0600000101010101" pitchFamily="50" charset="-127"/>
              </a:rPr>
              <a:t>. </a:t>
            </a:r>
            <a:r>
              <a:rPr lang="en-US" altLang="ko-KR" sz="2143">
                <a:solidFill>
                  <a:srgbClr val="560000"/>
                </a:solidFill>
                <a:ea typeface="굴림" panose="020B0600000101010101" pitchFamily="50" charset="-127"/>
              </a:rPr>
              <a:t> Inflation results in a</a:t>
            </a:r>
            <a:r>
              <a:rPr lang="en-US" altLang="ko-KR" sz="2143" u="sng">
                <a:ea typeface="굴림" panose="020B0600000101010101" pitchFamily="50" charset="-127"/>
              </a:rPr>
              <a:t> </a:t>
            </a:r>
            <a:r>
              <a:rPr lang="en-US" altLang="ko-KR" sz="2143" i="1" u="sng">
                <a:ea typeface="굴림" panose="020B0600000101010101" pitchFamily="50" charset="-127"/>
              </a:rPr>
              <a:t>decrease in </a:t>
            </a:r>
          </a:p>
          <a:p>
            <a:pPr>
              <a:spcBef>
                <a:spcPct val="0"/>
              </a:spcBef>
              <a:buClrTx/>
              <a:buFontTx/>
              <a:buNone/>
            </a:pPr>
            <a:r>
              <a:rPr lang="en-US" altLang="ko-KR" sz="2143" b="0">
                <a:ea typeface="굴림" panose="020B0600000101010101" pitchFamily="50" charset="-127"/>
              </a:rPr>
              <a:t>	      </a:t>
            </a:r>
            <a:r>
              <a:rPr lang="en-US" altLang="ko-KR" sz="2143" i="1" u="sng">
                <a:ea typeface="굴림" panose="020B0600000101010101" pitchFamily="50" charset="-127"/>
              </a:rPr>
              <a:t>purchasing power</a:t>
            </a:r>
            <a:r>
              <a:rPr lang="en-US" altLang="ko-KR" sz="2143" i="1">
                <a:ea typeface="굴림" panose="020B0600000101010101" pitchFamily="50" charset="-127"/>
              </a:rPr>
              <a:t>, i.e., one unit of money </a:t>
            </a:r>
            <a:r>
              <a:rPr lang="en-US" altLang="ko-KR" sz="2143" i="1">
                <a:solidFill>
                  <a:srgbClr val="FFFF9E"/>
                </a:solidFill>
                <a:ea typeface="굴림" panose="020B0600000101010101" pitchFamily="50" charset="-127"/>
              </a:rPr>
              <a:t>buys less </a:t>
            </a:r>
          </a:p>
          <a:p>
            <a:pPr>
              <a:spcBef>
                <a:spcPct val="0"/>
              </a:spcBef>
              <a:buClrTx/>
              <a:buFontTx/>
              <a:buNone/>
            </a:pPr>
            <a:r>
              <a:rPr lang="en-US" altLang="ko-KR" sz="2143" i="1">
                <a:solidFill>
                  <a:srgbClr val="FFFF9E"/>
                </a:solidFill>
                <a:ea typeface="굴림" panose="020B0600000101010101" pitchFamily="50" charset="-127"/>
              </a:rPr>
              <a:t>	      goods or services</a:t>
            </a:r>
            <a:endParaRPr lang="en-US" altLang="ko-KR" sz="2143">
              <a:solidFill>
                <a:srgbClr val="FFFF9E"/>
              </a:solidFill>
              <a:ea typeface="굴림" panose="020B0600000101010101" pitchFamily="50" charset="-127"/>
            </a:endParaRPr>
          </a:p>
        </p:txBody>
      </p:sp>
      <p:sp>
        <p:nvSpPr>
          <p:cNvPr id="8200" name="TextBox 6"/>
          <p:cNvSpPr txBox="1">
            <a:spLocks noChangeArrowheads="1"/>
          </p:cNvSpPr>
          <p:nvPr/>
        </p:nvSpPr>
        <p:spPr bwMode="auto">
          <a:xfrm>
            <a:off x="1714501" y="3903965"/>
            <a:ext cx="184731" cy="4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endParaRPr lang="ko-KR" altLang="ko-KR" sz="2143" b="0">
              <a:solidFill>
                <a:srgbClr val="FFFF9E"/>
              </a:solidFill>
              <a:ea typeface="굴림" panose="020B0600000101010101" pitchFamily="50" charset="-127"/>
            </a:endParaRPr>
          </a:p>
        </p:txBody>
      </p:sp>
      <mc:AlternateContent xmlns:mc="http://schemas.openxmlformats.org/markup-compatibility/2006" xmlns:a14="http://schemas.microsoft.com/office/drawing/2010/main">
        <mc:Choice Requires="a14">
          <p:sp>
            <p:nvSpPr>
              <p:cNvPr id="8201" name="Rectangle 7"/>
              <p:cNvSpPr>
                <a:spLocks noChangeArrowheads="1"/>
              </p:cNvSpPr>
              <p:nvPr/>
            </p:nvSpPr>
            <p:spPr bwMode="auto">
              <a:xfrm>
                <a:off x="772167" y="4364878"/>
                <a:ext cx="8539842" cy="7894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400" dirty="0">
                    <a:solidFill>
                      <a:srgbClr val="FF1212"/>
                    </a:solidFill>
                    <a:ea typeface="굴림" panose="020B0600000101010101" pitchFamily="50" charset="-127"/>
                  </a:rPr>
                  <a:t>Constant $ = </a:t>
                </a:r>
                <a14:m>
                  <m:oMath xmlns:m="http://schemas.openxmlformats.org/officeDocument/2006/math">
                    <m:f>
                      <m:fPr>
                        <m:ctrlPr>
                          <a:rPr lang="en-US" altLang="ko-KR" i="1" smtClean="0">
                            <a:solidFill>
                              <a:srgbClr val="FF1212"/>
                            </a:solidFill>
                            <a:latin typeface="Cambria Math" panose="02040503050406030204" pitchFamily="18" charset="0"/>
                            <a:ea typeface="굴림" panose="020B0600000101010101" pitchFamily="50" charset="-127"/>
                          </a:rPr>
                        </m:ctrlPr>
                      </m:fPr>
                      <m:num>
                        <m:r>
                          <a:rPr lang="en-US" altLang="ko-KR" b="1" i="1" smtClean="0">
                            <a:solidFill>
                              <a:srgbClr val="FF1212"/>
                            </a:solidFill>
                            <a:latin typeface="Cambria Math" panose="02040503050406030204" pitchFamily="18" charset="0"/>
                            <a:ea typeface="굴림" panose="020B0600000101010101" pitchFamily="50" charset="-127"/>
                          </a:rPr>
                          <m:t>𝑨𝒄𝒕𝒖𝒂𝒍</m:t>
                        </m:r>
                        <m:r>
                          <a:rPr lang="en-US" altLang="ko-KR" b="1" i="1" smtClean="0">
                            <a:solidFill>
                              <a:srgbClr val="FF1212"/>
                            </a:solidFill>
                            <a:latin typeface="Cambria Math" panose="02040503050406030204" pitchFamily="18" charset="0"/>
                            <a:ea typeface="굴림" panose="020B0600000101010101" pitchFamily="50" charset="-127"/>
                          </a:rPr>
                          <m:t> $</m:t>
                        </m:r>
                      </m:num>
                      <m:den>
                        <m:sSup>
                          <m:sSupPr>
                            <m:ctrlPr>
                              <a:rPr lang="en-US" altLang="ko-KR" i="1" smtClean="0">
                                <a:solidFill>
                                  <a:srgbClr val="FF1212"/>
                                </a:solidFill>
                                <a:latin typeface="Cambria Math" panose="02040503050406030204" pitchFamily="18" charset="0"/>
                                <a:ea typeface="굴림" panose="020B0600000101010101" pitchFamily="50" charset="-127"/>
                              </a:rPr>
                            </m:ctrlPr>
                          </m:sSupPr>
                          <m:e>
                            <m:d>
                              <m:dPr>
                                <m:ctrlPr>
                                  <a:rPr lang="en-US" altLang="ko-KR" i="1" smtClean="0">
                                    <a:solidFill>
                                      <a:srgbClr val="FF1212"/>
                                    </a:solidFill>
                                    <a:latin typeface="Cambria Math" panose="02040503050406030204" pitchFamily="18" charset="0"/>
                                    <a:ea typeface="굴림" panose="020B0600000101010101" pitchFamily="50" charset="-127"/>
                                  </a:rPr>
                                </m:ctrlPr>
                              </m:dPr>
                              <m:e>
                                <m:r>
                                  <a:rPr lang="en-US" altLang="ko-KR" b="1" i="1" smtClean="0">
                                    <a:solidFill>
                                      <a:srgbClr val="FF1212"/>
                                    </a:solidFill>
                                    <a:latin typeface="Cambria Math" panose="02040503050406030204" pitchFamily="18" charset="0"/>
                                    <a:ea typeface="굴림" panose="020B0600000101010101" pitchFamily="50" charset="-127"/>
                                  </a:rPr>
                                  <m:t>𝟏</m:t>
                                </m:r>
                                <m:r>
                                  <a:rPr lang="en-US" altLang="ko-KR" b="1" i="1" smtClean="0">
                                    <a:solidFill>
                                      <a:srgbClr val="FF1212"/>
                                    </a:solidFill>
                                    <a:latin typeface="Cambria Math" panose="02040503050406030204" pitchFamily="18" charset="0"/>
                                    <a:ea typeface="굴림" panose="020B0600000101010101" pitchFamily="50" charset="-127"/>
                                  </a:rPr>
                                  <m:t>+</m:t>
                                </m:r>
                                <m:r>
                                  <a:rPr lang="en-US" altLang="ko-KR" b="1" i="1" smtClean="0">
                                    <a:solidFill>
                                      <a:srgbClr val="FF1212"/>
                                    </a:solidFill>
                                    <a:latin typeface="Cambria Math" panose="02040503050406030204" pitchFamily="18" charset="0"/>
                                    <a:ea typeface="굴림" panose="020B0600000101010101" pitchFamily="50" charset="-127"/>
                                  </a:rPr>
                                  <m:t>𝒇</m:t>
                                </m:r>
                              </m:e>
                            </m:d>
                          </m:e>
                          <m:sup>
                            <m:r>
                              <a:rPr lang="en-US" altLang="ko-KR" b="1" i="1" smtClean="0">
                                <a:solidFill>
                                  <a:srgbClr val="FF1212"/>
                                </a:solidFill>
                                <a:latin typeface="Cambria Math" panose="02040503050406030204" pitchFamily="18" charset="0"/>
                                <a:ea typeface="굴림" panose="020B0600000101010101" pitchFamily="50" charset="-127"/>
                              </a:rPr>
                              <m:t>𝒏</m:t>
                            </m:r>
                          </m:sup>
                        </m:sSup>
                      </m:den>
                    </m:f>
                    <m:r>
                      <a:rPr lang="en-US" altLang="ko-KR" b="1" i="1" smtClean="0">
                        <a:solidFill>
                          <a:srgbClr val="FF1212"/>
                        </a:solidFill>
                        <a:latin typeface="Cambria Math" panose="02040503050406030204" pitchFamily="18" charset="0"/>
                        <a:ea typeface="굴림" panose="020B0600000101010101" pitchFamily="50" charset="-127"/>
                      </a:rPr>
                      <m:t>, </m:t>
                    </m:r>
                    <m:r>
                      <a:rPr lang="en-US" altLang="ko-KR" b="1" i="0" smtClean="0">
                        <a:solidFill>
                          <a:srgbClr val="FF1212"/>
                        </a:solidFill>
                        <a:latin typeface="Cambria Math" panose="02040503050406030204" pitchFamily="18" charset="0"/>
                        <a:ea typeface="굴림" panose="020B0600000101010101" pitchFamily="50" charset="-127"/>
                      </a:rPr>
                      <m:t>      </m:t>
                    </m:r>
                  </m:oMath>
                </a14:m>
                <a:r>
                  <a:rPr lang="en-US" altLang="ko-KR" sz="2400" dirty="0">
                    <a:solidFill>
                      <a:srgbClr val="FF1212"/>
                    </a:solidFill>
                    <a:ea typeface="굴림" panose="020B0600000101010101" pitchFamily="50" charset="-127"/>
                    <a:sym typeface="Symbol" panose="05050102010706020507" pitchFamily="18" charset="2"/>
                  </a:rPr>
                  <a:t> </a:t>
                </a:r>
                <a:r>
                  <a:rPr lang="en-US" altLang="ko-KR" sz="2400" dirty="0">
                    <a:solidFill>
                      <a:srgbClr val="FF1212"/>
                    </a:solidFill>
                    <a:ea typeface="굴림" panose="020B0600000101010101" pitchFamily="50" charset="-127"/>
                  </a:rPr>
                  <a:t>PV =  </a:t>
                </a:r>
                <a14:m>
                  <m:oMath xmlns:m="http://schemas.openxmlformats.org/officeDocument/2006/math">
                    <m:f>
                      <m:fPr>
                        <m:ctrlPr>
                          <a:rPr lang="en-US" altLang="ko-KR" i="1">
                            <a:solidFill>
                              <a:srgbClr val="FF1212"/>
                            </a:solidFill>
                            <a:latin typeface="Cambria Math" panose="02040503050406030204" pitchFamily="18" charset="0"/>
                            <a:ea typeface="굴림" panose="020B0600000101010101" pitchFamily="50" charset="-127"/>
                          </a:rPr>
                        </m:ctrlPr>
                      </m:fPr>
                      <m:num>
                        <m:r>
                          <a:rPr lang="en-US" altLang="ko-KR" b="1" i="1" smtClean="0">
                            <a:solidFill>
                              <a:srgbClr val="FF1212"/>
                            </a:solidFill>
                            <a:latin typeface="Cambria Math" panose="02040503050406030204" pitchFamily="18" charset="0"/>
                            <a:ea typeface="굴림" panose="020B0600000101010101" pitchFamily="50" charset="-127"/>
                          </a:rPr>
                          <m:t>𝑪𝒐𝒏𝒔𝒕𝒂𝒏𝒕</m:t>
                        </m:r>
                        <m:r>
                          <a:rPr lang="en-US" altLang="ko-KR" i="1">
                            <a:solidFill>
                              <a:srgbClr val="FF1212"/>
                            </a:solidFill>
                            <a:latin typeface="Cambria Math" panose="02040503050406030204" pitchFamily="18" charset="0"/>
                            <a:ea typeface="굴림" panose="020B0600000101010101" pitchFamily="50" charset="-127"/>
                          </a:rPr>
                          <m:t> </m:t>
                        </m:r>
                        <m:r>
                          <a:rPr lang="en-US" altLang="ko-KR" b="1" i="1" smtClean="0">
                            <a:solidFill>
                              <a:srgbClr val="FF1212"/>
                            </a:solidFill>
                            <a:latin typeface="Cambria Math" panose="02040503050406030204" pitchFamily="18" charset="0"/>
                            <a:ea typeface="굴림" panose="020B0600000101010101" pitchFamily="50" charset="-127"/>
                          </a:rPr>
                          <m:t>$</m:t>
                        </m:r>
                      </m:num>
                      <m:den>
                        <m:sSup>
                          <m:sSupPr>
                            <m:ctrlPr>
                              <a:rPr lang="en-US" altLang="ko-KR" i="1">
                                <a:solidFill>
                                  <a:srgbClr val="FF1212"/>
                                </a:solidFill>
                                <a:latin typeface="Cambria Math" panose="02040503050406030204" pitchFamily="18" charset="0"/>
                                <a:ea typeface="굴림" panose="020B0600000101010101" pitchFamily="50" charset="-127"/>
                              </a:rPr>
                            </m:ctrlPr>
                          </m:sSupPr>
                          <m:e>
                            <m:d>
                              <m:dPr>
                                <m:ctrlPr>
                                  <a:rPr lang="en-US" altLang="ko-KR" i="1">
                                    <a:solidFill>
                                      <a:srgbClr val="FF1212"/>
                                    </a:solidFill>
                                    <a:latin typeface="Cambria Math" panose="02040503050406030204" pitchFamily="18" charset="0"/>
                                    <a:ea typeface="굴림" panose="020B0600000101010101" pitchFamily="50" charset="-127"/>
                                  </a:rPr>
                                </m:ctrlPr>
                              </m:dPr>
                              <m:e>
                                <m:r>
                                  <a:rPr lang="en-US" altLang="ko-KR" i="1">
                                    <a:solidFill>
                                      <a:srgbClr val="FF1212"/>
                                    </a:solidFill>
                                    <a:latin typeface="Cambria Math" panose="02040503050406030204" pitchFamily="18" charset="0"/>
                                    <a:ea typeface="굴림" panose="020B0600000101010101" pitchFamily="50" charset="-127"/>
                                  </a:rPr>
                                  <m:t>𝟏</m:t>
                                </m:r>
                                <m:r>
                                  <a:rPr lang="en-US" altLang="ko-KR" i="1">
                                    <a:solidFill>
                                      <a:srgbClr val="FF1212"/>
                                    </a:solidFill>
                                    <a:latin typeface="Cambria Math" panose="02040503050406030204" pitchFamily="18" charset="0"/>
                                    <a:ea typeface="굴림" panose="020B0600000101010101" pitchFamily="50" charset="-127"/>
                                  </a:rPr>
                                  <m:t>+</m:t>
                                </m:r>
                                <m:r>
                                  <a:rPr lang="en-US" altLang="ko-KR" b="1" i="1" smtClean="0">
                                    <a:solidFill>
                                      <a:srgbClr val="FF1212"/>
                                    </a:solidFill>
                                    <a:latin typeface="Cambria Math" panose="02040503050406030204" pitchFamily="18" charset="0"/>
                                    <a:ea typeface="굴림" panose="020B0600000101010101" pitchFamily="50" charset="-127"/>
                                  </a:rPr>
                                  <m:t>𝒊</m:t>
                                </m:r>
                              </m:e>
                            </m:d>
                          </m:e>
                          <m:sup>
                            <m:r>
                              <a:rPr lang="en-US" altLang="ko-KR" i="1">
                                <a:solidFill>
                                  <a:srgbClr val="FF1212"/>
                                </a:solidFill>
                                <a:latin typeface="Cambria Math" panose="02040503050406030204" pitchFamily="18" charset="0"/>
                                <a:ea typeface="굴림" panose="020B0600000101010101" pitchFamily="50" charset="-127"/>
                              </a:rPr>
                              <m:t>𝒏</m:t>
                            </m:r>
                          </m:sup>
                        </m:sSup>
                      </m:den>
                    </m:f>
                  </m:oMath>
                </a14:m>
                <a:r>
                  <a:rPr lang="en-US" altLang="ko-KR" sz="2143" dirty="0">
                    <a:solidFill>
                      <a:srgbClr val="FF1212"/>
                    </a:solidFill>
                    <a:ea typeface="굴림" panose="020B0600000101010101" pitchFamily="50" charset="-127"/>
                  </a:rPr>
                  <a:t> </a:t>
                </a:r>
                <a:r>
                  <a:rPr lang="en-US" altLang="ko-KR" sz="3200" dirty="0">
                    <a:solidFill>
                      <a:srgbClr val="FF1212"/>
                    </a:solidFill>
                    <a:ea typeface="굴림" panose="020B0600000101010101" pitchFamily="50" charset="-127"/>
                  </a:rPr>
                  <a:t>= </a:t>
                </a:r>
                <a14:m>
                  <m:oMath xmlns:m="http://schemas.openxmlformats.org/officeDocument/2006/math">
                    <m:f>
                      <m:fPr>
                        <m:ctrlPr>
                          <a:rPr lang="en-US" altLang="ko-KR" i="1" smtClean="0">
                            <a:solidFill>
                              <a:srgbClr val="FF1212"/>
                            </a:solidFill>
                            <a:latin typeface="Cambria Math" panose="02040503050406030204" pitchFamily="18" charset="0"/>
                            <a:ea typeface="굴림" panose="020B0600000101010101" pitchFamily="50" charset="-127"/>
                          </a:rPr>
                        </m:ctrlPr>
                      </m:fPr>
                      <m:num>
                        <m:r>
                          <a:rPr lang="en-US" altLang="ko-KR" b="1" i="1" smtClean="0">
                            <a:solidFill>
                              <a:srgbClr val="FF1212"/>
                            </a:solidFill>
                            <a:latin typeface="Cambria Math" panose="02040503050406030204" pitchFamily="18" charset="0"/>
                            <a:ea typeface="굴림" panose="020B0600000101010101" pitchFamily="50" charset="-127"/>
                          </a:rPr>
                          <m:t>𝑨𝒄𝒕𝒖𝒂𝒍</m:t>
                        </m:r>
                        <m:r>
                          <a:rPr lang="en-US" altLang="ko-KR" b="1" i="1" smtClean="0">
                            <a:solidFill>
                              <a:srgbClr val="FF1212"/>
                            </a:solidFill>
                            <a:latin typeface="Cambria Math" panose="02040503050406030204" pitchFamily="18" charset="0"/>
                            <a:ea typeface="굴림" panose="020B0600000101010101" pitchFamily="50" charset="-127"/>
                          </a:rPr>
                          <m:t> $</m:t>
                        </m:r>
                      </m:num>
                      <m:den>
                        <m:sSup>
                          <m:sSupPr>
                            <m:ctrlPr>
                              <a:rPr lang="en-US" altLang="ko-KR" i="1" smtClean="0">
                                <a:solidFill>
                                  <a:srgbClr val="FF1212"/>
                                </a:solidFill>
                                <a:latin typeface="Cambria Math" panose="02040503050406030204" pitchFamily="18" charset="0"/>
                                <a:ea typeface="굴림" panose="020B0600000101010101" pitchFamily="50" charset="-127"/>
                              </a:rPr>
                            </m:ctrlPr>
                          </m:sSupPr>
                          <m:e>
                            <m:d>
                              <m:dPr>
                                <m:ctrlPr>
                                  <a:rPr lang="en-US" altLang="ko-KR" i="1" smtClean="0">
                                    <a:solidFill>
                                      <a:srgbClr val="FF1212"/>
                                    </a:solidFill>
                                    <a:latin typeface="Cambria Math" panose="02040503050406030204" pitchFamily="18" charset="0"/>
                                    <a:ea typeface="굴림" panose="020B0600000101010101" pitchFamily="50" charset="-127"/>
                                  </a:rPr>
                                </m:ctrlPr>
                              </m:dPr>
                              <m:e>
                                <m:r>
                                  <a:rPr lang="en-US" altLang="ko-KR" b="1" i="1" smtClean="0">
                                    <a:solidFill>
                                      <a:srgbClr val="FF1212"/>
                                    </a:solidFill>
                                    <a:latin typeface="Cambria Math" panose="02040503050406030204" pitchFamily="18" charset="0"/>
                                    <a:ea typeface="굴림" panose="020B0600000101010101" pitchFamily="50" charset="-127"/>
                                  </a:rPr>
                                  <m:t>𝟏</m:t>
                                </m:r>
                                <m:r>
                                  <a:rPr lang="en-US" altLang="ko-KR" b="1" i="1" smtClean="0">
                                    <a:solidFill>
                                      <a:srgbClr val="FF1212"/>
                                    </a:solidFill>
                                    <a:latin typeface="Cambria Math" panose="02040503050406030204" pitchFamily="18" charset="0"/>
                                    <a:ea typeface="굴림" panose="020B0600000101010101" pitchFamily="50" charset="-127"/>
                                  </a:rPr>
                                  <m:t>+</m:t>
                                </m:r>
                                <m:r>
                                  <a:rPr lang="en-US" altLang="ko-KR" b="1" i="1" smtClean="0">
                                    <a:solidFill>
                                      <a:srgbClr val="FF1212"/>
                                    </a:solidFill>
                                    <a:latin typeface="Cambria Math" panose="02040503050406030204" pitchFamily="18" charset="0"/>
                                    <a:ea typeface="굴림" panose="020B0600000101010101" pitchFamily="50" charset="-127"/>
                                  </a:rPr>
                                  <m:t>𝒇</m:t>
                                </m:r>
                              </m:e>
                            </m:d>
                          </m:e>
                          <m:sup>
                            <m:r>
                              <a:rPr lang="en-US" altLang="ko-KR" b="1" i="1" smtClean="0">
                                <a:solidFill>
                                  <a:srgbClr val="FF1212"/>
                                </a:solidFill>
                                <a:latin typeface="Cambria Math" panose="02040503050406030204" pitchFamily="18" charset="0"/>
                                <a:ea typeface="굴림" panose="020B0600000101010101" pitchFamily="50" charset="-127"/>
                              </a:rPr>
                              <m:t>𝒏</m:t>
                            </m:r>
                          </m:sup>
                        </m:sSup>
                        <m:r>
                          <a:rPr lang="en-US" altLang="ko-KR" i="1" smtClean="0">
                            <a:solidFill>
                              <a:srgbClr val="FF1212"/>
                            </a:solidFill>
                            <a:latin typeface="Cambria Math" panose="02040503050406030204" pitchFamily="18" charset="0"/>
                            <a:ea typeface="Cambria Math" panose="02040503050406030204" pitchFamily="18" charset="0"/>
                          </a:rPr>
                          <m:t>×</m:t>
                        </m:r>
                        <m:sSup>
                          <m:sSupPr>
                            <m:ctrlPr>
                              <a:rPr lang="en-US" altLang="ko-KR" i="1" smtClean="0">
                                <a:solidFill>
                                  <a:srgbClr val="FF1212"/>
                                </a:solidFill>
                                <a:latin typeface="Cambria Math" panose="02040503050406030204" pitchFamily="18" charset="0"/>
                                <a:ea typeface="Cambria Math" panose="02040503050406030204" pitchFamily="18" charset="0"/>
                              </a:rPr>
                            </m:ctrlPr>
                          </m:sSupPr>
                          <m:e>
                            <m:r>
                              <a:rPr lang="en-US" altLang="ko-KR" b="1" i="1" smtClean="0">
                                <a:solidFill>
                                  <a:srgbClr val="FF1212"/>
                                </a:solidFill>
                                <a:latin typeface="Cambria Math" panose="02040503050406030204" pitchFamily="18" charset="0"/>
                                <a:ea typeface="Cambria Math" panose="02040503050406030204" pitchFamily="18" charset="0"/>
                              </a:rPr>
                              <m:t>(</m:t>
                            </m:r>
                            <m:r>
                              <a:rPr lang="en-US" altLang="ko-KR" b="1" i="1" smtClean="0">
                                <a:solidFill>
                                  <a:srgbClr val="FF1212"/>
                                </a:solidFill>
                                <a:latin typeface="Cambria Math" panose="02040503050406030204" pitchFamily="18" charset="0"/>
                                <a:ea typeface="Cambria Math" panose="02040503050406030204" pitchFamily="18" charset="0"/>
                              </a:rPr>
                              <m:t>𝟏</m:t>
                            </m:r>
                            <m:r>
                              <a:rPr lang="en-US" altLang="ko-KR" b="1" i="1" smtClean="0">
                                <a:solidFill>
                                  <a:srgbClr val="FF1212"/>
                                </a:solidFill>
                                <a:latin typeface="Cambria Math" panose="02040503050406030204" pitchFamily="18" charset="0"/>
                                <a:ea typeface="Cambria Math" panose="02040503050406030204" pitchFamily="18" charset="0"/>
                              </a:rPr>
                              <m:t>+</m:t>
                            </m:r>
                            <m:r>
                              <a:rPr lang="en-US" altLang="ko-KR" b="1" i="1" smtClean="0">
                                <a:solidFill>
                                  <a:srgbClr val="FF1212"/>
                                </a:solidFill>
                                <a:latin typeface="Cambria Math" panose="02040503050406030204" pitchFamily="18" charset="0"/>
                                <a:ea typeface="Cambria Math" panose="02040503050406030204" pitchFamily="18" charset="0"/>
                              </a:rPr>
                              <m:t>𝒊</m:t>
                            </m:r>
                            <m:r>
                              <a:rPr lang="en-US" altLang="ko-KR" b="1" i="1" smtClean="0">
                                <a:solidFill>
                                  <a:srgbClr val="FF1212"/>
                                </a:solidFill>
                                <a:latin typeface="Cambria Math" panose="02040503050406030204" pitchFamily="18" charset="0"/>
                                <a:ea typeface="Cambria Math" panose="02040503050406030204" pitchFamily="18" charset="0"/>
                              </a:rPr>
                              <m:t>)</m:t>
                            </m:r>
                          </m:e>
                          <m:sup>
                            <m:r>
                              <a:rPr lang="en-US" altLang="ko-KR" b="1" i="1" smtClean="0">
                                <a:solidFill>
                                  <a:srgbClr val="FF1212"/>
                                </a:solidFill>
                                <a:latin typeface="Cambria Math" panose="02040503050406030204" pitchFamily="18" charset="0"/>
                                <a:ea typeface="Cambria Math" panose="02040503050406030204" pitchFamily="18" charset="0"/>
                              </a:rPr>
                              <m:t>𝒏</m:t>
                            </m:r>
                          </m:sup>
                        </m:sSup>
                      </m:den>
                    </m:f>
                  </m:oMath>
                </a14:m>
                <a:endParaRPr lang="en-US" altLang="ko-KR" sz="2143" baseline="30000" dirty="0">
                  <a:solidFill>
                    <a:srgbClr val="FF1212"/>
                  </a:solidFill>
                  <a:ea typeface="굴림" panose="020B0600000101010101" pitchFamily="50" charset="-127"/>
                </a:endParaRPr>
              </a:p>
            </p:txBody>
          </p:sp>
        </mc:Choice>
        <mc:Fallback xmlns="">
          <p:sp>
            <p:nvSpPr>
              <p:cNvPr id="8201" name="Rectangle 7"/>
              <p:cNvSpPr>
                <a:spLocks noRot="1" noChangeAspect="1" noMove="1" noResize="1" noEditPoints="1" noAdjustHandles="1" noChangeArrowheads="1" noChangeShapeType="1" noTextEdit="1"/>
              </p:cNvSpPr>
              <p:nvPr/>
            </p:nvSpPr>
            <p:spPr bwMode="auto">
              <a:xfrm>
                <a:off x="772167" y="4364878"/>
                <a:ext cx="8539842" cy="789447"/>
              </a:xfrm>
              <a:prstGeom prst="rect">
                <a:avLst/>
              </a:prstGeom>
              <a:blipFill>
                <a:blip r:embed="rId3"/>
                <a:stretch>
                  <a:fillRect l="-1142" t="-1538" b="-692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sp>
        <p:nvSpPr>
          <p:cNvPr id="8202" name="TextBox 9"/>
          <p:cNvSpPr txBox="1">
            <a:spLocks noChangeArrowheads="1"/>
          </p:cNvSpPr>
          <p:nvPr/>
        </p:nvSpPr>
        <p:spPr bwMode="auto">
          <a:xfrm>
            <a:off x="396309" y="3538273"/>
            <a:ext cx="82578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AutoNum type="arabicParenBoth"/>
            </a:pPr>
            <a:r>
              <a:rPr lang="en-US" altLang="ko-KR" sz="2400" b="0" dirty="0">
                <a:ea typeface="굴림" panose="020B0600000101010101" pitchFamily="50" charset="-127"/>
              </a:rPr>
              <a:t>Convert to constant value (CV) dollars, then use real rate </a:t>
            </a:r>
            <a:r>
              <a:rPr lang="en-US" altLang="ko-KR" sz="2400" b="0" i="1" dirty="0" err="1">
                <a:ea typeface="굴림" panose="020B0600000101010101" pitchFamily="50" charset="-127"/>
              </a:rPr>
              <a:t>i</a:t>
            </a:r>
            <a:r>
              <a:rPr lang="en-US" altLang="ko-KR" sz="2400" b="0" i="1" dirty="0">
                <a:ea typeface="굴림" panose="020B0600000101010101" pitchFamily="50" charset="-127"/>
              </a:rPr>
              <a:t> </a:t>
            </a:r>
          </a:p>
          <a:p>
            <a:pPr algn="ctr">
              <a:spcBef>
                <a:spcPct val="0"/>
              </a:spcBef>
              <a:buClrTx/>
              <a:buFontTx/>
              <a:buNone/>
            </a:pPr>
            <a:r>
              <a:rPr lang="en-US" altLang="ko-KR" sz="2400" b="0" dirty="0">
                <a:ea typeface="굴림" panose="020B0600000101010101" pitchFamily="50" charset="-127"/>
              </a:rPr>
              <a:t>If </a:t>
            </a:r>
            <a:r>
              <a:rPr lang="en-US" altLang="ko-KR" sz="2400" b="0" i="1" dirty="0">
                <a:ea typeface="굴림" panose="020B0600000101010101" pitchFamily="50" charset="-127"/>
              </a:rPr>
              <a:t>f</a:t>
            </a:r>
            <a:r>
              <a:rPr lang="en-US" altLang="ko-KR" sz="2400" b="0" dirty="0">
                <a:ea typeface="굴림" panose="020B0600000101010101" pitchFamily="50" charset="-127"/>
              </a:rPr>
              <a:t> = inflation rate (% per year), the equation is:</a:t>
            </a:r>
          </a:p>
        </p:txBody>
      </p:sp>
      <mc:AlternateContent xmlns:mc="http://schemas.openxmlformats.org/markup-compatibility/2006" xmlns:a14="http://schemas.microsoft.com/office/drawing/2010/main">
        <mc:Choice Requires="a14">
          <p:sp>
            <p:nvSpPr>
              <p:cNvPr id="11" name="Rectangle 10"/>
              <p:cNvSpPr/>
              <p:nvPr/>
            </p:nvSpPr>
            <p:spPr>
              <a:xfrm>
                <a:off x="396309" y="5210941"/>
                <a:ext cx="7958477" cy="1147622"/>
              </a:xfrm>
              <a:prstGeom prst="rect">
                <a:avLst/>
              </a:prstGeom>
            </p:spPr>
            <p:txBody>
              <a:bodyPr>
                <a:spAutoFit/>
              </a:bodyPr>
              <a:lstStyle/>
              <a:p>
                <a:pPr marL="489844" indent="-489844">
                  <a:buFontTx/>
                  <a:buAutoNum type="arabicParenBoth" startAt="2"/>
                  <a:defRPr/>
                </a:pPr>
                <a:r>
                  <a:rPr lang="en-US" sz="2400" dirty="0">
                    <a:latin typeface="Arial Narrow" panose="020B0606020202030204" pitchFamily="34" charset="0"/>
                  </a:rPr>
                  <a:t>Leave money amounts </a:t>
                </a:r>
                <a:r>
                  <a:rPr lang="en-US" sz="2400" b="1" i="1" dirty="0">
                    <a:solidFill>
                      <a:srgbClr val="FF0000"/>
                    </a:solidFill>
                    <a:latin typeface="Arial Narrow" panose="020B0606020202030204" pitchFamily="34" charset="0"/>
                  </a:rPr>
                  <a:t>as is </a:t>
                </a:r>
                <a:r>
                  <a:rPr lang="en-US" sz="2400" dirty="0">
                    <a:latin typeface="Arial Narrow" panose="020B0606020202030204" pitchFamily="34" charset="0"/>
                  </a:rPr>
                  <a:t>and use</a:t>
                </a:r>
                <a:r>
                  <a:rPr lang="en-US" sz="2400" b="1" dirty="0">
                    <a:latin typeface="Arial Narrow" panose="020B0606020202030204" pitchFamily="34" charset="0"/>
                  </a:rPr>
                  <a:t> </a:t>
                </a:r>
                <a:r>
                  <a:rPr lang="en-US" sz="2400" b="1" i="1" dirty="0">
                    <a:solidFill>
                      <a:srgbClr val="FF0000"/>
                    </a:solidFill>
                    <a:latin typeface="Arial Narrow" panose="020B0606020202030204" pitchFamily="34" charset="0"/>
                  </a:rPr>
                  <a:t>interest rate adjusted for inflation, i</a:t>
                </a:r>
                <a:r>
                  <a:rPr lang="en-US" sz="2400" b="1" i="1" baseline="-25000" dirty="0">
                    <a:solidFill>
                      <a:srgbClr val="FF0000"/>
                    </a:solidFill>
                    <a:latin typeface="Arial Narrow" panose="020B0606020202030204" pitchFamily="34" charset="0"/>
                  </a:rPr>
                  <a:t>f</a:t>
                </a:r>
                <a:r>
                  <a:rPr lang="en-US" sz="2400" b="1" dirty="0">
                    <a:solidFill>
                      <a:srgbClr val="FF0000"/>
                    </a:solidFill>
                    <a:latin typeface="Arial Narrow" panose="020B0606020202030204" pitchFamily="34" charset="0"/>
                  </a:rPr>
                  <a:t> = </a:t>
                </a:r>
                <a:r>
                  <a:rPr lang="en-US" sz="2400" b="1" i="1" dirty="0">
                    <a:solidFill>
                      <a:srgbClr val="FF0000"/>
                    </a:solidFill>
                    <a:latin typeface="Arial Narrow" panose="020B0606020202030204" pitchFamily="34" charset="0"/>
                  </a:rPr>
                  <a:t>i</a:t>
                </a:r>
                <a:r>
                  <a:rPr lang="en-US" sz="2400" b="1" dirty="0">
                    <a:solidFill>
                      <a:srgbClr val="FF0000"/>
                    </a:solidFill>
                    <a:latin typeface="Arial Narrow" panose="020B0606020202030204" pitchFamily="34" charset="0"/>
                  </a:rPr>
                  <a:t> + </a:t>
                </a:r>
                <a:r>
                  <a:rPr lang="en-US" sz="2400" b="1" i="1" dirty="0">
                    <a:solidFill>
                      <a:srgbClr val="FF0000"/>
                    </a:solidFill>
                    <a:latin typeface="Arial Narrow" panose="020B0606020202030204" pitchFamily="34" charset="0"/>
                  </a:rPr>
                  <a:t>f</a:t>
                </a:r>
                <a:r>
                  <a:rPr lang="en-US" sz="2400" b="1" dirty="0">
                    <a:solidFill>
                      <a:srgbClr val="FF0000"/>
                    </a:solidFill>
                    <a:latin typeface="Arial Narrow" panose="020B0606020202030204" pitchFamily="34" charset="0"/>
                  </a:rPr>
                  <a:t> + (</a:t>
                </a:r>
                <a:r>
                  <a:rPr lang="en-US" sz="2400" b="1" i="1" dirty="0">
                    <a:solidFill>
                      <a:srgbClr val="FF0000"/>
                    </a:solidFill>
                    <a:latin typeface="Arial Narrow" panose="020B0606020202030204" pitchFamily="34" charset="0"/>
                  </a:rPr>
                  <a:t>i</a:t>
                </a:r>
                <a:r>
                  <a:rPr lang="en-US" sz="2400" b="1" dirty="0">
                    <a:solidFill>
                      <a:srgbClr val="FF0000"/>
                    </a:solidFill>
                    <a:latin typeface="Arial Narrow" panose="020B0606020202030204" pitchFamily="34" charset="0"/>
                  </a:rPr>
                  <a:t>)(</a:t>
                </a:r>
                <a:r>
                  <a:rPr lang="en-US" sz="2400" b="1" i="1" dirty="0">
                    <a:solidFill>
                      <a:srgbClr val="FF0000"/>
                    </a:solidFill>
                    <a:latin typeface="Arial Narrow" panose="020B0606020202030204" pitchFamily="34" charset="0"/>
                  </a:rPr>
                  <a:t>f</a:t>
                </a:r>
                <a:r>
                  <a:rPr lang="en-US" sz="2400" b="1" dirty="0">
                    <a:solidFill>
                      <a:srgbClr val="FF0000"/>
                    </a:solidFill>
                    <a:latin typeface="Arial Narrow" panose="020B0606020202030204" pitchFamily="34" charset="0"/>
                  </a:rPr>
                  <a:t>),    </a:t>
                </a:r>
                <a:r>
                  <a:rPr lang="en-US" sz="2400" b="1" dirty="0">
                    <a:solidFill>
                      <a:srgbClr val="FF0000"/>
                    </a:solidFill>
                    <a:latin typeface="Arial Narrow" panose="020B0606020202030204" pitchFamily="34" charset="0"/>
                    <a:sym typeface="Symbol" panose="05050102010706020507" pitchFamily="18" charset="2"/>
                  </a:rPr>
                  <a:t> </a:t>
                </a:r>
                <a:r>
                  <a:rPr lang="en-US" sz="2400" b="1" dirty="0">
                    <a:solidFill>
                      <a:srgbClr val="FF0000"/>
                    </a:solidFill>
                    <a:latin typeface="Arial Narrow" panose="020B0606020202030204" pitchFamily="34" charset="0"/>
                  </a:rPr>
                  <a:t>PV = </a:t>
                </a:r>
                <a:r>
                  <a:rPr lang="en-US" altLang="ko-KR" sz="3200" dirty="0">
                    <a:solidFill>
                      <a:srgbClr val="FF1212"/>
                    </a:solidFill>
                    <a:ea typeface="굴림" panose="020B0600000101010101" pitchFamily="50" charset="-127"/>
                  </a:rPr>
                  <a:t>=  </a:t>
                </a:r>
                <a14:m>
                  <m:oMath xmlns:m="http://schemas.openxmlformats.org/officeDocument/2006/math">
                    <m:f>
                      <m:fPr>
                        <m:ctrlPr>
                          <a:rPr lang="en-US" altLang="ko-KR" sz="2800" i="1">
                            <a:solidFill>
                              <a:srgbClr val="FF1212"/>
                            </a:solidFill>
                            <a:latin typeface="Cambria Math" panose="02040503050406030204" pitchFamily="18" charset="0"/>
                            <a:ea typeface="굴림" panose="020B0600000101010101" pitchFamily="50" charset="-127"/>
                          </a:rPr>
                        </m:ctrlPr>
                      </m:fPr>
                      <m:num>
                        <m:r>
                          <a:rPr lang="en-US" altLang="ko-KR" sz="2800" b="1" i="1" smtClean="0">
                            <a:solidFill>
                              <a:srgbClr val="FF1212"/>
                            </a:solidFill>
                            <a:latin typeface="Cambria Math" panose="02040503050406030204" pitchFamily="18" charset="0"/>
                            <a:ea typeface="굴림" panose="020B0600000101010101" pitchFamily="50" charset="-127"/>
                          </a:rPr>
                          <m:t>𝑨𝒄𝒕𝒖𝒂𝒍</m:t>
                        </m:r>
                        <m:r>
                          <a:rPr lang="en-US" altLang="ko-KR" sz="2800" i="1">
                            <a:solidFill>
                              <a:srgbClr val="FF1212"/>
                            </a:solidFill>
                            <a:latin typeface="Cambria Math" panose="02040503050406030204" pitchFamily="18" charset="0"/>
                            <a:ea typeface="굴림" panose="020B0600000101010101" pitchFamily="50" charset="-127"/>
                          </a:rPr>
                          <m:t> </m:t>
                        </m:r>
                        <m:r>
                          <a:rPr lang="en-US" altLang="ko-KR" sz="2800" b="1" i="1">
                            <a:solidFill>
                              <a:srgbClr val="FF1212"/>
                            </a:solidFill>
                            <a:latin typeface="Cambria Math" panose="02040503050406030204" pitchFamily="18" charset="0"/>
                            <a:ea typeface="굴림" panose="020B0600000101010101" pitchFamily="50" charset="-127"/>
                          </a:rPr>
                          <m:t>$</m:t>
                        </m:r>
                      </m:num>
                      <m:den>
                        <m:sSup>
                          <m:sSupPr>
                            <m:ctrlPr>
                              <a:rPr lang="en-US" altLang="ko-KR" sz="2800" i="1">
                                <a:solidFill>
                                  <a:srgbClr val="FF1212"/>
                                </a:solidFill>
                                <a:latin typeface="Cambria Math" panose="02040503050406030204" pitchFamily="18" charset="0"/>
                                <a:ea typeface="굴림" panose="020B0600000101010101" pitchFamily="50" charset="-127"/>
                              </a:rPr>
                            </m:ctrlPr>
                          </m:sSupPr>
                          <m:e>
                            <m:d>
                              <m:dPr>
                                <m:ctrlPr>
                                  <a:rPr lang="en-US" altLang="ko-KR" sz="2800" i="1">
                                    <a:solidFill>
                                      <a:srgbClr val="FF1212"/>
                                    </a:solidFill>
                                    <a:latin typeface="Cambria Math" panose="02040503050406030204" pitchFamily="18" charset="0"/>
                                    <a:ea typeface="굴림" panose="020B0600000101010101" pitchFamily="50" charset="-127"/>
                                  </a:rPr>
                                </m:ctrlPr>
                              </m:dPr>
                              <m:e>
                                <m:r>
                                  <a:rPr lang="en-US" altLang="ko-KR" sz="2800" i="1">
                                    <a:solidFill>
                                      <a:srgbClr val="FF1212"/>
                                    </a:solidFill>
                                    <a:latin typeface="Cambria Math" panose="02040503050406030204" pitchFamily="18" charset="0"/>
                                    <a:ea typeface="굴림" panose="020B0600000101010101" pitchFamily="50" charset="-127"/>
                                  </a:rPr>
                                  <m:t>𝟏</m:t>
                                </m:r>
                                <m:r>
                                  <a:rPr lang="en-US" altLang="ko-KR" sz="2800" i="1">
                                    <a:solidFill>
                                      <a:srgbClr val="FF1212"/>
                                    </a:solidFill>
                                    <a:latin typeface="Cambria Math" panose="02040503050406030204" pitchFamily="18" charset="0"/>
                                    <a:ea typeface="굴림" panose="020B0600000101010101" pitchFamily="50" charset="-127"/>
                                  </a:rPr>
                                  <m:t>+</m:t>
                                </m:r>
                                <m:r>
                                  <a:rPr lang="en-US" altLang="ko-KR" sz="2800" b="1" i="1">
                                    <a:solidFill>
                                      <a:srgbClr val="FF1212"/>
                                    </a:solidFill>
                                    <a:latin typeface="Cambria Math" panose="02040503050406030204" pitchFamily="18" charset="0"/>
                                    <a:ea typeface="굴림" panose="020B0600000101010101" pitchFamily="50" charset="-127"/>
                                  </a:rPr>
                                  <m:t>𝒊</m:t>
                                </m:r>
                                <m:r>
                                  <a:rPr lang="en-US" altLang="ko-KR" sz="2800" b="1" i="1" smtClean="0">
                                    <a:solidFill>
                                      <a:srgbClr val="FF1212"/>
                                    </a:solidFill>
                                    <a:latin typeface="Cambria Math" panose="02040503050406030204" pitchFamily="18" charset="0"/>
                                    <a:ea typeface="굴림" panose="020B0600000101010101" pitchFamily="50" charset="-127"/>
                                  </a:rPr>
                                  <m:t>+</m:t>
                                </m:r>
                                <m:r>
                                  <a:rPr lang="en-US" altLang="ko-KR" sz="2800" b="1" i="1" smtClean="0">
                                    <a:solidFill>
                                      <a:srgbClr val="FF1212"/>
                                    </a:solidFill>
                                    <a:latin typeface="Cambria Math" panose="02040503050406030204" pitchFamily="18" charset="0"/>
                                    <a:ea typeface="굴림" panose="020B0600000101010101" pitchFamily="50" charset="-127"/>
                                  </a:rPr>
                                  <m:t>𝒇</m:t>
                                </m:r>
                                <m:r>
                                  <a:rPr lang="en-US" altLang="ko-KR" sz="2800" b="1" i="1" smtClean="0">
                                    <a:solidFill>
                                      <a:srgbClr val="FF1212"/>
                                    </a:solidFill>
                                    <a:latin typeface="Cambria Math" panose="02040503050406030204" pitchFamily="18" charset="0"/>
                                    <a:ea typeface="굴림" panose="020B0600000101010101" pitchFamily="50" charset="-127"/>
                                  </a:rPr>
                                  <m:t>+</m:t>
                                </m:r>
                                <m:r>
                                  <a:rPr lang="en-US" altLang="ko-KR" sz="2800" b="1" i="1" smtClean="0">
                                    <a:solidFill>
                                      <a:srgbClr val="FF1212"/>
                                    </a:solidFill>
                                    <a:latin typeface="Cambria Math" panose="02040503050406030204" pitchFamily="18" charset="0"/>
                                    <a:ea typeface="굴림" panose="020B0600000101010101" pitchFamily="50" charset="-127"/>
                                  </a:rPr>
                                  <m:t>𝒊</m:t>
                                </m:r>
                                <m:r>
                                  <a:rPr lang="en-US" altLang="ko-KR" sz="2800" b="1" i="1" smtClean="0">
                                    <a:solidFill>
                                      <a:srgbClr val="FF1212"/>
                                    </a:solidFill>
                                    <a:latin typeface="Cambria Math" panose="02040503050406030204" pitchFamily="18" charset="0"/>
                                    <a:ea typeface="굴림" panose="020B0600000101010101" pitchFamily="50" charset="-127"/>
                                  </a:rPr>
                                  <m:t>·</m:t>
                                </m:r>
                                <m:r>
                                  <a:rPr lang="en-US" altLang="ko-KR" sz="2800" b="1" i="1" smtClean="0">
                                    <a:solidFill>
                                      <a:srgbClr val="FF1212"/>
                                    </a:solidFill>
                                    <a:latin typeface="Cambria Math" panose="02040503050406030204" pitchFamily="18" charset="0"/>
                                    <a:ea typeface="굴림" panose="020B0600000101010101" pitchFamily="50" charset="-127"/>
                                  </a:rPr>
                                  <m:t>𝒇</m:t>
                                </m:r>
                              </m:e>
                            </m:d>
                          </m:e>
                          <m:sup>
                            <m:r>
                              <a:rPr lang="en-US" altLang="ko-KR" sz="2800" i="1">
                                <a:solidFill>
                                  <a:srgbClr val="FF1212"/>
                                </a:solidFill>
                                <a:latin typeface="Cambria Math" panose="02040503050406030204" pitchFamily="18" charset="0"/>
                                <a:ea typeface="굴림" panose="020B0600000101010101" pitchFamily="50" charset="-127"/>
                              </a:rPr>
                              <m:t>𝒏</m:t>
                            </m:r>
                          </m:sup>
                        </m:sSup>
                      </m:den>
                    </m:f>
                  </m:oMath>
                </a14:m>
                <a:endParaRPr lang="en-US" sz="2400" b="1" dirty="0">
                  <a:solidFill>
                    <a:srgbClr val="FF0000"/>
                  </a:solidFill>
                  <a:latin typeface="Arial Narrow" panose="020B060602020203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396309" y="5210941"/>
                <a:ext cx="7958477" cy="1147622"/>
              </a:xfrm>
              <a:prstGeom prst="rect">
                <a:avLst/>
              </a:prstGeom>
              <a:blipFill>
                <a:blip r:embed="rId4"/>
                <a:stretch>
                  <a:fillRect l="-1072" t="-4255" r="-153" b="-4787"/>
                </a:stretch>
              </a:blipFill>
            </p:spPr>
            <p:txBody>
              <a:bodyPr/>
              <a:lstStyle/>
              <a:p>
                <a:r>
                  <a:rPr lang="ko-KR" altLang="en-US">
                    <a:noFill/>
                  </a:rPr>
                  <a:t> </a:t>
                </a:r>
              </a:p>
            </p:txBody>
          </p:sp>
        </mc:Fallback>
      </mc:AlternateContent>
      <p:sp>
        <p:nvSpPr>
          <p:cNvPr id="8204" name="Rectangle 8"/>
          <p:cNvSpPr>
            <a:spLocks noChangeArrowheads="1"/>
          </p:cNvSpPr>
          <p:nvPr/>
        </p:nvSpPr>
        <p:spPr bwMode="auto">
          <a:xfrm>
            <a:off x="734786" y="2817304"/>
            <a:ext cx="7635309"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571" dirty="0">
                <a:solidFill>
                  <a:srgbClr val="9900FF"/>
                </a:solidFill>
                <a:ea typeface="굴림" panose="020B0600000101010101" pitchFamily="50" charset="-127"/>
              </a:rPr>
              <a:t>Two ways to work problems </a:t>
            </a:r>
            <a:r>
              <a:rPr lang="en-US" altLang="ko-KR" sz="2571" i="1" dirty="0">
                <a:solidFill>
                  <a:srgbClr val="9900FF"/>
                </a:solidFill>
                <a:ea typeface="굴림" panose="020B0600000101010101" pitchFamily="50" charset="-127"/>
              </a:rPr>
              <a:t>when considering inflation:</a:t>
            </a:r>
          </a:p>
        </p:txBody>
      </p:sp>
    </p:spTree>
    <p:extLst>
      <p:ext uri="{BB962C8B-B14F-4D97-AF65-F5344CB8AC3E}">
        <p14:creationId xmlns:p14="http://schemas.microsoft.com/office/powerpoint/2010/main" val="156897856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201"/>
                                        </p:tgtEl>
                                        <p:attrNameLst>
                                          <p:attrName>style.visibility</p:attrName>
                                        </p:attrNameLst>
                                      </p:cBhvr>
                                      <p:to>
                                        <p:strVal val="visible"/>
                                      </p:to>
                                    </p:set>
                                    <p:animEffect transition="in" filter="fade">
                                      <p:cBhvr>
                                        <p:cTn id="19" dur="1000"/>
                                        <p:tgtEl>
                                          <p:spTgt spid="8201"/>
                                        </p:tgtEl>
                                      </p:cBhvr>
                                    </p:animEffect>
                                    <p:anim calcmode="lin" valueType="num">
                                      <p:cBhvr>
                                        <p:cTn id="20" dur="1000" fill="hold"/>
                                        <p:tgtEl>
                                          <p:spTgt spid="8201"/>
                                        </p:tgtEl>
                                        <p:attrNameLst>
                                          <p:attrName>ppt_x</p:attrName>
                                        </p:attrNameLst>
                                      </p:cBhvr>
                                      <p:tavLst>
                                        <p:tav tm="0">
                                          <p:val>
                                            <p:strVal val="#ppt_x"/>
                                          </p:val>
                                        </p:tav>
                                        <p:tav tm="100000">
                                          <p:val>
                                            <p:strVal val="#ppt_x"/>
                                          </p:val>
                                        </p:tav>
                                      </p:tavLst>
                                    </p:anim>
                                    <p:anim calcmode="lin" valueType="num">
                                      <p:cBhvr>
                                        <p:cTn id="21" dur="1000" fill="hold"/>
                                        <p:tgtEl>
                                          <p:spTgt spid="820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P spid="8201" grpId="0"/>
      <p:bldP spid="8202" grpId="0"/>
      <p:bldP spid="11" grpId="0"/>
      <p:bldP spid="82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3"/>
          <p:cNvSpPr>
            <a:spLocks noChangeArrowheads="1"/>
          </p:cNvSpPr>
          <p:nvPr/>
        </p:nvSpPr>
        <p:spPr bwMode="auto">
          <a:xfrm>
            <a:off x="367394" y="4559446"/>
            <a:ext cx="8244228" cy="1143000"/>
          </a:xfrm>
          <a:prstGeom prst="rect">
            <a:avLst/>
          </a:prstGeom>
          <a:solidFill>
            <a:schemeClr val="accent2">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defRPr/>
            </a:pPr>
            <a:endParaRPr lang="ko-KR" altLang="ko-KR" sz="3000" b="0">
              <a:ea typeface="굴림" panose="020B0600000101010101" pitchFamily="50" charset="-127"/>
            </a:endParaRPr>
          </a:p>
        </p:txBody>
      </p:sp>
      <p:sp>
        <p:nvSpPr>
          <p:cNvPr id="2" name="Rounded Rectangle 1"/>
          <p:cNvSpPr/>
          <p:nvPr/>
        </p:nvSpPr>
        <p:spPr bwMode="auto">
          <a:xfrm>
            <a:off x="439858" y="3047963"/>
            <a:ext cx="8419861" cy="1306286"/>
          </a:xfrm>
          <a:prstGeom prst="roundRect">
            <a:avLst/>
          </a:prstGeom>
          <a:solidFill>
            <a:srgbClr val="008000"/>
          </a:solidFill>
          <a:ln w="9525" cap="flat" cmpd="sng" algn="ctr">
            <a:solidFill>
              <a:schemeClr val="tx1"/>
            </a:solidFill>
            <a:prstDash val="solid"/>
            <a:round/>
            <a:headEnd type="none" w="med" len="med"/>
            <a:tailEnd type="none" w="med" len="med"/>
          </a:ln>
          <a:effectLst>
            <a:glow rad="190500">
              <a:schemeClr val="accent4">
                <a:satMod val="175000"/>
                <a:alpha val="60000"/>
              </a:schemeClr>
            </a:glow>
          </a:effectLst>
        </p:spPr>
        <p:txBody>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defRPr/>
            </a:pPr>
            <a:endParaRPr lang="ko-KR" altLang="ko-KR" sz="1714">
              <a:ea typeface="굴림" panose="020B0600000101010101" pitchFamily="50" charset="-127"/>
            </a:endParaRPr>
          </a:p>
        </p:txBody>
      </p:sp>
      <p:sp>
        <p:nvSpPr>
          <p:cNvPr id="495618" name="Rectangle 2"/>
          <p:cNvSpPr>
            <a:spLocks noGrp="1" noChangeArrowheads="1"/>
          </p:cNvSpPr>
          <p:nvPr>
            <p:ph type="title"/>
          </p:nvPr>
        </p:nvSpPr>
        <p:spPr>
          <a:xfrm>
            <a:off x="598714" y="81643"/>
            <a:ext cx="7750969" cy="734786"/>
          </a:xfrm>
        </p:spPr>
        <p:txBody>
          <a:bodyPr>
            <a:normAutofit fontScale="90000"/>
          </a:bodyPr>
          <a:lstStyle/>
          <a:p>
            <a:pPr>
              <a:defRPr/>
            </a:pPr>
            <a:r>
              <a:rPr lang="en-US" sz="4286" dirty="0"/>
              <a:t>Depreciation Terminology</a:t>
            </a:r>
          </a:p>
        </p:txBody>
      </p:sp>
      <p:sp>
        <p:nvSpPr>
          <p:cNvPr id="30" name="Rectangle 17"/>
          <p:cNvSpPr>
            <a:spLocks noChangeArrowheads="1"/>
          </p:cNvSpPr>
          <p:nvPr/>
        </p:nvSpPr>
        <p:spPr bwMode="auto">
          <a:xfrm>
            <a:off x="296506" y="1485898"/>
            <a:ext cx="8320336" cy="1371601"/>
          </a:xfrm>
          <a:prstGeom prst="rect">
            <a:avLst/>
          </a:prstGeom>
          <a:solidFill>
            <a:srgbClr val="CCECFF"/>
          </a:solidFill>
          <a:ln w="12700" cap="sq">
            <a:miter lim="800000"/>
            <a:headEnd type="none" w="sm" len="sm"/>
            <a:tailEnd type="none" w="sm" len="sm"/>
          </a:ln>
          <a:effectLst>
            <a:glow rad="101600">
              <a:schemeClr val="accent4">
                <a:satMod val="175000"/>
                <a:alpha val="80000"/>
              </a:schemeClr>
            </a:glow>
            <a:innerShdw blurRad="63500" dist="139700" dir="13500000">
              <a:prstClr val="black">
                <a:alpha val="50000"/>
              </a:prstClr>
            </a:innerShdw>
          </a:effectLst>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flatTx/>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defRPr/>
            </a:pPr>
            <a:endParaRPr lang="ko-KR" altLang="ko-KR" sz="2571">
              <a:ea typeface="굴림" panose="020B0600000101010101" pitchFamily="50" charset="-127"/>
            </a:endParaRPr>
          </a:p>
        </p:txBody>
      </p:sp>
      <p:sp>
        <p:nvSpPr>
          <p:cNvPr id="8204" name="Text Box 3"/>
          <p:cNvSpPr txBox="1">
            <a:spLocks noChangeArrowheads="1"/>
          </p:cNvSpPr>
          <p:nvPr/>
        </p:nvSpPr>
        <p:spPr bwMode="auto">
          <a:xfrm>
            <a:off x="408215" y="1469571"/>
            <a:ext cx="8327571" cy="8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357">
                <a:solidFill>
                  <a:schemeClr val="folHlink"/>
                </a:solidFill>
                <a:ea typeface="굴림" panose="020B0600000101010101" pitchFamily="50" charset="-127"/>
              </a:rPr>
              <a:t> </a:t>
            </a:r>
            <a:r>
              <a:rPr lang="en-US" altLang="ko-KR" sz="2357">
                <a:solidFill>
                  <a:srgbClr val="3333CC"/>
                </a:solidFill>
                <a:ea typeface="굴림" panose="020B0600000101010101" pitchFamily="50" charset="-127"/>
              </a:rPr>
              <a:t>Definition:</a:t>
            </a:r>
            <a:r>
              <a:rPr lang="en-US" altLang="ko-KR" sz="2357" b="0">
                <a:solidFill>
                  <a:srgbClr val="3333CC"/>
                </a:solidFill>
                <a:ea typeface="굴림" panose="020B0600000101010101" pitchFamily="50" charset="-127"/>
              </a:rPr>
              <a:t> </a:t>
            </a:r>
            <a:r>
              <a:rPr lang="en-US" altLang="ko-KR" sz="2357" i="1">
                <a:ea typeface="굴림" panose="020B0600000101010101" pitchFamily="50" charset="-127"/>
              </a:rPr>
              <a:t>Book (noncash) method</a:t>
            </a:r>
            <a:r>
              <a:rPr lang="en-US" altLang="ko-KR" sz="2357">
                <a:solidFill>
                  <a:schemeClr val="folHlink"/>
                </a:solidFill>
                <a:ea typeface="굴림" panose="020B0600000101010101" pitchFamily="50" charset="-127"/>
              </a:rPr>
              <a:t> </a:t>
            </a:r>
            <a:r>
              <a:rPr lang="en-US" altLang="ko-KR" sz="2357" b="0">
                <a:solidFill>
                  <a:srgbClr val="3333CC"/>
                </a:solidFill>
                <a:ea typeface="굴림" panose="020B0600000101010101" pitchFamily="50" charset="-127"/>
              </a:rPr>
              <a:t>to represent </a:t>
            </a:r>
            <a:r>
              <a:rPr lang="en-US" altLang="ko-KR" sz="2357">
                <a:ea typeface="굴림" panose="020B0600000101010101" pitchFamily="50" charset="-127"/>
              </a:rPr>
              <a:t>decrease in value </a:t>
            </a:r>
            <a:r>
              <a:rPr lang="en-US" altLang="ko-KR" sz="2357" b="0">
                <a:solidFill>
                  <a:srgbClr val="3333CC"/>
                </a:solidFill>
                <a:ea typeface="굴림" panose="020B0600000101010101" pitchFamily="50" charset="-127"/>
              </a:rPr>
              <a:t>of</a:t>
            </a:r>
          </a:p>
          <a:p>
            <a:pPr>
              <a:spcBef>
                <a:spcPct val="0"/>
              </a:spcBef>
              <a:buClrTx/>
              <a:buFontTx/>
              <a:buNone/>
            </a:pPr>
            <a:r>
              <a:rPr lang="en-US" altLang="ko-KR" sz="2357" b="0">
                <a:solidFill>
                  <a:srgbClr val="3333CC"/>
                </a:solidFill>
                <a:ea typeface="굴림" panose="020B0600000101010101" pitchFamily="50" charset="-127"/>
              </a:rPr>
              <a:t> 	     a tangible asset over time</a:t>
            </a:r>
          </a:p>
        </p:txBody>
      </p:sp>
      <p:sp>
        <p:nvSpPr>
          <p:cNvPr id="8205" name="TextBox 12"/>
          <p:cNvSpPr txBox="1">
            <a:spLocks noChangeArrowheads="1"/>
          </p:cNvSpPr>
          <p:nvPr/>
        </p:nvSpPr>
        <p:spPr bwMode="auto">
          <a:xfrm>
            <a:off x="1387928" y="2204357"/>
            <a:ext cx="6690678"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571">
                <a:solidFill>
                  <a:srgbClr val="FF5050"/>
                </a:solidFill>
                <a:ea typeface="굴림" panose="020B0600000101010101" pitchFamily="50" charset="-127"/>
              </a:rPr>
              <a:t>Two types: </a:t>
            </a:r>
            <a:r>
              <a:rPr lang="en-US" altLang="ko-KR" sz="2571">
                <a:solidFill>
                  <a:srgbClr val="931B07"/>
                </a:solidFill>
                <a:ea typeface="굴림" panose="020B0600000101010101" pitchFamily="50" charset="-127"/>
              </a:rPr>
              <a:t>book depreciation and tax depreciation</a:t>
            </a:r>
          </a:p>
        </p:txBody>
      </p:sp>
      <p:sp>
        <p:nvSpPr>
          <p:cNvPr id="14" name="TextBox 13"/>
          <p:cNvSpPr txBox="1"/>
          <p:nvPr/>
        </p:nvSpPr>
        <p:spPr>
          <a:xfrm>
            <a:off x="352876" y="3129644"/>
            <a:ext cx="8506843" cy="400110"/>
          </a:xfrm>
          <a:prstGeom prst="rect">
            <a:avLst/>
          </a:prstGeom>
          <a:noFill/>
        </p:spPr>
        <p:txBody>
          <a:bodyPr wrap="square">
            <a:spAutoFit/>
          </a:bodyPr>
          <a:lstStyle/>
          <a:p>
            <a:pPr>
              <a:defRPr/>
            </a:pPr>
            <a:r>
              <a:rPr lang="en-US" sz="2000" b="1" i="1" dirty="0">
                <a:solidFill>
                  <a:srgbClr val="CC9900"/>
                </a:solidFill>
              </a:rPr>
              <a:t>Book depreciation</a:t>
            </a:r>
            <a:r>
              <a:rPr lang="en-US" sz="2000" dirty="0">
                <a:solidFill>
                  <a:srgbClr val="CC9900"/>
                </a:solidFill>
              </a:rPr>
              <a:t>: </a:t>
            </a:r>
            <a:r>
              <a:rPr lang="en-US" sz="2000" dirty="0">
                <a:solidFill>
                  <a:schemeClr val="bg1">
                    <a:lumMod val="90000"/>
                  </a:schemeClr>
                </a:solidFill>
              </a:rPr>
              <a:t>used for </a:t>
            </a:r>
            <a:r>
              <a:rPr lang="en-US" sz="2000" i="1" dirty="0">
                <a:solidFill>
                  <a:srgbClr val="FF0000"/>
                </a:solidFill>
              </a:rPr>
              <a:t>internal accounting </a:t>
            </a:r>
            <a:r>
              <a:rPr lang="en-US" sz="2000" dirty="0">
                <a:solidFill>
                  <a:schemeClr val="bg1">
                    <a:lumMod val="90000"/>
                  </a:schemeClr>
                </a:solidFill>
              </a:rPr>
              <a:t>to track value of assets</a:t>
            </a:r>
          </a:p>
        </p:txBody>
      </p:sp>
      <p:sp>
        <p:nvSpPr>
          <p:cNvPr id="15" name="TextBox 14"/>
          <p:cNvSpPr txBox="1"/>
          <p:nvPr/>
        </p:nvSpPr>
        <p:spPr>
          <a:xfrm>
            <a:off x="583407" y="3767479"/>
            <a:ext cx="7849008" cy="400110"/>
          </a:xfrm>
          <a:prstGeom prst="rect">
            <a:avLst/>
          </a:prstGeom>
          <a:noFill/>
        </p:spPr>
        <p:txBody>
          <a:bodyPr wrap="none">
            <a:spAutoFit/>
          </a:bodyPr>
          <a:lstStyle/>
          <a:p>
            <a:pPr>
              <a:defRPr/>
            </a:pPr>
            <a:r>
              <a:rPr lang="en-US" sz="2000" b="1" i="1" dirty="0">
                <a:solidFill>
                  <a:srgbClr val="CC9900"/>
                </a:solidFill>
              </a:rPr>
              <a:t>Tax depreciation</a:t>
            </a:r>
            <a:r>
              <a:rPr lang="en-US" sz="2000" b="1" dirty="0">
                <a:solidFill>
                  <a:srgbClr val="CC9900"/>
                </a:solidFill>
              </a:rPr>
              <a:t>: </a:t>
            </a:r>
            <a:r>
              <a:rPr lang="en-US" sz="2000" dirty="0">
                <a:solidFill>
                  <a:schemeClr val="bg1">
                    <a:lumMod val="90000"/>
                  </a:schemeClr>
                </a:solidFill>
              </a:rPr>
              <a:t>used to determine </a:t>
            </a:r>
            <a:r>
              <a:rPr lang="en-US" sz="2000" i="1" dirty="0">
                <a:solidFill>
                  <a:schemeClr val="accent6">
                    <a:lumMod val="60000"/>
                    <a:lumOff val="40000"/>
                  </a:schemeClr>
                </a:solidFill>
              </a:rPr>
              <a:t>taxes due </a:t>
            </a:r>
            <a:r>
              <a:rPr lang="en-US" sz="2000" dirty="0">
                <a:solidFill>
                  <a:schemeClr val="bg1">
                    <a:lumMod val="90000"/>
                  </a:schemeClr>
                </a:solidFill>
              </a:rPr>
              <a:t>based on tax laws</a:t>
            </a:r>
          </a:p>
        </p:txBody>
      </p:sp>
      <p:sp>
        <p:nvSpPr>
          <p:cNvPr id="17" name="TextBox 16"/>
          <p:cNvSpPr txBox="1"/>
          <p:nvPr/>
        </p:nvSpPr>
        <p:spPr>
          <a:xfrm>
            <a:off x="598714" y="4641089"/>
            <a:ext cx="7935686" cy="1292662"/>
          </a:xfrm>
          <a:prstGeom prst="rect">
            <a:avLst/>
          </a:prstGeom>
          <a:noFill/>
        </p:spPr>
        <p:txBody>
          <a:bodyPr wrap="square">
            <a:spAutoFit/>
          </a:bodyPr>
          <a:lstStyle/>
          <a:p>
            <a:pPr>
              <a:defRPr/>
            </a:pPr>
            <a:r>
              <a:rPr lang="en-US" sz="2000" b="1" i="1" dirty="0">
                <a:solidFill>
                  <a:srgbClr val="FF0000"/>
                </a:solidFill>
              </a:rPr>
              <a:t>In Korea, </a:t>
            </a:r>
            <a:r>
              <a:rPr lang="en-US" sz="2000" b="1" dirty="0">
                <a:solidFill>
                  <a:srgbClr val="3333CC"/>
                </a:solidFill>
              </a:rPr>
              <a:t>tax &amp; book depreciation </a:t>
            </a:r>
            <a:r>
              <a:rPr lang="en-US" altLang="ko-KR" sz="2000" b="1" dirty="0">
                <a:solidFill>
                  <a:srgbClr val="3333CC"/>
                </a:solidFill>
              </a:rPr>
              <a:t>can be calculated </a:t>
            </a:r>
            <a:r>
              <a:rPr lang="en-US" sz="2000" b="1" dirty="0">
                <a:solidFill>
                  <a:srgbClr val="3333CC"/>
                </a:solidFill>
              </a:rPr>
              <a:t>using </a:t>
            </a:r>
            <a:r>
              <a:rPr lang="en-US" sz="2000" b="1" i="1" dirty="0">
                <a:solidFill>
                  <a:srgbClr val="FF0000"/>
                </a:solidFill>
              </a:rPr>
              <a:t>Straight Line, Declining Balance, and Unit-of-production Methods</a:t>
            </a:r>
          </a:p>
          <a:p>
            <a:pPr>
              <a:defRPr/>
            </a:pPr>
            <a:endParaRPr lang="en-US" b="1" i="1" dirty="0"/>
          </a:p>
        </p:txBody>
      </p:sp>
      <p:sp>
        <p:nvSpPr>
          <p:cNvPr id="13" name="Rectangle 13"/>
          <p:cNvSpPr>
            <a:spLocks noChangeArrowheads="1"/>
          </p:cNvSpPr>
          <p:nvPr/>
        </p:nvSpPr>
        <p:spPr bwMode="auto">
          <a:xfrm>
            <a:off x="349809" y="5959928"/>
            <a:ext cx="8244228" cy="838575"/>
          </a:xfrm>
          <a:prstGeom prst="rect">
            <a:avLst/>
          </a:prstGeom>
          <a:solidFill>
            <a:schemeClr val="accent2">
              <a:lumMod val="40000"/>
              <a:lumOff val="60000"/>
            </a:schemeClr>
          </a:solidFill>
          <a:ln w="9525">
            <a:solidFill>
              <a:schemeClr val="tx1"/>
            </a:solidFill>
            <a:miter lim="800000"/>
            <a:headEnd/>
            <a:tailEnd/>
          </a:ln>
          <a:effectLst>
            <a:outerShdw dist="107763" dir="18900000" algn="ctr" rotWithShape="0">
              <a:schemeClr val="bg2"/>
            </a:outerShdw>
          </a:effectLst>
        </p:spPr>
        <p:txBody>
          <a:bodyPr wrap="none" anchor="ct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defRPr/>
            </a:pPr>
            <a:endParaRPr lang="ko-KR" altLang="ko-KR" sz="3000" b="0">
              <a:ea typeface="굴림" panose="020B0600000101010101" pitchFamily="50" charset="-127"/>
            </a:endParaRPr>
          </a:p>
        </p:txBody>
      </p:sp>
      <p:sp>
        <p:nvSpPr>
          <p:cNvPr id="16" name="TextBox 15"/>
          <p:cNvSpPr txBox="1"/>
          <p:nvPr/>
        </p:nvSpPr>
        <p:spPr>
          <a:xfrm>
            <a:off x="544939" y="6107315"/>
            <a:ext cx="7935686" cy="677108"/>
          </a:xfrm>
          <a:prstGeom prst="rect">
            <a:avLst/>
          </a:prstGeom>
          <a:noFill/>
        </p:spPr>
        <p:txBody>
          <a:bodyPr wrap="square">
            <a:spAutoFit/>
          </a:bodyPr>
          <a:lstStyle/>
          <a:p>
            <a:pPr>
              <a:defRPr/>
            </a:pPr>
            <a:r>
              <a:rPr lang="en-US" sz="2000" b="1" i="1" dirty="0">
                <a:solidFill>
                  <a:srgbClr val="FF0000"/>
                </a:solidFill>
              </a:rPr>
              <a:t>In Korea, </a:t>
            </a:r>
            <a:r>
              <a:rPr lang="en-US" sz="2000" b="1" dirty="0">
                <a:solidFill>
                  <a:srgbClr val="3333CC"/>
                </a:solidFill>
              </a:rPr>
              <a:t>Salvage values are assumed to be 0</a:t>
            </a:r>
            <a:endParaRPr lang="en-US" sz="2000" b="1" i="1" dirty="0">
              <a:solidFill>
                <a:srgbClr val="FF0000"/>
              </a:solidFill>
            </a:endParaRPr>
          </a:p>
          <a:p>
            <a:pPr>
              <a:defRPr/>
            </a:pPr>
            <a:endParaRPr lang="en-US" b="1" i="1" dirty="0"/>
          </a:p>
        </p:txBody>
      </p:sp>
    </p:spTree>
    <p:extLst>
      <p:ext uri="{BB962C8B-B14F-4D97-AF65-F5344CB8AC3E}">
        <p14:creationId xmlns:p14="http://schemas.microsoft.com/office/powerpoint/2010/main" val="3255562075"/>
      </p:ext>
    </p:extLst>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326571" y="1224643"/>
            <a:ext cx="8293554" cy="1143000"/>
          </a:xfrm>
          <a:prstGeom prst="rect">
            <a:avLst/>
          </a:prstGeom>
          <a:solidFill>
            <a:schemeClr val="accent1"/>
          </a:solidFill>
          <a:ln w="9525">
            <a:miter lim="800000"/>
            <a:headEnd/>
            <a:tailEnd/>
          </a:ln>
          <a:effectLst>
            <a:outerShdw dist="35921" dir="2700000" algn="ctr" rotWithShape="0">
              <a:schemeClr val="bg2"/>
            </a:outerShdw>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endParaRPr lang="ko-KR" altLang="ko-KR" sz="2571" b="0">
              <a:ea typeface="굴림" panose="020B0600000101010101" pitchFamily="50" charset="-127"/>
            </a:endParaRPr>
          </a:p>
        </p:txBody>
      </p:sp>
      <p:sp>
        <p:nvSpPr>
          <p:cNvPr id="17" name="Rectangle 2"/>
          <p:cNvSpPr txBox="1">
            <a:spLocks noChangeArrowheads="1"/>
          </p:cNvSpPr>
          <p:nvPr/>
        </p:nvSpPr>
        <p:spPr bwMode="auto">
          <a:xfrm>
            <a:off x="326572" y="81643"/>
            <a:ext cx="8409214" cy="653143"/>
          </a:xfrm>
          <a:prstGeom prst="rect">
            <a:avLst/>
          </a:prstGeom>
          <a:noFill/>
          <a:ln w="9525">
            <a:noFill/>
            <a:miter lim="800000"/>
            <a:headEnd/>
            <a:tailEnd/>
          </a:ln>
          <a:effectLst/>
        </p:spPr>
        <p:txBody>
          <a:bodyPr lIns="89565" tIns="44783" rIns="89565" bIns="44783" anchor="ctr"/>
          <a:lstStyle>
            <a:lvl1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mj-lt"/>
                <a:ea typeface="+mj-ea"/>
                <a:cs typeface="+mj-cs"/>
              </a:defRPr>
            </a:lvl1pPr>
            <a:lvl2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2pPr>
            <a:lvl3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3pPr>
            <a:lvl4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4pPr>
            <a:lvl5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5pPr>
            <a:lvl6pPr marL="4572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6pPr>
            <a:lvl7pPr marL="9144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7pPr>
            <a:lvl8pPr marL="13716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8pPr>
            <a:lvl9pPr marL="18288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9pPr>
          </a:lstStyle>
          <a:p>
            <a:pPr>
              <a:defRPr/>
            </a:pPr>
            <a:r>
              <a:rPr lang="en-US" sz="3857" dirty="0"/>
              <a:t>Example: Constant Value Dollars</a:t>
            </a:r>
          </a:p>
        </p:txBody>
      </p:sp>
      <p:sp>
        <p:nvSpPr>
          <p:cNvPr id="10245" name="Rectangle 2"/>
          <p:cNvSpPr>
            <a:spLocks noChangeArrowheads="1"/>
          </p:cNvSpPr>
          <p:nvPr/>
        </p:nvSpPr>
        <p:spPr bwMode="auto">
          <a:xfrm>
            <a:off x="408214" y="2286000"/>
            <a:ext cx="4578804"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571">
                <a:solidFill>
                  <a:srgbClr val="FF0000"/>
                </a:solidFill>
                <a:ea typeface="굴림" panose="020B0600000101010101" pitchFamily="50" charset="-127"/>
              </a:rPr>
              <a:t>Solution: </a:t>
            </a:r>
            <a:r>
              <a:rPr lang="en-US" altLang="ko-KR" sz="2143" b="0">
                <a:ea typeface="굴림" panose="020B0600000101010101" pitchFamily="50" charset="-127"/>
              </a:rPr>
              <a:t>Solve for future dollars </a:t>
            </a:r>
            <a:endParaRPr lang="en-US" altLang="ko-KR" sz="2571" b="0">
              <a:ea typeface="굴림" panose="020B0600000101010101" pitchFamily="50" charset="-127"/>
            </a:endParaRPr>
          </a:p>
        </p:txBody>
      </p:sp>
      <p:sp>
        <p:nvSpPr>
          <p:cNvPr id="16" name="TextBox 15"/>
          <p:cNvSpPr txBox="1"/>
          <p:nvPr/>
        </p:nvSpPr>
        <p:spPr>
          <a:xfrm>
            <a:off x="408215" y="1224643"/>
            <a:ext cx="8154080" cy="1015663"/>
          </a:xfrm>
          <a:prstGeom prst="rect">
            <a:avLst/>
          </a:prstGeom>
          <a:noFill/>
          <a:ln>
            <a:solidFill>
              <a:schemeClr val="accent1"/>
            </a:solidFill>
          </a:ln>
        </p:spPr>
        <p:txBody>
          <a:bodyPr>
            <a:spAutoFit/>
          </a:bodyPr>
          <a:lstStyle/>
          <a:p>
            <a:pPr>
              <a:defRPr/>
            </a:pPr>
            <a:r>
              <a:rPr lang="en-US" sz="2000" dirty="0">
                <a:solidFill>
                  <a:schemeClr val="accent3"/>
                </a:solidFill>
              </a:rPr>
              <a:t>How much would be </a:t>
            </a:r>
            <a:r>
              <a:rPr lang="en-US" sz="2000" i="1" dirty="0">
                <a:solidFill>
                  <a:srgbClr val="FF6600"/>
                </a:solidFill>
              </a:rPr>
              <a:t>required today </a:t>
            </a:r>
            <a:r>
              <a:rPr lang="en-US" sz="2000" dirty="0">
                <a:solidFill>
                  <a:schemeClr val="accent3"/>
                </a:solidFill>
              </a:rPr>
              <a:t>to purchase an item that increased in cost by exactly the inflation rate? The cost 30 years ago was $1000 and inflation has  consistently averaged 4% per year.</a:t>
            </a:r>
          </a:p>
        </p:txBody>
      </p:sp>
      <p:sp>
        <p:nvSpPr>
          <p:cNvPr id="10248" name="TextBox 1"/>
          <p:cNvSpPr txBox="1">
            <a:spLocks noChangeArrowheads="1"/>
          </p:cNvSpPr>
          <p:nvPr/>
        </p:nvSpPr>
        <p:spPr bwMode="auto">
          <a:xfrm>
            <a:off x="1632857" y="2775857"/>
            <a:ext cx="6232071" cy="127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571" dirty="0">
                <a:solidFill>
                  <a:srgbClr val="9900FF"/>
                </a:solidFill>
                <a:ea typeface="굴림" panose="020B0600000101010101" pitchFamily="50" charset="-127"/>
              </a:rPr>
              <a:t>Future dollars </a:t>
            </a:r>
            <a:r>
              <a:rPr lang="en-US" altLang="ko-KR" sz="2571" b="0" dirty="0">
                <a:ea typeface="굴림" panose="020B0600000101010101" pitchFamily="50" charset="-127"/>
              </a:rPr>
              <a:t>= constant value dollars(1 + </a:t>
            </a:r>
            <a:r>
              <a:rPr lang="en-US" altLang="ko-KR" sz="2571" b="0" i="1" dirty="0">
                <a:ea typeface="굴림" panose="020B0600000101010101" pitchFamily="50" charset="-127"/>
              </a:rPr>
              <a:t>f</a:t>
            </a:r>
            <a:r>
              <a:rPr lang="en-US" altLang="ko-KR" sz="2571" b="0" dirty="0">
                <a:ea typeface="굴림" panose="020B0600000101010101" pitchFamily="50" charset="-127"/>
              </a:rPr>
              <a:t>)</a:t>
            </a:r>
            <a:r>
              <a:rPr lang="en-US" altLang="ko-KR" sz="2571" b="0" baseline="30000" dirty="0">
                <a:ea typeface="굴림" panose="020B0600000101010101" pitchFamily="50" charset="-127"/>
              </a:rPr>
              <a:t>n</a:t>
            </a:r>
          </a:p>
          <a:p>
            <a:pPr>
              <a:spcBef>
                <a:spcPct val="0"/>
              </a:spcBef>
              <a:buClrTx/>
              <a:buFontTx/>
              <a:buNone/>
            </a:pPr>
            <a:r>
              <a:rPr lang="en-US" altLang="ko-KR" sz="2571" b="0" dirty="0">
                <a:ea typeface="굴림" panose="020B0600000101010101" pitchFamily="50" charset="-127"/>
              </a:rPr>
              <a:t>                         = 1000(1 + 0.04)</a:t>
            </a:r>
            <a:r>
              <a:rPr lang="en-US" altLang="ko-KR" sz="2571" b="0" baseline="30000" dirty="0">
                <a:ea typeface="굴림" panose="020B0600000101010101" pitchFamily="50" charset="-127"/>
              </a:rPr>
              <a:t>30</a:t>
            </a:r>
            <a:r>
              <a:rPr lang="en-US" altLang="ko-KR" sz="2571" b="0" dirty="0">
                <a:ea typeface="굴림" panose="020B0600000101010101" pitchFamily="50" charset="-127"/>
              </a:rPr>
              <a:t> </a:t>
            </a:r>
          </a:p>
          <a:p>
            <a:pPr>
              <a:spcBef>
                <a:spcPct val="0"/>
              </a:spcBef>
              <a:buClrTx/>
              <a:buFontTx/>
              <a:buNone/>
            </a:pPr>
            <a:r>
              <a:rPr lang="en-US" altLang="ko-KR" sz="2571" b="0" dirty="0">
                <a:ea typeface="굴림" panose="020B0600000101010101" pitchFamily="50" charset="-127"/>
              </a:rPr>
              <a:t>                         = </a:t>
            </a:r>
            <a:r>
              <a:rPr lang="en-US" altLang="ko-KR" sz="2571" dirty="0">
                <a:ea typeface="굴림" panose="020B0600000101010101" pitchFamily="50" charset="-127"/>
              </a:rPr>
              <a:t>$3,243</a:t>
            </a:r>
          </a:p>
        </p:txBody>
      </p:sp>
      <p:sp>
        <p:nvSpPr>
          <p:cNvPr id="10249" name="TextBox 3"/>
          <p:cNvSpPr txBox="1">
            <a:spLocks noChangeArrowheads="1"/>
          </p:cNvSpPr>
          <p:nvPr/>
        </p:nvSpPr>
        <p:spPr bwMode="auto">
          <a:xfrm>
            <a:off x="571500" y="4000500"/>
            <a:ext cx="7946571" cy="75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dirty="0">
                <a:ea typeface="굴림" panose="020B0600000101010101" pitchFamily="50" charset="-127"/>
              </a:rPr>
              <a:t>Note:</a:t>
            </a:r>
            <a:r>
              <a:rPr lang="en-US" altLang="ko-KR" sz="2143" b="0" dirty="0">
                <a:ea typeface="굴림" panose="020B0600000101010101" pitchFamily="50" charset="-127"/>
              </a:rPr>
              <a:t> This calculation only accounts for the </a:t>
            </a:r>
            <a:r>
              <a:rPr lang="en-US" altLang="ko-KR" sz="2143" b="0" i="1" dirty="0">
                <a:solidFill>
                  <a:srgbClr val="931B07"/>
                </a:solidFill>
                <a:ea typeface="굴림" panose="020B0600000101010101" pitchFamily="50" charset="-127"/>
              </a:rPr>
              <a:t>decreased purchasing power   </a:t>
            </a:r>
          </a:p>
          <a:p>
            <a:pPr>
              <a:spcBef>
                <a:spcPct val="0"/>
              </a:spcBef>
              <a:buClrTx/>
              <a:buFontTx/>
              <a:buNone/>
            </a:pPr>
            <a:r>
              <a:rPr lang="en-US" altLang="ko-KR" sz="2143" b="0" dirty="0">
                <a:ea typeface="굴림" panose="020B0600000101010101" pitchFamily="50" charset="-127"/>
              </a:rPr>
              <a:t>           </a:t>
            </a:r>
            <a:r>
              <a:rPr lang="en-US" altLang="ko-KR" sz="2143" b="0" i="1" dirty="0">
                <a:solidFill>
                  <a:srgbClr val="931B07"/>
                </a:solidFill>
                <a:ea typeface="굴림" panose="020B0600000101010101" pitchFamily="50" charset="-127"/>
              </a:rPr>
              <a:t>of the currency</a:t>
            </a:r>
            <a:r>
              <a:rPr lang="en-US" altLang="ko-KR" sz="2143" b="0" dirty="0">
                <a:ea typeface="굴림" panose="020B0600000101010101" pitchFamily="50" charset="-127"/>
              </a:rPr>
              <a:t>. It does </a:t>
            </a:r>
            <a:r>
              <a:rPr lang="en-US" altLang="ko-KR" sz="2143" i="1" u="sng" dirty="0">
                <a:ea typeface="굴림" panose="020B0600000101010101" pitchFamily="50" charset="-127"/>
              </a:rPr>
              <a:t>not </a:t>
            </a:r>
            <a:r>
              <a:rPr lang="en-US" altLang="ko-KR" sz="2143" b="0" dirty="0">
                <a:ea typeface="굴림" panose="020B0600000101010101" pitchFamily="50" charset="-127"/>
              </a:rPr>
              <a:t>take into account the </a:t>
            </a:r>
            <a:r>
              <a:rPr lang="en-US" altLang="ko-KR" sz="2143" i="1" u="sng" dirty="0">
                <a:solidFill>
                  <a:srgbClr val="009900"/>
                </a:solidFill>
                <a:ea typeface="굴림" panose="020B0600000101010101" pitchFamily="50" charset="-127"/>
              </a:rPr>
              <a:t>time value of money</a:t>
            </a:r>
            <a:endParaRPr lang="en-US" altLang="ko-KR" sz="2143" u="sng" dirty="0">
              <a:ea typeface="굴림" panose="020B0600000101010101" pitchFamily="50" charset="-127"/>
            </a:endParaRPr>
          </a:p>
        </p:txBody>
      </p:sp>
      <p:sp>
        <p:nvSpPr>
          <p:cNvPr id="10250" name="Content Placeholder 5"/>
          <p:cNvSpPr>
            <a:spLocks noGrp="1"/>
          </p:cNvSpPr>
          <p:nvPr>
            <p:ph idx="1"/>
          </p:nvPr>
        </p:nvSpPr>
        <p:spPr>
          <a:xfrm>
            <a:off x="489857" y="5306786"/>
            <a:ext cx="8082643" cy="751872"/>
          </a:xfrm>
        </p:spPr>
        <p:txBody>
          <a:bodyPr>
            <a:spAutoFit/>
          </a:bodyPr>
          <a:lstStyle/>
          <a:p>
            <a:pPr>
              <a:buFont typeface="Wingdings" panose="05000000000000000000" pitchFamily="2" charset="2"/>
              <a:buNone/>
            </a:pPr>
            <a:r>
              <a:rPr lang="en-US" altLang="ko-KR" sz="2143" dirty="0">
                <a:solidFill>
                  <a:srgbClr val="FF0000"/>
                </a:solidFill>
                <a:ea typeface="굴림" panose="020B0600000101010101" pitchFamily="50" charset="-127"/>
              </a:rPr>
              <a:t>Deflation:</a:t>
            </a:r>
            <a:r>
              <a:rPr lang="en-US" altLang="ko-KR" sz="2143" dirty="0">
                <a:ea typeface="굴림" panose="020B0600000101010101" pitchFamily="50" charset="-127"/>
              </a:rPr>
              <a:t> Opposite of inflation; purchasing power of money is </a:t>
            </a:r>
            <a:r>
              <a:rPr lang="en-US" altLang="ko-KR" sz="2143" i="1" dirty="0">
                <a:solidFill>
                  <a:srgbClr val="FF1A1A"/>
                </a:solidFill>
                <a:ea typeface="굴림" panose="020B0600000101010101" pitchFamily="50" charset="-127"/>
              </a:rPr>
              <a:t>greater</a:t>
            </a:r>
            <a:r>
              <a:rPr lang="en-US" altLang="ko-KR" sz="2143" dirty="0">
                <a:ea typeface="굴림" panose="020B0600000101010101" pitchFamily="50" charset="-127"/>
              </a:rPr>
              <a:t> in future than at present; however, money, credit, jobs are ‘tighter’ </a:t>
            </a:r>
          </a:p>
        </p:txBody>
      </p:sp>
      <p:cxnSp>
        <p:nvCxnSpPr>
          <p:cNvPr id="10251" name="Straight Connector 12"/>
          <p:cNvCxnSpPr>
            <a:cxnSpLocks noChangeShapeType="1"/>
          </p:cNvCxnSpPr>
          <p:nvPr/>
        </p:nvCxnSpPr>
        <p:spPr bwMode="auto">
          <a:xfrm>
            <a:off x="408214" y="4953000"/>
            <a:ext cx="8245929" cy="0"/>
          </a:xfrm>
          <a:prstGeom prst="line">
            <a:avLst/>
          </a:prstGeom>
          <a:noFill/>
          <a:ln w="57150" algn="ctr">
            <a:solidFill>
              <a:srgbClr val="3333CC"/>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61115824"/>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163286"/>
            <a:ext cx="7494134" cy="816429"/>
          </a:xfrm>
        </p:spPr>
        <p:txBody>
          <a:bodyPr/>
          <a:lstStyle/>
          <a:p>
            <a:pPr>
              <a:defRPr/>
            </a:pPr>
            <a:r>
              <a:rPr lang="en-US" dirty="0"/>
              <a:t>Three Different Rates</a:t>
            </a:r>
          </a:p>
        </p:txBody>
      </p:sp>
      <p:sp>
        <p:nvSpPr>
          <p:cNvPr id="12292" name="Content Placeholder 5"/>
          <p:cNvSpPr>
            <a:spLocks noGrp="1"/>
          </p:cNvSpPr>
          <p:nvPr>
            <p:ph idx="1"/>
          </p:nvPr>
        </p:nvSpPr>
        <p:spPr>
          <a:xfrm>
            <a:off x="824934" y="1061357"/>
            <a:ext cx="7494134" cy="5311262"/>
          </a:xfrm>
        </p:spPr>
        <p:txBody>
          <a:bodyPr>
            <a:spAutoFit/>
          </a:bodyPr>
          <a:lstStyle/>
          <a:p>
            <a:pPr>
              <a:buClr>
                <a:srgbClr val="002060"/>
              </a:buClr>
              <a:buFont typeface="Arial Narrow" panose="020B0606020202030204" pitchFamily="34" charset="0"/>
              <a:buChar char="►"/>
            </a:pPr>
            <a:r>
              <a:rPr lang="en-US" altLang="ko-KR" sz="2143" dirty="0">
                <a:ea typeface="굴림" panose="020B0600000101010101" pitchFamily="50" charset="-127"/>
              </a:rPr>
              <a:t> Real or inflation-free rate </a:t>
            </a:r>
            <a:r>
              <a:rPr lang="en-US" altLang="ko-KR" sz="2143" b="1" i="1" dirty="0" err="1">
                <a:solidFill>
                  <a:srgbClr val="FF0000"/>
                </a:solidFill>
                <a:ea typeface="굴림" panose="020B0600000101010101" pitchFamily="50" charset="-127"/>
              </a:rPr>
              <a:t>i</a:t>
            </a:r>
            <a:r>
              <a:rPr lang="en-US" altLang="ko-KR" sz="2143" dirty="0">
                <a:ea typeface="굴림" panose="020B0600000101010101" pitchFamily="50" charset="-127"/>
              </a:rPr>
              <a:t> – Rate at which interest is earned when </a:t>
            </a:r>
            <a:r>
              <a:rPr lang="en-US" altLang="ko-KR" sz="2143" i="1" dirty="0">
                <a:solidFill>
                  <a:srgbClr val="FF00FF"/>
                </a:solidFill>
                <a:ea typeface="굴림" panose="020B0600000101010101" pitchFamily="50" charset="-127"/>
              </a:rPr>
              <a:t>effects of inflation are removed</a:t>
            </a:r>
            <a:r>
              <a:rPr lang="en-US" altLang="ko-KR" sz="2143" dirty="0">
                <a:ea typeface="굴림" panose="020B0600000101010101" pitchFamily="50" charset="-127"/>
              </a:rPr>
              <a:t>; </a:t>
            </a:r>
            <a:r>
              <a:rPr lang="en-US" altLang="ko-KR" sz="2143" i="1" dirty="0" err="1">
                <a:ea typeface="굴림" panose="020B0600000101010101" pitchFamily="50" charset="-127"/>
              </a:rPr>
              <a:t>i</a:t>
            </a:r>
            <a:r>
              <a:rPr lang="en-US" altLang="ko-KR" sz="2143" dirty="0">
                <a:ea typeface="굴림" panose="020B0600000101010101" pitchFamily="50" charset="-127"/>
              </a:rPr>
              <a:t> represents the real increase in purchasing power</a:t>
            </a:r>
          </a:p>
          <a:p>
            <a:pPr>
              <a:buClr>
                <a:srgbClr val="002060"/>
              </a:buClr>
              <a:buFont typeface="Wingdings" panose="05000000000000000000" pitchFamily="2" charset="2"/>
              <a:buNone/>
            </a:pPr>
            <a:r>
              <a:rPr lang="en-US" altLang="ko-KR" sz="2143" dirty="0">
                <a:ea typeface="굴림" panose="020B0600000101010101" pitchFamily="50" charset="-127"/>
              </a:rPr>
              <a:t> </a:t>
            </a:r>
          </a:p>
          <a:p>
            <a:pPr>
              <a:buClr>
                <a:srgbClr val="002060"/>
              </a:buClr>
              <a:buFont typeface="Arial Narrow" panose="020B0606020202030204" pitchFamily="34" charset="0"/>
              <a:buChar char="►"/>
            </a:pPr>
            <a:r>
              <a:rPr lang="en-US" altLang="ko-KR" sz="2143" dirty="0">
                <a:ea typeface="굴림" panose="020B0600000101010101" pitchFamily="50" charset="-127"/>
              </a:rPr>
              <a:t>Market or inflation-adjusted rate </a:t>
            </a:r>
            <a:r>
              <a:rPr lang="en-US" altLang="ko-KR" sz="2143" b="1" i="1" dirty="0">
                <a:solidFill>
                  <a:srgbClr val="FF0000"/>
                </a:solidFill>
                <a:ea typeface="굴림" panose="020B0600000101010101" pitchFamily="50" charset="-127"/>
              </a:rPr>
              <a:t>i</a:t>
            </a:r>
            <a:r>
              <a:rPr lang="en-US" altLang="ko-KR" sz="2143" b="1" i="1" baseline="-25000" dirty="0">
                <a:solidFill>
                  <a:srgbClr val="FF0000"/>
                </a:solidFill>
                <a:ea typeface="굴림" panose="020B0600000101010101" pitchFamily="50" charset="-127"/>
              </a:rPr>
              <a:t>f</a:t>
            </a:r>
            <a:r>
              <a:rPr lang="en-US" altLang="ko-KR" sz="2143" b="1" dirty="0">
                <a:solidFill>
                  <a:srgbClr val="FF0000"/>
                </a:solidFill>
                <a:ea typeface="굴림" panose="020B0600000101010101" pitchFamily="50" charset="-127"/>
              </a:rPr>
              <a:t> </a:t>
            </a:r>
            <a:r>
              <a:rPr lang="en-US" altLang="ko-KR" sz="2143" dirty="0">
                <a:ea typeface="굴림" panose="020B0600000101010101" pitchFamily="50" charset="-127"/>
              </a:rPr>
              <a:t>– Rate that </a:t>
            </a:r>
            <a:r>
              <a:rPr lang="en-US" altLang="ko-KR" sz="2143" i="1" dirty="0">
                <a:solidFill>
                  <a:srgbClr val="FF00FF"/>
                </a:solidFill>
                <a:ea typeface="굴림" panose="020B0600000101010101" pitchFamily="50" charset="-127"/>
              </a:rPr>
              <a:t>takes inflation into account.</a:t>
            </a:r>
            <a:r>
              <a:rPr lang="en-US" altLang="ko-KR" sz="2143" dirty="0">
                <a:ea typeface="굴림" panose="020B0600000101010101" pitchFamily="50" charset="-127"/>
              </a:rPr>
              <a:t> Commonly stated rate everyday</a:t>
            </a:r>
          </a:p>
          <a:p>
            <a:pPr>
              <a:buClr>
                <a:srgbClr val="002060"/>
              </a:buClr>
              <a:buFont typeface="Wingdings" panose="05000000000000000000" pitchFamily="2" charset="2"/>
              <a:buNone/>
            </a:pPr>
            <a:endParaRPr lang="en-US" altLang="ko-KR" sz="2143" dirty="0">
              <a:ea typeface="굴림" panose="020B0600000101010101" pitchFamily="50" charset="-127"/>
            </a:endParaRPr>
          </a:p>
          <a:p>
            <a:pPr>
              <a:buClr>
                <a:srgbClr val="002060"/>
              </a:buClr>
              <a:buFont typeface="Arial Narrow" panose="020B0606020202030204" pitchFamily="34" charset="0"/>
              <a:buChar char="►"/>
            </a:pPr>
            <a:r>
              <a:rPr lang="en-US" altLang="ko-KR" sz="2143" dirty="0">
                <a:ea typeface="굴림" panose="020B0600000101010101" pitchFamily="50" charset="-127"/>
              </a:rPr>
              <a:t>Inflation rate </a:t>
            </a:r>
            <a:r>
              <a:rPr lang="en-US" altLang="ko-KR" sz="2143" b="1" i="1" dirty="0">
                <a:solidFill>
                  <a:srgbClr val="FF0000"/>
                </a:solidFill>
                <a:ea typeface="굴림" panose="020B0600000101010101" pitchFamily="50" charset="-127"/>
              </a:rPr>
              <a:t>f</a:t>
            </a:r>
            <a:r>
              <a:rPr lang="en-US" altLang="ko-KR" sz="2143" dirty="0">
                <a:ea typeface="굴림" panose="020B0600000101010101" pitchFamily="50" charset="-127"/>
              </a:rPr>
              <a:t> – Rate of </a:t>
            </a:r>
            <a:r>
              <a:rPr lang="en-US" altLang="ko-KR" sz="2143" i="1" dirty="0">
                <a:solidFill>
                  <a:srgbClr val="FF00FF"/>
                </a:solidFill>
                <a:ea typeface="굴림" panose="020B0600000101010101" pitchFamily="50" charset="-127"/>
              </a:rPr>
              <a:t>change in value of currency</a:t>
            </a:r>
          </a:p>
          <a:p>
            <a:pPr>
              <a:buClr>
                <a:srgbClr val="002060"/>
              </a:buClr>
              <a:buFont typeface="Wingdings" panose="05000000000000000000" pitchFamily="2" charset="2"/>
              <a:buNone/>
            </a:pPr>
            <a:endParaRPr lang="en-US" altLang="ko-KR" sz="1071" i="1" dirty="0">
              <a:solidFill>
                <a:srgbClr val="FF00FF"/>
              </a:solidFill>
              <a:ea typeface="굴림" panose="020B0600000101010101" pitchFamily="50" charset="-127"/>
            </a:endParaRPr>
          </a:p>
          <a:p>
            <a:pPr algn="ctr">
              <a:buClr>
                <a:srgbClr val="002060"/>
              </a:buClr>
              <a:buFont typeface="Wingdings" panose="05000000000000000000" pitchFamily="2" charset="2"/>
              <a:buNone/>
            </a:pPr>
            <a:r>
              <a:rPr lang="en-US" altLang="ko-KR" sz="2143" dirty="0">
                <a:solidFill>
                  <a:srgbClr val="0066FF"/>
                </a:solidFill>
                <a:ea typeface="굴림" panose="020B0600000101010101" pitchFamily="50" charset="-127"/>
              </a:rPr>
              <a:t>Relation between three rates is derived using the relation</a:t>
            </a:r>
          </a:p>
          <a:p>
            <a:pPr>
              <a:buClr>
                <a:srgbClr val="002060"/>
              </a:buClr>
              <a:buFont typeface="Wingdings" panose="05000000000000000000" pitchFamily="2" charset="2"/>
              <a:buNone/>
            </a:pPr>
            <a:endParaRPr lang="en-US" altLang="ko-KR" sz="2143" i="1" dirty="0">
              <a:solidFill>
                <a:srgbClr val="0066FF"/>
              </a:solidFill>
              <a:ea typeface="굴림" panose="020B0600000101010101" pitchFamily="50" charset="-127"/>
            </a:endParaRPr>
          </a:p>
          <a:p>
            <a:pPr>
              <a:buClr>
                <a:srgbClr val="002060"/>
              </a:buClr>
              <a:buFont typeface="Wingdings" panose="05000000000000000000" pitchFamily="2" charset="2"/>
              <a:buNone/>
            </a:pPr>
            <a:endParaRPr lang="en-US" altLang="ko-KR" sz="2143" i="1" dirty="0">
              <a:solidFill>
                <a:srgbClr val="0066FF"/>
              </a:solidFill>
              <a:ea typeface="굴림" panose="020B0600000101010101" pitchFamily="50" charset="-127"/>
            </a:endParaRPr>
          </a:p>
          <a:p>
            <a:pPr>
              <a:buClr>
                <a:srgbClr val="002060"/>
              </a:buClr>
              <a:buFont typeface="Wingdings" panose="05000000000000000000" pitchFamily="2" charset="2"/>
              <a:buNone/>
            </a:pPr>
            <a:endParaRPr lang="en-US" altLang="ko-KR" sz="1071" i="1" dirty="0">
              <a:solidFill>
                <a:srgbClr val="FF00FF"/>
              </a:solidFill>
              <a:ea typeface="굴림" panose="020B0600000101010101" pitchFamily="50" charset="-127"/>
            </a:endParaRPr>
          </a:p>
          <a:p>
            <a:pPr>
              <a:buClr>
                <a:srgbClr val="002060"/>
              </a:buClr>
              <a:buFont typeface="Wingdings" panose="05000000000000000000" pitchFamily="2" charset="2"/>
              <a:buNone/>
            </a:pPr>
            <a:r>
              <a:rPr lang="en-US" altLang="ko-KR" sz="2571" dirty="0">
                <a:ea typeface="굴림" panose="020B0600000101010101" pitchFamily="50" charset="-127"/>
              </a:rPr>
              <a:t>Market rate is:         </a:t>
            </a:r>
            <a:r>
              <a:rPr lang="en-US" altLang="ko-KR" i="1" dirty="0">
                <a:solidFill>
                  <a:srgbClr val="FF1212"/>
                </a:solidFill>
                <a:ea typeface="굴림" panose="020B0600000101010101" pitchFamily="50" charset="-127"/>
              </a:rPr>
              <a:t>i</a:t>
            </a:r>
            <a:r>
              <a:rPr lang="en-US" altLang="ko-KR" i="1" baseline="-25000" dirty="0">
                <a:solidFill>
                  <a:srgbClr val="FF1212"/>
                </a:solidFill>
                <a:ea typeface="굴림" panose="020B0600000101010101" pitchFamily="50" charset="-127"/>
              </a:rPr>
              <a:t>f</a:t>
            </a:r>
            <a:r>
              <a:rPr lang="en-US" altLang="ko-KR" i="1" dirty="0">
                <a:solidFill>
                  <a:srgbClr val="FF1212"/>
                </a:solidFill>
                <a:ea typeface="굴림" panose="020B0600000101010101" pitchFamily="50" charset="-127"/>
              </a:rPr>
              <a:t> </a:t>
            </a:r>
            <a:r>
              <a:rPr lang="en-US" altLang="ko-KR" dirty="0">
                <a:solidFill>
                  <a:srgbClr val="FF1212"/>
                </a:solidFill>
                <a:ea typeface="굴림" panose="020B0600000101010101" pitchFamily="50" charset="-127"/>
              </a:rPr>
              <a:t>= </a:t>
            </a:r>
            <a:r>
              <a:rPr lang="en-US" altLang="ko-KR" i="1" dirty="0" err="1">
                <a:solidFill>
                  <a:srgbClr val="FF1212"/>
                </a:solidFill>
                <a:ea typeface="굴림" panose="020B0600000101010101" pitchFamily="50" charset="-127"/>
              </a:rPr>
              <a:t>i</a:t>
            </a:r>
            <a:r>
              <a:rPr lang="en-US" altLang="ko-KR" dirty="0">
                <a:solidFill>
                  <a:srgbClr val="FF1212"/>
                </a:solidFill>
                <a:ea typeface="굴림" panose="020B0600000101010101" pitchFamily="50" charset="-127"/>
              </a:rPr>
              <a:t> + </a:t>
            </a:r>
            <a:r>
              <a:rPr lang="en-US" altLang="ko-KR" i="1" dirty="0">
                <a:solidFill>
                  <a:srgbClr val="FF1212"/>
                </a:solidFill>
                <a:ea typeface="굴림" panose="020B0600000101010101" pitchFamily="50" charset="-127"/>
              </a:rPr>
              <a:t>f</a:t>
            </a:r>
            <a:r>
              <a:rPr lang="en-US" altLang="ko-KR" dirty="0">
                <a:solidFill>
                  <a:srgbClr val="FF1212"/>
                </a:solidFill>
                <a:ea typeface="굴림" panose="020B0600000101010101" pitchFamily="50" charset="-127"/>
              </a:rPr>
              <a:t> + (</a:t>
            </a:r>
            <a:r>
              <a:rPr lang="en-US" altLang="ko-KR" i="1" dirty="0" err="1">
                <a:solidFill>
                  <a:srgbClr val="FF1212"/>
                </a:solidFill>
                <a:ea typeface="굴림" panose="020B0600000101010101" pitchFamily="50" charset="-127"/>
              </a:rPr>
              <a:t>i</a:t>
            </a:r>
            <a:r>
              <a:rPr lang="en-US" altLang="ko-KR" dirty="0">
                <a:solidFill>
                  <a:srgbClr val="FF1212"/>
                </a:solidFill>
                <a:ea typeface="굴림" panose="020B0600000101010101" pitchFamily="50" charset="-127"/>
              </a:rPr>
              <a:t>)(</a:t>
            </a:r>
            <a:r>
              <a:rPr lang="en-US" altLang="ko-KR" i="1" dirty="0">
                <a:solidFill>
                  <a:srgbClr val="FF1212"/>
                </a:solidFill>
                <a:ea typeface="굴림" panose="020B0600000101010101" pitchFamily="50" charset="-127"/>
              </a:rPr>
              <a:t>f</a:t>
            </a:r>
            <a:r>
              <a:rPr lang="en-US" altLang="ko-KR" dirty="0">
                <a:solidFill>
                  <a:srgbClr val="FF1212"/>
                </a:solidFill>
                <a:ea typeface="굴림" panose="020B0600000101010101" pitchFamily="50" charset="-127"/>
              </a:rPr>
              <a:t>)</a:t>
            </a:r>
            <a:endParaRPr lang="en-US" altLang="ko-KR" i="1" dirty="0">
              <a:solidFill>
                <a:srgbClr val="FF1212"/>
              </a:solidFill>
              <a:ea typeface="굴림" panose="020B0600000101010101" pitchFamily="50" charset="-127"/>
            </a:endParaRPr>
          </a:p>
        </p:txBody>
      </p:sp>
      <p:pic>
        <p:nvPicPr>
          <p:cNvPr id="12293" name="Picture 6"/>
          <p:cNvPicPr>
            <a:picLocks noChangeAspect="1" noChangeArrowheads="1"/>
          </p:cNvPicPr>
          <p:nvPr/>
        </p:nvPicPr>
        <p:blipFill>
          <a:blip r:embed="rId3">
            <a:extLst>
              <a:ext uri="{28A0092B-C50C-407E-A947-70E740481C1C}">
                <a14:useLocalDpi xmlns:a14="http://schemas.microsoft.com/office/drawing/2010/main" val="0"/>
              </a:ext>
            </a:extLst>
          </a:blip>
          <a:srcRect l="34578" t="55962" r="27689" b="36427"/>
          <a:stretch>
            <a:fillRect/>
          </a:stretch>
        </p:blipFill>
        <p:spPr bwMode="auto">
          <a:xfrm>
            <a:off x="2122714" y="4735286"/>
            <a:ext cx="4816929" cy="73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735122"/>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txBox="1">
            <a:spLocks noChangeArrowheads="1"/>
          </p:cNvSpPr>
          <p:nvPr/>
        </p:nvSpPr>
        <p:spPr bwMode="auto">
          <a:xfrm>
            <a:off x="734786" y="5103"/>
            <a:ext cx="7674429" cy="1143000"/>
          </a:xfrm>
          <a:prstGeom prst="rect">
            <a:avLst/>
          </a:prstGeom>
          <a:noFill/>
          <a:ln w="9525">
            <a:noFill/>
            <a:miter lim="800000"/>
            <a:headEnd/>
            <a:tailEnd/>
          </a:ln>
          <a:effectLst/>
        </p:spPr>
        <p:txBody>
          <a:bodyPr lIns="89565" tIns="44783" rIns="89565" bIns="44783" anchor="ctr"/>
          <a:lstStyle>
            <a:lvl1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mj-lt"/>
                <a:ea typeface="+mj-ea"/>
                <a:cs typeface="+mj-cs"/>
              </a:defRPr>
            </a:lvl1pPr>
            <a:lvl2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2pPr>
            <a:lvl3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3pPr>
            <a:lvl4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4pPr>
            <a:lvl5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5pPr>
            <a:lvl6pPr marL="4572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6pPr>
            <a:lvl7pPr marL="9144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7pPr>
            <a:lvl8pPr marL="13716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8pPr>
            <a:lvl9pPr marL="18288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9pPr>
          </a:lstStyle>
          <a:p>
            <a:pPr>
              <a:defRPr/>
            </a:pPr>
            <a:r>
              <a:rPr lang="en-US" sz="4286" dirty="0"/>
              <a:t>Example: PW with Inflation</a:t>
            </a:r>
          </a:p>
        </p:txBody>
      </p:sp>
      <p:sp>
        <p:nvSpPr>
          <p:cNvPr id="18437" name="Rectangle 7"/>
          <p:cNvSpPr>
            <a:spLocks noChangeArrowheads="1"/>
          </p:cNvSpPr>
          <p:nvPr/>
        </p:nvSpPr>
        <p:spPr bwMode="auto">
          <a:xfrm>
            <a:off x="489857" y="1119188"/>
            <a:ext cx="8082643" cy="1551214"/>
          </a:xfrm>
          <a:prstGeom prst="rect">
            <a:avLst/>
          </a:prstGeom>
          <a:solidFill>
            <a:srgbClr val="006600"/>
          </a:solidFill>
          <a:ln w="9525">
            <a:solidFill>
              <a:schemeClr val="tx1"/>
            </a:solidFill>
            <a:miter lim="800000"/>
            <a:headEnd/>
            <a:tailEnd/>
          </a:ln>
          <a:effectLst>
            <a:outerShdw dist="107763" dir="18900000" algn="ctr" rotWithShape="0">
              <a:schemeClr val="tx1"/>
            </a:outerShdw>
          </a:effectLst>
        </p:spPr>
        <p:txBody>
          <a:bodyPr wrap="none" anchor="ct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endParaRPr lang="ko-KR" altLang="ko-KR" sz="2571" b="0">
              <a:ea typeface="굴림" panose="020B0600000101010101" pitchFamily="50" charset="-127"/>
            </a:endParaRPr>
          </a:p>
        </p:txBody>
      </p:sp>
      <p:sp>
        <p:nvSpPr>
          <p:cNvPr id="18438" name="Text Box 3"/>
          <p:cNvSpPr txBox="1">
            <a:spLocks noChangeArrowheads="1"/>
          </p:cNvSpPr>
          <p:nvPr/>
        </p:nvSpPr>
        <p:spPr bwMode="auto">
          <a:xfrm>
            <a:off x="571500" y="1224643"/>
            <a:ext cx="7919357" cy="141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a:solidFill>
                  <a:srgbClr val="FF9933"/>
                </a:solidFill>
                <a:ea typeface="굴림" panose="020B0600000101010101" pitchFamily="50" charset="-127"/>
              </a:rPr>
              <a:t>A honing machine will have a cost of $25,000 (future cost) six years from now. Find the PW of the machine, if the real interest rate is 10% per year and  the inflation rate is 5% per year using (a) constant-value dollars, and (b) future dollars.</a:t>
            </a:r>
          </a:p>
        </p:txBody>
      </p:sp>
      <p:sp>
        <p:nvSpPr>
          <p:cNvPr id="28" name="Text Box 8"/>
          <p:cNvSpPr txBox="1">
            <a:spLocks noChangeArrowheads="1"/>
          </p:cNvSpPr>
          <p:nvPr/>
        </p:nvSpPr>
        <p:spPr bwMode="auto">
          <a:xfrm>
            <a:off x="2655095" y="3281023"/>
            <a:ext cx="3536546" cy="1114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1929">
                <a:ea typeface="굴림" panose="020B0600000101010101" pitchFamily="50" charset="-127"/>
              </a:rPr>
              <a:t>  CV</a:t>
            </a:r>
            <a:r>
              <a:rPr lang="en-US" altLang="ko-KR" sz="1929" b="0">
                <a:ea typeface="굴림" panose="020B0600000101010101" pitchFamily="50" charset="-127"/>
              </a:rPr>
              <a:t> = 25,000 / (1 + 0.05)</a:t>
            </a:r>
            <a:r>
              <a:rPr lang="en-US" altLang="ko-KR" sz="1929" b="0" baseline="30000">
                <a:ea typeface="굴림" panose="020B0600000101010101" pitchFamily="50" charset="-127"/>
              </a:rPr>
              <a:t>6 </a:t>
            </a:r>
            <a:r>
              <a:rPr lang="en-US" altLang="ko-KR" sz="1929" b="0">
                <a:ea typeface="굴림" panose="020B0600000101010101" pitchFamily="50" charset="-127"/>
              </a:rPr>
              <a:t> = $18,655</a:t>
            </a:r>
          </a:p>
          <a:p>
            <a:pPr>
              <a:spcBef>
                <a:spcPct val="0"/>
              </a:spcBef>
              <a:buClrTx/>
              <a:buFontTx/>
              <a:buNone/>
            </a:pPr>
            <a:endParaRPr lang="en-US" altLang="ko-KR" sz="857" b="0">
              <a:ea typeface="굴림" panose="020B0600000101010101" pitchFamily="50" charset="-127"/>
            </a:endParaRPr>
          </a:p>
          <a:p>
            <a:pPr>
              <a:spcBef>
                <a:spcPct val="0"/>
              </a:spcBef>
              <a:buClrTx/>
              <a:buFontTx/>
              <a:buNone/>
            </a:pPr>
            <a:r>
              <a:rPr lang="en-US" altLang="ko-KR" sz="1929" b="0">
                <a:ea typeface="굴림" panose="020B0600000101010101" pitchFamily="50" charset="-127"/>
              </a:rPr>
              <a:t> </a:t>
            </a:r>
            <a:r>
              <a:rPr lang="en-US" altLang="ko-KR" sz="1929">
                <a:ea typeface="굴림" panose="020B0600000101010101" pitchFamily="50" charset="-127"/>
              </a:rPr>
              <a:t>PW</a:t>
            </a:r>
            <a:r>
              <a:rPr lang="en-US" altLang="ko-KR" sz="1929" b="0">
                <a:ea typeface="굴림" panose="020B0600000101010101" pitchFamily="50" charset="-127"/>
              </a:rPr>
              <a:t> = 18,655(P/F,10%,6)</a:t>
            </a:r>
          </a:p>
          <a:p>
            <a:pPr>
              <a:spcBef>
                <a:spcPct val="0"/>
              </a:spcBef>
              <a:buClrTx/>
              <a:buFontTx/>
              <a:buNone/>
            </a:pPr>
            <a:r>
              <a:rPr lang="en-US" altLang="ko-KR" sz="1929" b="0">
                <a:ea typeface="굴림" panose="020B0600000101010101" pitchFamily="50" charset="-127"/>
              </a:rPr>
              <a:t>        </a:t>
            </a:r>
            <a:r>
              <a:rPr lang="en-US" altLang="ko-KR" sz="1929">
                <a:solidFill>
                  <a:srgbClr val="009900"/>
                </a:solidFill>
                <a:ea typeface="굴림" panose="020B0600000101010101" pitchFamily="50" charset="-127"/>
              </a:rPr>
              <a:t>= $10,530</a:t>
            </a:r>
          </a:p>
        </p:txBody>
      </p:sp>
      <p:sp>
        <p:nvSpPr>
          <p:cNvPr id="36" name="Text Box 14"/>
          <p:cNvSpPr txBox="1">
            <a:spLocks noChangeArrowheads="1"/>
          </p:cNvSpPr>
          <p:nvPr/>
        </p:nvSpPr>
        <p:spPr bwMode="auto">
          <a:xfrm>
            <a:off x="695666" y="2791166"/>
            <a:ext cx="7462299"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571" b="0" dirty="0">
                <a:solidFill>
                  <a:srgbClr val="FF0000"/>
                </a:solidFill>
                <a:ea typeface="굴림" panose="020B0600000101010101" pitchFamily="50" charset="-127"/>
              </a:rPr>
              <a:t>Solution:</a:t>
            </a:r>
            <a:r>
              <a:rPr lang="en-US" altLang="ko-KR" sz="2571" b="0" dirty="0">
                <a:ea typeface="굴림" panose="020B0600000101010101" pitchFamily="50" charset="-127"/>
              </a:rPr>
              <a:t>    </a:t>
            </a:r>
            <a:r>
              <a:rPr lang="en-US" altLang="ko-KR" sz="1929" dirty="0">
                <a:solidFill>
                  <a:srgbClr val="7030A0"/>
                </a:solidFill>
                <a:ea typeface="굴림" panose="020B0600000101010101" pitchFamily="50" charset="-127"/>
              </a:rPr>
              <a:t>(a)  Determine </a:t>
            </a:r>
            <a:r>
              <a:rPr lang="en-US" altLang="ko-KR" sz="1929" i="1" dirty="0">
                <a:solidFill>
                  <a:srgbClr val="3333CC"/>
                </a:solidFill>
                <a:ea typeface="굴림" panose="020B0600000101010101" pitchFamily="50" charset="-127"/>
              </a:rPr>
              <a:t>constant-value</a:t>
            </a:r>
            <a:r>
              <a:rPr lang="en-US" altLang="ko-KR" sz="1929" dirty="0">
                <a:solidFill>
                  <a:srgbClr val="7030A0"/>
                </a:solidFill>
                <a:ea typeface="굴림" panose="020B0600000101010101" pitchFamily="50" charset="-127"/>
              </a:rPr>
              <a:t> dollars and </a:t>
            </a:r>
            <a:r>
              <a:rPr lang="en-US" altLang="ko-KR" sz="1929" i="1" dirty="0">
                <a:solidFill>
                  <a:srgbClr val="3333CC"/>
                </a:solidFill>
                <a:ea typeface="굴림" panose="020B0600000101010101" pitchFamily="50" charset="-127"/>
              </a:rPr>
              <a:t>use </a:t>
            </a:r>
            <a:r>
              <a:rPr lang="en-US" altLang="ko-KR" sz="1929" i="1" dirty="0" err="1">
                <a:solidFill>
                  <a:srgbClr val="3333CC"/>
                </a:solidFill>
                <a:ea typeface="굴림" panose="020B0600000101010101" pitchFamily="50" charset="-127"/>
              </a:rPr>
              <a:t>i</a:t>
            </a:r>
            <a:r>
              <a:rPr lang="en-US" altLang="ko-KR" sz="1929" dirty="0">
                <a:solidFill>
                  <a:srgbClr val="3333CC"/>
                </a:solidFill>
                <a:ea typeface="굴림" panose="020B0600000101010101" pitchFamily="50" charset="-127"/>
              </a:rPr>
              <a:t> </a:t>
            </a:r>
            <a:r>
              <a:rPr lang="en-US" altLang="ko-KR" sz="1929" dirty="0">
                <a:solidFill>
                  <a:srgbClr val="7030A0"/>
                </a:solidFill>
                <a:ea typeface="굴림" panose="020B0600000101010101" pitchFamily="50" charset="-127"/>
              </a:rPr>
              <a:t>in PW equation</a:t>
            </a:r>
          </a:p>
        </p:txBody>
      </p:sp>
      <p:sp>
        <p:nvSpPr>
          <p:cNvPr id="37" name="Text Box 15"/>
          <p:cNvSpPr txBox="1">
            <a:spLocks noChangeArrowheads="1"/>
          </p:cNvSpPr>
          <p:nvPr/>
        </p:nvSpPr>
        <p:spPr bwMode="auto">
          <a:xfrm>
            <a:off x="1967934" y="4587309"/>
            <a:ext cx="5189241" cy="15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1929">
                <a:solidFill>
                  <a:srgbClr val="7030A0"/>
                </a:solidFill>
                <a:ea typeface="굴림" panose="020B0600000101010101" pitchFamily="50" charset="-127"/>
              </a:rPr>
              <a:t>(b) Leave as</a:t>
            </a:r>
            <a:r>
              <a:rPr lang="en-US" altLang="ko-KR" sz="1929">
                <a:solidFill>
                  <a:srgbClr val="3333CC"/>
                </a:solidFill>
                <a:ea typeface="굴림" panose="020B0600000101010101" pitchFamily="50" charset="-127"/>
              </a:rPr>
              <a:t> future </a:t>
            </a:r>
            <a:r>
              <a:rPr lang="en-US" altLang="ko-KR" sz="1929">
                <a:solidFill>
                  <a:srgbClr val="7030A0"/>
                </a:solidFill>
                <a:ea typeface="굴림" panose="020B0600000101010101" pitchFamily="50" charset="-127"/>
              </a:rPr>
              <a:t>dollars and </a:t>
            </a:r>
            <a:r>
              <a:rPr lang="en-US" altLang="ko-KR" sz="1929" i="1">
                <a:solidFill>
                  <a:srgbClr val="3333CC"/>
                </a:solidFill>
                <a:ea typeface="굴림" panose="020B0600000101010101" pitchFamily="50" charset="-127"/>
              </a:rPr>
              <a:t>use i</a:t>
            </a:r>
            <a:r>
              <a:rPr lang="en-US" altLang="ko-KR" sz="1929" i="1" baseline="-25000">
                <a:solidFill>
                  <a:srgbClr val="3333CC"/>
                </a:solidFill>
                <a:ea typeface="굴림" panose="020B0600000101010101" pitchFamily="50" charset="-127"/>
              </a:rPr>
              <a:t>f</a:t>
            </a:r>
            <a:r>
              <a:rPr lang="en-US" altLang="ko-KR" sz="1929" i="1">
                <a:solidFill>
                  <a:srgbClr val="3333CC"/>
                </a:solidFill>
                <a:ea typeface="굴림" panose="020B0600000101010101" pitchFamily="50" charset="-127"/>
              </a:rPr>
              <a:t> </a:t>
            </a:r>
            <a:r>
              <a:rPr lang="en-US" altLang="ko-KR" sz="1929">
                <a:solidFill>
                  <a:srgbClr val="7030A0"/>
                </a:solidFill>
                <a:ea typeface="굴림" panose="020B0600000101010101" pitchFamily="50" charset="-127"/>
              </a:rPr>
              <a:t>in PW equation</a:t>
            </a:r>
          </a:p>
          <a:p>
            <a:pPr>
              <a:spcBef>
                <a:spcPct val="0"/>
              </a:spcBef>
              <a:buClrTx/>
              <a:buFontTx/>
              <a:buNone/>
            </a:pPr>
            <a:endParaRPr lang="en-US" altLang="ko-KR" sz="964">
              <a:solidFill>
                <a:srgbClr val="7030A0"/>
              </a:solidFill>
              <a:ea typeface="굴림" panose="020B0600000101010101" pitchFamily="50" charset="-127"/>
            </a:endParaRPr>
          </a:p>
          <a:p>
            <a:pPr>
              <a:spcBef>
                <a:spcPct val="0"/>
              </a:spcBef>
              <a:buClrTx/>
              <a:buFontTx/>
              <a:buNone/>
            </a:pPr>
            <a:r>
              <a:rPr lang="en-US" altLang="ko-KR" sz="1929" b="0">
                <a:ea typeface="굴림" panose="020B0600000101010101" pitchFamily="50" charset="-127"/>
              </a:rPr>
              <a:t>                 </a:t>
            </a:r>
            <a:r>
              <a:rPr lang="en-US" altLang="ko-KR" sz="1929">
                <a:ea typeface="굴림" panose="020B0600000101010101" pitchFamily="50" charset="-127"/>
              </a:rPr>
              <a:t>i</a:t>
            </a:r>
            <a:r>
              <a:rPr lang="en-US" altLang="ko-KR" sz="1929" baseline="-25000">
                <a:ea typeface="굴림" panose="020B0600000101010101" pitchFamily="50" charset="-127"/>
              </a:rPr>
              <a:t>f</a:t>
            </a:r>
            <a:r>
              <a:rPr lang="en-US" altLang="ko-KR" sz="1929" b="0">
                <a:ea typeface="굴림" panose="020B0600000101010101" pitchFamily="50" charset="-127"/>
              </a:rPr>
              <a:t> = 0.10 + 0.05 + (0.10)(0.05) = 15.5%</a:t>
            </a:r>
          </a:p>
          <a:p>
            <a:pPr>
              <a:spcBef>
                <a:spcPct val="0"/>
              </a:spcBef>
              <a:buClrTx/>
              <a:buFontTx/>
              <a:buNone/>
            </a:pPr>
            <a:endParaRPr lang="en-US" altLang="ko-KR" sz="857" b="0">
              <a:ea typeface="굴림" panose="020B0600000101010101" pitchFamily="50" charset="-127"/>
            </a:endParaRPr>
          </a:p>
          <a:p>
            <a:pPr>
              <a:spcBef>
                <a:spcPct val="0"/>
              </a:spcBef>
              <a:buClrTx/>
              <a:buFontTx/>
              <a:buNone/>
            </a:pPr>
            <a:r>
              <a:rPr lang="en-US" altLang="ko-KR" sz="1929" b="0">
                <a:ea typeface="굴림" panose="020B0600000101010101" pitchFamily="50" charset="-127"/>
              </a:rPr>
              <a:t>             </a:t>
            </a:r>
            <a:r>
              <a:rPr lang="en-US" altLang="ko-KR" sz="1929">
                <a:ea typeface="굴림" panose="020B0600000101010101" pitchFamily="50" charset="-127"/>
              </a:rPr>
              <a:t>PW</a:t>
            </a:r>
            <a:r>
              <a:rPr lang="en-US" altLang="ko-KR" sz="1929" b="0">
                <a:ea typeface="굴림" panose="020B0600000101010101" pitchFamily="50" charset="-127"/>
              </a:rPr>
              <a:t> = 25,000(P/F,15.5%,6)</a:t>
            </a:r>
          </a:p>
          <a:p>
            <a:pPr>
              <a:spcBef>
                <a:spcPct val="0"/>
              </a:spcBef>
              <a:buClrTx/>
              <a:buFontTx/>
              <a:buNone/>
            </a:pPr>
            <a:r>
              <a:rPr lang="en-US" altLang="ko-KR" sz="1929" b="0">
                <a:ea typeface="굴림" panose="020B0600000101010101" pitchFamily="50" charset="-127"/>
              </a:rPr>
              <a:t>                    </a:t>
            </a:r>
            <a:r>
              <a:rPr lang="en-US" altLang="ko-KR" sz="1929">
                <a:solidFill>
                  <a:srgbClr val="009900"/>
                </a:solidFill>
                <a:ea typeface="굴림" panose="020B0600000101010101" pitchFamily="50" charset="-127"/>
              </a:rPr>
              <a:t>= $10,530</a:t>
            </a:r>
          </a:p>
        </p:txBody>
      </p:sp>
    </p:spTree>
    <p:extLst>
      <p:ext uri="{BB962C8B-B14F-4D97-AF65-F5344CB8AC3E}">
        <p14:creationId xmlns:p14="http://schemas.microsoft.com/office/powerpoint/2010/main" val="218885109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strVal val="4/3*#ppt_w"/>
                                          </p:val>
                                        </p:tav>
                                        <p:tav tm="100000">
                                          <p:val>
                                            <p:strVal val="#ppt_w"/>
                                          </p:val>
                                        </p:tav>
                                      </p:tavLst>
                                    </p:anim>
                                    <p:anim calcmode="lin" valueType="num">
                                      <p:cBhvr>
                                        <p:cTn id="8" dur="500" fill="hold"/>
                                        <p:tgtEl>
                                          <p:spTgt spid="36"/>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p:cTn id="18" dur="500" fill="hold"/>
                                        <p:tgtEl>
                                          <p:spTgt spid="37"/>
                                        </p:tgtEl>
                                        <p:attrNameLst>
                                          <p:attrName>ppt_w</p:attrName>
                                        </p:attrNameLst>
                                      </p:cBhvr>
                                      <p:tavLst>
                                        <p:tav tm="0">
                                          <p:val>
                                            <p:strVal val="4/3*#ppt_w"/>
                                          </p:val>
                                        </p:tav>
                                        <p:tav tm="100000">
                                          <p:val>
                                            <p:strVal val="#ppt_w"/>
                                          </p:val>
                                        </p:tav>
                                      </p:tavLst>
                                    </p:anim>
                                    <p:anim calcmode="lin" valueType="num">
                                      <p:cBhvr>
                                        <p:cTn id="19" dur="500" fill="hold"/>
                                        <p:tgtEl>
                                          <p:spTgt spid="3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36" grpId="0" autoUpdateAnimBg="0"/>
      <p:bldP spid="3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838200"/>
            <a:ext cx="7772400" cy="1828800"/>
          </a:xfrm>
        </p:spPr>
        <p:txBody>
          <a:bodyPr>
            <a:normAutofit/>
          </a:bodyPr>
          <a:lstStyle/>
          <a:p>
            <a:r>
              <a:rPr lang="en-US" altLang="ko-KR" dirty="0">
                <a:ea typeface="굴림" charset="-127"/>
              </a:rPr>
              <a:t>Taxation</a:t>
            </a:r>
            <a:r>
              <a:rPr lang="ko-KR" altLang="en-US" dirty="0">
                <a:ea typeface="굴림" charset="-127"/>
              </a:rPr>
              <a:t> </a:t>
            </a:r>
            <a:r>
              <a:rPr lang="en-US" altLang="ko-KR" dirty="0">
                <a:ea typeface="굴림" charset="-127"/>
              </a:rPr>
              <a:t>in Korea</a:t>
            </a:r>
          </a:p>
        </p:txBody>
      </p:sp>
      <p:sp>
        <p:nvSpPr>
          <p:cNvPr id="2051" name="Rectangle 3"/>
          <p:cNvSpPr>
            <a:spLocks noGrp="1" noChangeArrowheads="1"/>
          </p:cNvSpPr>
          <p:nvPr>
            <p:ph type="subTitle" idx="1"/>
          </p:nvPr>
        </p:nvSpPr>
        <p:spPr>
          <a:xfrm>
            <a:off x="914400" y="3886200"/>
            <a:ext cx="7391400" cy="1752600"/>
          </a:xfrm>
        </p:spPr>
        <p:txBody>
          <a:bodyPr/>
          <a:lstStyle/>
          <a:p>
            <a:r>
              <a:rPr lang="en-US" altLang="ko-KR" dirty="0">
                <a:latin typeface="Times New Roman" panose="02020603050405020304" pitchFamily="18" charset="0"/>
                <a:ea typeface="굴림" charset="-127"/>
                <a:cs typeface="Times New Roman" panose="02020603050405020304" pitchFamily="18" charset="0"/>
              </a:rPr>
              <a:t>Ⅴ. </a:t>
            </a:r>
            <a:r>
              <a:rPr lang="en-US" altLang="ko-KR" dirty="0">
                <a:ea typeface="굴림" charset="-127"/>
              </a:rPr>
              <a:t>Examples</a:t>
            </a:r>
            <a:r>
              <a:rPr lang="ko-KR" altLang="en-US" dirty="0">
                <a:ea typeface="굴림" charset="-127"/>
              </a:rPr>
              <a:t> </a:t>
            </a:r>
            <a:r>
              <a:rPr lang="en-US" altLang="ko-KR" dirty="0">
                <a:ea typeface="굴림" charset="-127"/>
              </a:rPr>
              <a:t> </a:t>
            </a:r>
          </a:p>
        </p:txBody>
      </p:sp>
    </p:spTree>
    <p:extLst>
      <p:ext uri="{BB962C8B-B14F-4D97-AF65-F5344CB8AC3E}">
        <p14:creationId xmlns:p14="http://schemas.microsoft.com/office/powerpoint/2010/main" val="3938139159"/>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Examples without inflation(Ex10-5)</a:t>
            </a:r>
            <a:endParaRPr lang="ko-KR" altLang="en-US" dirty="0"/>
          </a:p>
        </p:txBody>
      </p:sp>
      <p:sp>
        <p:nvSpPr>
          <p:cNvPr id="3" name="내용 개체 틀 2"/>
          <p:cNvSpPr>
            <a:spLocks noGrp="1"/>
          </p:cNvSpPr>
          <p:nvPr>
            <p:ph idx="1"/>
          </p:nvPr>
        </p:nvSpPr>
        <p:spPr/>
        <p:txBody>
          <a:bodyPr>
            <a:normAutofit/>
          </a:bodyPr>
          <a:lstStyle/>
          <a:p>
            <a:pPr marL="82296" indent="0" algn="just">
              <a:buNone/>
            </a:pPr>
            <a:r>
              <a:rPr lang="en-US" altLang="ko-KR" sz="2400" dirty="0" err="1"/>
              <a:t>Seoultech</a:t>
            </a:r>
            <a:r>
              <a:rPr lang="en-US" altLang="ko-KR" sz="2400" dirty="0"/>
              <a:t>(Co) considering to invest a 5-years’ $10M(Initial Asset Investment)-project where $1M will be funded by equity and $9M by debt financing. The EBITDA of the project is estimated as $3M per year, and no salvage value is expected. Tax rate is assumed to be 40%, and Straight Line depreciation be applied. Interest rate for debt financing is 10% per year, and equal amounts of repayment are scheduled during 5 years.</a:t>
            </a:r>
          </a:p>
          <a:p>
            <a:pPr marL="82296" indent="0" algn="just">
              <a:buNone/>
            </a:pPr>
            <a:endParaRPr lang="en-US" altLang="ko-KR" sz="2400" dirty="0"/>
          </a:p>
          <a:p>
            <a:pPr marL="539496" indent="-457200" algn="just">
              <a:buAutoNum type="alphaLcParenR"/>
            </a:pPr>
            <a:r>
              <a:rPr lang="en-US" altLang="ko-KR" sz="2400" dirty="0"/>
              <a:t>Calculate After-tax ROI assuming no debt financing</a:t>
            </a:r>
          </a:p>
          <a:p>
            <a:pPr marL="539496" indent="-457200" algn="just">
              <a:buFont typeface="Wingdings 2"/>
              <a:buAutoNum type="alphaLcParenR"/>
            </a:pPr>
            <a:r>
              <a:rPr lang="en-US" altLang="ko-KR" sz="2400" dirty="0"/>
              <a:t>Calculate After-tax ROI with debt financing</a:t>
            </a:r>
          </a:p>
          <a:p>
            <a:pPr marL="539496" indent="-457200" algn="just">
              <a:buFont typeface="Wingdings 2"/>
              <a:buAutoNum type="alphaLcParenR"/>
            </a:pPr>
            <a:r>
              <a:rPr lang="en-US" altLang="ko-KR" sz="2400" dirty="0"/>
              <a:t>Calculate After-tax ROE with debt financing</a:t>
            </a:r>
          </a:p>
          <a:p>
            <a:pPr marL="539496" indent="-457200" algn="just">
              <a:buAutoNum type="alphaLcParenR"/>
            </a:pPr>
            <a:endParaRPr lang="ko-KR" altLang="en-US" sz="2400" dirty="0"/>
          </a:p>
        </p:txBody>
      </p:sp>
    </p:spTree>
    <p:extLst>
      <p:ext uri="{BB962C8B-B14F-4D97-AF65-F5344CB8AC3E}">
        <p14:creationId xmlns:p14="http://schemas.microsoft.com/office/powerpoint/2010/main" val="2551312958"/>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Examples with inflation(Ex. 11-6)</a:t>
            </a:r>
            <a:endParaRPr lang="ko-KR" altLang="en-US" dirty="0"/>
          </a:p>
        </p:txBody>
      </p:sp>
      <p:sp>
        <p:nvSpPr>
          <p:cNvPr id="3" name="내용 개체 틀 2"/>
          <p:cNvSpPr>
            <a:spLocks noGrp="1"/>
          </p:cNvSpPr>
          <p:nvPr>
            <p:ph idx="1"/>
          </p:nvPr>
        </p:nvSpPr>
        <p:spPr>
          <a:xfrm>
            <a:off x="1411166" y="1219200"/>
            <a:ext cx="7498080" cy="5562600"/>
          </a:xfrm>
        </p:spPr>
        <p:txBody>
          <a:bodyPr>
            <a:normAutofit lnSpcReduction="10000"/>
          </a:bodyPr>
          <a:lstStyle/>
          <a:p>
            <a:pPr marL="82296" indent="0" algn="just">
              <a:buNone/>
            </a:pPr>
            <a:r>
              <a:rPr lang="en-US" altLang="ko-KR" sz="2400" dirty="0" err="1"/>
              <a:t>Seoultech</a:t>
            </a:r>
            <a:r>
              <a:rPr lang="en-US" altLang="ko-KR" sz="2400" dirty="0"/>
              <a:t>(Co) considering to invest a 4-years’ $10M-(Initial Asset Investment)-project. The EBITDA of the project is estimated as $4M per year(as of present’s constant dollar value), and no salvage value is expected. Tax rate is assumed to be 40%, and Straight Line depreciation be applied.  Inflation rate is forecasted as 20% per year. </a:t>
            </a:r>
          </a:p>
          <a:p>
            <a:pPr marL="82296" indent="0" algn="just">
              <a:buNone/>
            </a:pPr>
            <a:endParaRPr lang="en-US" altLang="ko-KR" sz="2400" dirty="0"/>
          </a:p>
          <a:p>
            <a:pPr marL="539496" indent="-457200" algn="just">
              <a:buAutoNum type="alphaLcParenR"/>
            </a:pPr>
            <a:r>
              <a:rPr lang="en-US" altLang="ko-KR" sz="2400" dirty="0"/>
              <a:t>Calculate Before-Tax ROI with or without inflation</a:t>
            </a:r>
          </a:p>
          <a:p>
            <a:pPr marL="539496" indent="-457200" algn="just">
              <a:buAutoNum type="alphaLcParenR"/>
            </a:pPr>
            <a:r>
              <a:rPr lang="en-US" altLang="ko-KR" sz="2400" dirty="0"/>
              <a:t>Calculate After-tax ROI assuming no inflation</a:t>
            </a:r>
          </a:p>
          <a:p>
            <a:pPr marL="539496" indent="-457200" algn="just">
              <a:buFont typeface="Wingdings 2"/>
              <a:buAutoNum type="alphaLcParenR"/>
            </a:pPr>
            <a:r>
              <a:rPr lang="en-US" altLang="ko-KR" sz="2400" dirty="0"/>
              <a:t>Calculate After-tax ROI with inflation</a:t>
            </a:r>
          </a:p>
          <a:p>
            <a:pPr marL="539496" indent="-457200" algn="just">
              <a:buFont typeface="Wingdings 2"/>
              <a:buAutoNum type="alphaLcParenR"/>
            </a:pPr>
            <a:r>
              <a:rPr lang="en-US" altLang="ko-KR" sz="2400" dirty="0"/>
              <a:t>Assume $1M by debt financing with 10% of interest rate for equal amount of repayment. Calculate After-tax ROE with inflation </a:t>
            </a:r>
          </a:p>
        </p:txBody>
      </p:sp>
    </p:spTree>
    <p:extLst>
      <p:ext uri="{BB962C8B-B14F-4D97-AF65-F5344CB8AC3E}">
        <p14:creationId xmlns:p14="http://schemas.microsoft.com/office/powerpoint/2010/main" val="3638901742"/>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1143000" y="381000"/>
            <a:ext cx="7791450" cy="6248400"/>
          </a:xfrm>
        </p:spPr>
        <p:txBody>
          <a:bodyPr>
            <a:normAutofit fontScale="92500"/>
          </a:bodyPr>
          <a:lstStyle/>
          <a:p>
            <a:pPr marL="0" indent="0" algn="just">
              <a:buFont typeface="Wingdings 2" panose="05020102010507070707" pitchFamily="18" charset="2"/>
              <a:buNone/>
              <a:defRPr/>
            </a:pPr>
            <a:r>
              <a:rPr lang="en-US" altLang="ko-KR" sz="2400" b="1" dirty="0">
                <a:latin typeface="Arial" panose="020B0604020202020204" pitchFamily="34" charset="0"/>
                <a:cs typeface="Arial" panose="020B0604020202020204" pitchFamily="34" charset="0"/>
              </a:rPr>
              <a:t>Example 3.</a:t>
            </a:r>
            <a:r>
              <a:rPr lang="en-US" altLang="ko-KR" sz="2400" dirty="0">
                <a:latin typeface="Arial" panose="020B0604020202020204" pitchFamily="34" charset="0"/>
                <a:cs typeface="Arial" panose="020B0604020202020204" pitchFamily="34" charset="0"/>
              </a:rPr>
              <a:t> S Co. is planning to launch a new business in an attempt to increase operational margin in these depressed markets. This business requires 500billion won each in the beginning of the starting two years. The first 500 billion won (2022.1.1) which is coming from the earned surplus can be considered as an operational cost, while the 500 billion won (2023.1.1) in the next year, an acquisition cost(10 years of declining balance of depreciation with no salvage value), is to come from a debt financing by 5% interest rate with equal payment for 10 years.</a:t>
            </a:r>
          </a:p>
          <a:p>
            <a:pPr marL="0" indent="361950"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The new service in this business is to be offered from new years day in 2023. Number of subscribers is forecasted as 500,000 at the starting year and will be increased by 100,000 each year until it reaches 1Million and stays there. ARPU (Average Revenue Per User) is estimated as 20,000won each month, and operational expense, as 10% of the revenue excluding the depreciation cost.</a:t>
            </a:r>
          </a:p>
          <a:p>
            <a:pPr marL="0" indent="0" algn="just">
              <a:buFont typeface="Wingdings 2" panose="05020102010507070707" pitchFamily="18" charset="2"/>
              <a:buNone/>
              <a:defRPr/>
            </a:pPr>
            <a:endParaRPr lang="ko-KR"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1536571"/>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1143000" y="381000"/>
            <a:ext cx="7791450" cy="6248400"/>
          </a:xfrm>
        </p:spPr>
        <p:txBody>
          <a:bodyPr>
            <a:normAutofit/>
          </a:bodyPr>
          <a:lstStyle/>
          <a:p>
            <a:pPr marL="0" indent="361950"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Assume that revenue and expenses occur at the end of each year. Tax rate is 35% of the taxable income.</a:t>
            </a:r>
          </a:p>
          <a:p>
            <a:pPr marL="0" indent="361950" algn="just">
              <a:buFont typeface="Wingdings 2" panose="05020102010507070707" pitchFamily="18" charset="2"/>
              <a:buNone/>
              <a:defRPr/>
            </a:pPr>
            <a:endParaRPr lang="en-US" altLang="ko-KR" sz="2400" dirty="0">
              <a:latin typeface="Arial" panose="020B0604020202020204" pitchFamily="34" charset="0"/>
              <a:cs typeface="Arial" panose="020B0604020202020204" pitchFamily="34" charset="0"/>
            </a:endParaRPr>
          </a:p>
          <a:p>
            <a:pPr marL="0" indent="361950"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1) Calculate the depreciation cost in each year.</a:t>
            </a:r>
          </a:p>
          <a:p>
            <a:pPr marL="0" indent="361950"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2) Calculate the interest payment in each year</a:t>
            </a:r>
          </a:p>
          <a:p>
            <a:pPr marL="715963" indent="-354013"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3) How much is the after-tax-ROI?</a:t>
            </a:r>
          </a:p>
          <a:p>
            <a:pPr marL="715963" indent="-354013"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4) How much is the after-tax-ROE?</a:t>
            </a:r>
          </a:p>
          <a:p>
            <a:pPr marL="715963" indent="-354013"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5) If the inflation rate is 5% per year, How much is the after-tax-ROI? Assume that all the price is current price.</a:t>
            </a:r>
          </a:p>
          <a:p>
            <a:pPr marL="715963" indent="-354013" algn="just">
              <a:buFont typeface="Wingdings 2" panose="05020102010507070707" pitchFamily="18" charset="2"/>
              <a:buNone/>
              <a:defRPr/>
            </a:pPr>
            <a:r>
              <a:rPr lang="en-US" altLang="ko-KR" sz="2400" dirty="0">
                <a:latin typeface="Arial" panose="020B0604020202020204" pitchFamily="34" charset="0"/>
                <a:cs typeface="Arial" panose="020B0604020202020204" pitchFamily="34" charset="0"/>
              </a:rPr>
              <a:t> </a:t>
            </a:r>
          </a:p>
          <a:p>
            <a:pPr marL="0" indent="0" algn="just">
              <a:buFont typeface="Wingdings 2" panose="05020102010507070707" pitchFamily="18" charset="2"/>
              <a:buNone/>
              <a:defRPr/>
            </a:pPr>
            <a:endParaRPr lang="ko-KR"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401291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326572" y="163286"/>
            <a:ext cx="8327571" cy="1143000"/>
          </a:xfrm>
          <a:prstGeom prst="rect">
            <a:avLst/>
          </a:prstGeom>
          <a:noFill/>
          <a:ln w="9525">
            <a:noFill/>
            <a:miter lim="800000"/>
            <a:headEnd/>
            <a:tailEnd/>
          </a:ln>
          <a:effectLst/>
        </p:spPr>
        <p:txBody>
          <a:bodyPr lIns="89565" tIns="44783" rIns="89565" bIns="44783" anchor="ctr"/>
          <a:lstStyle>
            <a:lvl1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mj-lt"/>
                <a:ea typeface="+mj-ea"/>
                <a:cs typeface="+mj-cs"/>
              </a:defRPr>
            </a:lvl1pPr>
            <a:lvl2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2pPr>
            <a:lvl3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3pPr>
            <a:lvl4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4pPr>
            <a:lvl5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5pPr>
            <a:lvl6pPr marL="4572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6pPr>
            <a:lvl7pPr marL="9144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7pPr>
            <a:lvl8pPr marL="13716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8pPr>
            <a:lvl9pPr marL="18288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9pPr>
          </a:lstStyle>
          <a:p>
            <a:pPr>
              <a:defRPr/>
            </a:pPr>
            <a:r>
              <a:rPr lang="en-US" sz="4286" dirty="0"/>
              <a:t>Straight Line Depreciation</a:t>
            </a:r>
          </a:p>
        </p:txBody>
      </p:sp>
      <p:sp>
        <p:nvSpPr>
          <p:cNvPr id="12293" name="TextBox 1"/>
          <p:cNvSpPr txBox="1">
            <a:spLocks noChangeArrowheads="1"/>
          </p:cNvSpPr>
          <p:nvPr/>
        </p:nvSpPr>
        <p:spPr bwMode="auto">
          <a:xfrm>
            <a:off x="1959429" y="1309687"/>
            <a:ext cx="5301451" cy="487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571" dirty="0">
                <a:ea typeface="굴림" panose="020B0600000101010101" pitchFamily="50" charset="-127"/>
              </a:rPr>
              <a:t>Book value decreases </a:t>
            </a:r>
            <a:r>
              <a:rPr lang="en-US" altLang="ko-KR" sz="2571" i="1" dirty="0">
                <a:solidFill>
                  <a:srgbClr val="931B07"/>
                </a:solidFill>
                <a:ea typeface="굴림" panose="020B0600000101010101" pitchFamily="50" charset="-127"/>
              </a:rPr>
              <a:t>linearly with time</a:t>
            </a:r>
          </a:p>
        </p:txBody>
      </p:sp>
      <p:sp>
        <p:nvSpPr>
          <p:cNvPr id="12294" name="Right Arrow 2"/>
          <p:cNvSpPr>
            <a:spLocks noChangeArrowheads="1"/>
          </p:cNvSpPr>
          <p:nvPr/>
        </p:nvSpPr>
        <p:spPr bwMode="auto">
          <a:xfrm>
            <a:off x="1469572" y="1488282"/>
            <a:ext cx="408214" cy="166688"/>
          </a:xfrm>
          <a:prstGeom prst="rightArrow">
            <a:avLst>
              <a:gd name="adj1" fmla="val 50000"/>
              <a:gd name="adj2" fmla="val 49762"/>
            </a:avLst>
          </a:prstGeom>
          <a:solidFill>
            <a:schemeClr val="accent1"/>
          </a:solidFill>
          <a:ln w="9525" algn="ctr">
            <a:solidFill>
              <a:schemeClr val="tx1"/>
            </a:solidFill>
            <a:round/>
            <a:headEnd/>
            <a:tailEnd/>
          </a:ln>
        </p:spPr>
        <p:txBody>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endParaRPr lang="ko-KR" altLang="ko-KR" sz="2571" b="0">
              <a:ea typeface="굴림" panose="020B0600000101010101" pitchFamily="50" charset="-127"/>
            </a:endParaRPr>
          </a:p>
        </p:txBody>
      </p:sp>
      <p:sp>
        <p:nvSpPr>
          <p:cNvPr id="12295" name="TextBox 3"/>
          <p:cNvSpPr txBox="1">
            <a:spLocks noChangeArrowheads="1"/>
          </p:cNvSpPr>
          <p:nvPr/>
        </p:nvSpPr>
        <p:spPr bwMode="auto">
          <a:xfrm>
            <a:off x="1399836" y="2435679"/>
            <a:ext cx="936475" cy="6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3428">
                <a:ea typeface="굴림" panose="020B0600000101010101" pitchFamily="50" charset="-127"/>
              </a:rPr>
              <a:t>D</a:t>
            </a:r>
            <a:r>
              <a:rPr lang="en-US" altLang="ko-KR" sz="3428" baseline="-25000">
                <a:ea typeface="굴림" panose="020B0600000101010101" pitchFamily="50" charset="-127"/>
              </a:rPr>
              <a:t>t</a:t>
            </a:r>
            <a:r>
              <a:rPr lang="en-US" altLang="ko-KR" sz="3428">
                <a:ea typeface="굴림" panose="020B0600000101010101" pitchFamily="50" charset="-127"/>
              </a:rPr>
              <a:t> = </a:t>
            </a:r>
          </a:p>
        </p:txBody>
      </p:sp>
      <p:sp>
        <p:nvSpPr>
          <p:cNvPr id="12296" name="TextBox 5"/>
          <p:cNvSpPr txBox="1">
            <a:spLocks noChangeArrowheads="1"/>
          </p:cNvSpPr>
          <p:nvPr/>
        </p:nvSpPr>
        <p:spPr bwMode="auto">
          <a:xfrm>
            <a:off x="2127818" y="2224768"/>
            <a:ext cx="1737976" cy="6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3428" dirty="0">
                <a:ea typeface="굴림" panose="020B0600000101010101" pitchFamily="50" charset="-127"/>
              </a:rPr>
              <a:t>P – S(=0)</a:t>
            </a:r>
          </a:p>
        </p:txBody>
      </p:sp>
      <p:cxnSp>
        <p:nvCxnSpPr>
          <p:cNvPr id="12297" name="Straight Connector 7"/>
          <p:cNvCxnSpPr>
            <a:cxnSpLocks noChangeShapeType="1"/>
          </p:cNvCxnSpPr>
          <p:nvPr/>
        </p:nvCxnSpPr>
        <p:spPr bwMode="auto">
          <a:xfrm flipV="1">
            <a:off x="2234973" y="2744516"/>
            <a:ext cx="1575027" cy="17734"/>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2298" name="TextBox 8"/>
          <p:cNvSpPr txBox="1">
            <a:spLocks noChangeArrowheads="1"/>
          </p:cNvSpPr>
          <p:nvPr/>
        </p:nvSpPr>
        <p:spPr bwMode="auto">
          <a:xfrm>
            <a:off x="2750352" y="2621072"/>
            <a:ext cx="404278" cy="6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3428" dirty="0">
                <a:ea typeface="굴림" panose="020B0600000101010101" pitchFamily="50" charset="-127"/>
              </a:rPr>
              <a:t>n</a:t>
            </a:r>
          </a:p>
        </p:txBody>
      </p:sp>
      <p:sp>
        <p:nvSpPr>
          <p:cNvPr id="12299" name="TextBox 10"/>
          <p:cNvSpPr txBox="1">
            <a:spLocks noChangeArrowheads="1"/>
          </p:cNvSpPr>
          <p:nvPr/>
        </p:nvSpPr>
        <p:spPr bwMode="auto">
          <a:xfrm>
            <a:off x="3972949" y="2435679"/>
            <a:ext cx="4326826" cy="1741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b="0" dirty="0">
                <a:solidFill>
                  <a:srgbClr val="3333CC"/>
                </a:solidFill>
                <a:ea typeface="굴림" panose="020B0600000101010101" pitchFamily="50" charset="-127"/>
              </a:rPr>
              <a:t>Where:</a:t>
            </a:r>
            <a:r>
              <a:rPr lang="en-US" altLang="ko-KR" sz="2143" b="0" dirty="0">
                <a:ea typeface="굴림" panose="020B0600000101010101" pitchFamily="50" charset="-127"/>
              </a:rPr>
              <a:t> </a:t>
            </a:r>
            <a:r>
              <a:rPr lang="en-US" altLang="ko-KR" sz="2143" dirty="0">
                <a:ea typeface="굴림" panose="020B0600000101010101" pitchFamily="50" charset="-127"/>
              </a:rPr>
              <a:t>D</a:t>
            </a:r>
            <a:r>
              <a:rPr lang="en-US" altLang="ko-KR" sz="2143" baseline="-25000" dirty="0">
                <a:ea typeface="굴림" panose="020B0600000101010101" pitchFamily="50" charset="-127"/>
              </a:rPr>
              <a:t>t</a:t>
            </a:r>
            <a:r>
              <a:rPr lang="en-US" altLang="ko-KR" sz="2143" dirty="0">
                <a:ea typeface="굴림" panose="020B0600000101010101" pitchFamily="50" charset="-127"/>
              </a:rPr>
              <a:t> </a:t>
            </a:r>
            <a:r>
              <a:rPr lang="en-US" altLang="ko-KR" sz="2143" b="0" dirty="0">
                <a:ea typeface="굴림" panose="020B0600000101010101" pitchFamily="50" charset="-127"/>
              </a:rPr>
              <a:t>= annual depreciation charge</a:t>
            </a:r>
          </a:p>
          <a:p>
            <a:pPr>
              <a:spcBef>
                <a:spcPct val="0"/>
              </a:spcBef>
              <a:buClrTx/>
              <a:buFontTx/>
              <a:buNone/>
            </a:pPr>
            <a:r>
              <a:rPr lang="en-US" altLang="ko-KR" sz="2143" b="0" dirty="0">
                <a:ea typeface="굴림" panose="020B0600000101010101" pitchFamily="50" charset="-127"/>
              </a:rPr>
              <a:t>              </a:t>
            </a:r>
            <a:r>
              <a:rPr lang="en-US" altLang="ko-KR" sz="2143" dirty="0">
                <a:ea typeface="굴림" panose="020B0600000101010101" pitchFamily="50" charset="-127"/>
              </a:rPr>
              <a:t>t</a:t>
            </a:r>
            <a:r>
              <a:rPr lang="en-US" altLang="ko-KR" sz="2143" b="0" dirty="0">
                <a:ea typeface="굴림" panose="020B0600000101010101" pitchFamily="50" charset="-127"/>
              </a:rPr>
              <a:t> = year</a:t>
            </a:r>
          </a:p>
          <a:p>
            <a:pPr>
              <a:spcBef>
                <a:spcPct val="0"/>
              </a:spcBef>
              <a:buClrTx/>
              <a:buFontTx/>
              <a:buNone/>
            </a:pPr>
            <a:r>
              <a:rPr lang="en-US" altLang="ko-KR" sz="2143" b="0" dirty="0">
                <a:ea typeface="굴림" panose="020B0600000101010101" pitchFamily="50" charset="-127"/>
              </a:rPr>
              <a:t>              </a:t>
            </a:r>
            <a:r>
              <a:rPr lang="en-US" altLang="ko-KR" sz="2143" dirty="0">
                <a:ea typeface="굴림" panose="020B0600000101010101" pitchFamily="50" charset="-127"/>
              </a:rPr>
              <a:t>P</a:t>
            </a:r>
            <a:r>
              <a:rPr lang="en-US" altLang="ko-KR" sz="2143" b="0" dirty="0">
                <a:ea typeface="굴림" panose="020B0600000101010101" pitchFamily="50" charset="-127"/>
              </a:rPr>
              <a:t> = first cost or unadjusted basis</a:t>
            </a:r>
          </a:p>
          <a:p>
            <a:pPr>
              <a:spcBef>
                <a:spcPct val="0"/>
              </a:spcBef>
              <a:buClrTx/>
              <a:buFontTx/>
              <a:buNone/>
            </a:pPr>
            <a:r>
              <a:rPr lang="en-US" altLang="ko-KR" sz="2143" b="0" dirty="0">
                <a:ea typeface="굴림" panose="020B0600000101010101" pitchFamily="50" charset="-127"/>
              </a:rPr>
              <a:t>              </a:t>
            </a:r>
            <a:r>
              <a:rPr lang="en-US" altLang="ko-KR" sz="2143" dirty="0">
                <a:ea typeface="굴림" panose="020B0600000101010101" pitchFamily="50" charset="-127"/>
              </a:rPr>
              <a:t>S</a:t>
            </a:r>
            <a:r>
              <a:rPr lang="en-US" altLang="ko-KR" sz="2143" b="0" dirty="0">
                <a:ea typeface="굴림" panose="020B0600000101010101" pitchFamily="50" charset="-127"/>
              </a:rPr>
              <a:t> = salvage value </a:t>
            </a:r>
            <a:r>
              <a:rPr lang="en-US" altLang="ko-KR" sz="2143" dirty="0">
                <a:solidFill>
                  <a:srgbClr val="FF0000"/>
                </a:solidFill>
                <a:ea typeface="굴림" panose="020B0600000101010101" pitchFamily="50" charset="-127"/>
              </a:rPr>
              <a:t>(= 0)</a:t>
            </a:r>
          </a:p>
          <a:p>
            <a:pPr>
              <a:spcBef>
                <a:spcPct val="0"/>
              </a:spcBef>
              <a:buClrTx/>
              <a:buFontTx/>
              <a:buNone/>
            </a:pPr>
            <a:r>
              <a:rPr lang="en-US" altLang="ko-KR" sz="2143" b="0" dirty="0">
                <a:ea typeface="굴림" panose="020B0600000101010101" pitchFamily="50" charset="-127"/>
              </a:rPr>
              <a:t>              </a:t>
            </a:r>
            <a:r>
              <a:rPr lang="en-US" altLang="ko-KR" sz="2143" dirty="0">
                <a:ea typeface="굴림" panose="020B0600000101010101" pitchFamily="50" charset="-127"/>
              </a:rPr>
              <a:t>n</a:t>
            </a:r>
            <a:r>
              <a:rPr lang="en-US" altLang="ko-KR" sz="2143" b="0" dirty="0">
                <a:ea typeface="굴림" panose="020B0600000101010101" pitchFamily="50" charset="-127"/>
              </a:rPr>
              <a:t> = recovery period </a:t>
            </a:r>
          </a:p>
        </p:txBody>
      </p:sp>
      <p:sp>
        <p:nvSpPr>
          <p:cNvPr id="12300" name="TextBox 15"/>
          <p:cNvSpPr txBox="1">
            <a:spLocks noChangeArrowheads="1"/>
          </p:cNvSpPr>
          <p:nvPr/>
        </p:nvSpPr>
        <p:spPr bwMode="auto">
          <a:xfrm>
            <a:off x="1233149" y="4493759"/>
            <a:ext cx="1952971" cy="6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3428" dirty="0" err="1">
                <a:ea typeface="굴림" panose="020B0600000101010101" pitchFamily="50" charset="-127"/>
              </a:rPr>
              <a:t>B</a:t>
            </a:r>
            <a:r>
              <a:rPr lang="en-US" altLang="ko-KR" sz="3428" baseline="-25000" dirty="0" err="1">
                <a:ea typeface="굴림" panose="020B0600000101010101" pitchFamily="50" charset="-127"/>
              </a:rPr>
              <a:t>t</a:t>
            </a:r>
            <a:r>
              <a:rPr lang="en-US" altLang="ko-KR" sz="3428" dirty="0">
                <a:ea typeface="굴림" panose="020B0600000101010101" pitchFamily="50" charset="-127"/>
              </a:rPr>
              <a:t> = P - </a:t>
            </a:r>
            <a:r>
              <a:rPr lang="en-US" altLang="ko-KR" sz="3428" dirty="0" err="1">
                <a:ea typeface="굴림" panose="020B0600000101010101" pitchFamily="50" charset="-127"/>
              </a:rPr>
              <a:t>tD</a:t>
            </a:r>
            <a:r>
              <a:rPr lang="en-US" altLang="ko-KR" sz="3428" baseline="-25000" dirty="0" err="1">
                <a:ea typeface="굴림" panose="020B0600000101010101" pitchFamily="50" charset="-127"/>
              </a:rPr>
              <a:t>t</a:t>
            </a:r>
            <a:endParaRPr lang="en-US" altLang="ko-KR" sz="3428" dirty="0">
              <a:ea typeface="굴림" panose="020B0600000101010101" pitchFamily="50" charset="-127"/>
            </a:endParaRPr>
          </a:p>
        </p:txBody>
      </p:sp>
      <p:sp>
        <p:nvSpPr>
          <p:cNvPr id="12301" name="Rectangle 12"/>
          <p:cNvSpPr>
            <a:spLocks noChangeArrowheads="1"/>
          </p:cNvSpPr>
          <p:nvPr/>
        </p:nvSpPr>
        <p:spPr bwMode="auto">
          <a:xfrm>
            <a:off x="3673928" y="4572000"/>
            <a:ext cx="3912054" cy="4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b="0" dirty="0">
                <a:solidFill>
                  <a:srgbClr val="3333CC"/>
                </a:solidFill>
                <a:ea typeface="굴림" panose="020B0600000101010101" pitchFamily="50" charset="-127"/>
              </a:rPr>
              <a:t>Where:</a:t>
            </a:r>
            <a:r>
              <a:rPr lang="en-US" altLang="ko-KR" sz="2143" b="0" dirty="0">
                <a:ea typeface="굴림" panose="020B0600000101010101" pitchFamily="50" charset="-127"/>
              </a:rPr>
              <a:t> </a:t>
            </a:r>
            <a:r>
              <a:rPr lang="en-US" altLang="ko-KR" sz="2143" dirty="0" err="1">
                <a:ea typeface="굴림" panose="020B0600000101010101" pitchFamily="50" charset="-127"/>
              </a:rPr>
              <a:t>B</a:t>
            </a:r>
            <a:r>
              <a:rPr lang="en-US" altLang="ko-KR" sz="2143" baseline="-25000" dirty="0" err="1">
                <a:ea typeface="굴림" panose="020B0600000101010101" pitchFamily="50" charset="-127"/>
              </a:rPr>
              <a:t>t</a:t>
            </a:r>
            <a:r>
              <a:rPr lang="en-US" altLang="ko-KR" sz="2143" b="0" dirty="0">
                <a:ea typeface="굴림" panose="020B0600000101010101" pitchFamily="50" charset="-127"/>
              </a:rPr>
              <a:t> = book value after t years</a:t>
            </a:r>
          </a:p>
        </p:txBody>
      </p:sp>
      <p:sp>
        <p:nvSpPr>
          <p:cNvPr id="12302" name="TextBox 14"/>
          <p:cNvSpPr txBox="1">
            <a:spLocks noChangeArrowheads="1"/>
          </p:cNvSpPr>
          <p:nvPr/>
        </p:nvSpPr>
        <p:spPr bwMode="auto">
          <a:xfrm>
            <a:off x="979715" y="5470072"/>
            <a:ext cx="7184571" cy="487954"/>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571" b="0">
                <a:ea typeface="굴림" panose="020B0600000101010101" pitchFamily="50" charset="-127"/>
              </a:rPr>
              <a:t>SL depreciation rate is </a:t>
            </a:r>
            <a:r>
              <a:rPr lang="en-US" altLang="ko-KR" sz="2571">
                <a:solidFill>
                  <a:srgbClr val="931B07"/>
                </a:solidFill>
                <a:ea typeface="굴림" panose="020B0600000101010101" pitchFamily="50" charset="-127"/>
              </a:rPr>
              <a:t>constant</a:t>
            </a:r>
            <a:r>
              <a:rPr lang="en-US" altLang="ko-KR" sz="2571" b="0">
                <a:ea typeface="굴림" panose="020B0600000101010101" pitchFamily="50" charset="-127"/>
              </a:rPr>
              <a:t> for each year: d = d</a:t>
            </a:r>
            <a:r>
              <a:rPr lang="en-US" altLang="ko-KR" sz="2571" b="0" baseline="-25000">
                <a:ea typeface="굴림" panose="020B0600000101010101" pitchFamily="50" charset="-127"/>
              </a:rPr>
              <a:t>t</a:t>
            </a:r>
            <a:r>
              <a:rPr lang="en-US" altLang="ko-KR" sz="2571" b="0">
                <a:ea typeface="굴림" panose="020B0600000101010101" pitchFamily="50" charset="-127"/>
              </a:rPr>
              <a:t> = 1/n</a:t>
            </a:r>
          </a:p>
        </p:txBody>
      </p:sp>
    </p:spTree>
    <p:extLst>
      <p:ext uri="{BB962C8B-B14F-4D97-AF65-F5344CB8AC3E}">
        <p14:creationId xmlns:p14="http://schemas.microsoft.com/office/powerpoint/2010/main" val="211096234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18068" y="304799"/>
            <a:ext cx="8572500" cy="919843"/>
          </a:xfrm>
          <a:prstGeom prst="rect">
            <a:avLst/>
          </a:prstGeom>
        </p:spPr>
        <p:txBody>
          <a:bodyPr/>
          <a:lstStyle>
            <a:lvl1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mj-lt"/>
                <a:ea typeface="+mj-ea"/>
                <a:cs typeface="+mj-cs"/>
              </a:defRPr>
            </a:lvl1pPr>
            <a:lvl2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2pPr>
            <a:lvl3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3pPr>
            <a:lvl4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4pPr>
            <a:lvl5pPr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5pPr>
            <a:lvl6pPr marL="4572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6pPr>
            <a:lvl7pPr marL="9144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7pPr>
            <a:lvl8pPr marL="13716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8pPr>
            <a:lvl9pPr marL="1828800" algn="ctr" defTabSz="836613" rtl="0" eaLnBrk="0" fontAlgn="base" hangingPunct="0">
              <a:spcBef>
                <a:spcPct val="0"/>
              </a:spcBef>
              <a:spcAft>
                <a:spcPct val="0"/>
              </a:spcAft>
              <a:defRPr sz="3600" b="1">
                <a:solidFill>
                  <a:srgbClr val="FF0000"/>
                </a:solidFill>
                <a:effectLst>
                  <a:outerShdw blurRad="38100" dist="38100" dir="2700000" algn="tl">
                    <a:srgbClr val="000000"/>
                  </a:outerShdw>
                </a:effectLst>
                <a:latin typeface="Arial Narrow" pitchFamily="34" charset="0"/>
              </a:defRPr>
            </a:lvl9pPr>
          </a:lstStyle>
          <a:p>
            <a:pPr>
              <a:defRPr/>
            </a:pPr>
            <a:r>
              <a:rPr lang="en-US" sz="3428" dirty="0"/>
              <a:t>Declining Balance  (DB) Depreciation </a:t>
            </a:r>
          </a:p>
        </p:txBody>
      </p:sp>
      <p:sp>
        <p:nvSpPr>
          <p:cNvPr id="16389" name="TextBox 14"/>
          <p:cNvSpPr txBox="1">
            <a:spLocks noChangeArrowheads="1"/>
          </p:cNvSpPr>
          <p:nvPr/>
        </p:nvSpPr>
        <p:spPr bwMode="auto">
          <a:xfrm>
            <a:off x="857250" y="1273970"/>
            <a:ext cx="7806240" cy="4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dirty="0">
                <a:ea typeface="굴림" panose="020B0600000101010101" pitchFamily="50" charset="-127"/>
              </a:rPr>
              <a:t>Determined by </a:t>
            </a:r>
            <a:r>
              <a:rPr lang="en-US" altLang="ko-KR" sz="2143" dirty="0">
                <a:solidFill>
                  <a:srgbClr val="009900"/>
                </a:solidFill>
                <a:ea typeface="굴림" panose="020B0600000101010101" pitchFamily="50" charset="-127"/>
              </a:rPr>
              <a:t>multiplying P </a:t>
            </a:r>
            <a:r>
              <a:rPr lang="en-US" altLang="ko-KR" sz="2143" dirty="0">
                <a:ea typeface="굴림" panose="020B0600000101010101" pitchFamily="50" charset="-127"/>
              </a:rPr>
              <a:t>at beginning of year </a:t>
            </a:r>
            <a:r>
              <a:rPr lang="en-US" altLang="ko-KR" sz="2143" i="1" dirty="0">
                <a:solidFill>
                  <a:srgbClr val="931B07"/>
                </a:solidFill>
                <a:ea typeface="굴림" panose="020B0600000101010101" pitchFamily="50" charset="-127"/>
              </a:rPr>
              <a:t>by</a:t>
            </a:r>
            <a:r>
              <a:rPr lang="en-US" altLang="ko-KR" sz="2143" dirty="0">
                <a:ea typeface="굴림" panose="020B0600000101010101" pitchFamily="50" charset="-127"/>
              </a:rPr>
              <a:t> </a:t>
            </a:r>
            <a:r>
              <a:rPr lang="en-US" altLang="ko-KR" sz="2143" i="1" dirty="0">
                <a:solidFill>
                  <a:srgbClr val="931B07"/>
                </a:solidFill>
                <a:ea typeface="굴림" panose="020B0600000101010101" pitchFamily="50" charset="-127"/>
              </a:rPr>
              <a:t>fixed percentage d</a:t>
            </a:r>
          </a:p>
        </p:txBody>
      </p:sp>
      <p:sp>
        <p:nvSpPr>
          <p:cNvPr id="16390" name="Right Arrow 15"/>
          <p:cNvSpPr>
            <a:spLocks noChangeArrowheads="1"/>
          </p:cNvSpPr>
          <p:nvPr/>
        </p:nvSpPr>
        <p:spPr bwMode="auto">
          <a:xfrm>
            <a:off x="430326" y="1404938"/>
            <a:ext cx="406513" cy="166688"/>
          </a:xfrm>
          <a:prstGeom prst="rightArrow">
            <a:avLst>
              <a:gd name="adj1" fmla="val 50000"/>
              <a:gd name="adj2" fmla="val 49554"/>
            </a:avLst>
          </a:prstGeom>
          <a:solidFill>
            <a:schemeClr val="accent1"/>
          </a:solidFill>
          <a:ln w="9525" algn="ctr">
            <a:solidFill>
              <a:schemeClr val="tx1"/>
            </a:solidFill>
            <a:round/>
            <a:headEnd/>
            <a:tailEnd/>
          </a:ln>
        </p:spPr>
        <p:txBody>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endParaRPr lang="ko-KR" altLang="ko-KR" sz="2143" b="0">
              <a:ea typeface="굴림" panose="020B0600000101010101" pitchFamily="50" charset="-127"/>
            </a:endParaRPr>
          </a:p>
        </p:txBody>
      </p:sp>
      <p:sp>
        <p:nvSpPr>
          <p:cNvPr id="16392" name="TextBox 7"/>
          <p:cNvSpPr txBox="1">
            <a:spLocks noChangeArrowheads="1"/>
          </p:cNvSpPr>
          <p:nvPr/>
        </p:nvSpPr>
        <p:spPr bwMode="auto">
          <a:xfrm>
            <a:off x="228600" y="4419600"/>
            <a:ext cx="7020768" cy="108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b="0" dirty="0">
                <a:solidFill>
                  <a:srgbClr val="9900FF"/>
                </a:solidFill>
                <a:ea typeface="굴림" panose="020B0600000101010101" pitchFamily="50" charset="-127"/>
              </a:rPr>
              <a:t>			Where:  </a:t>
            </a:r>
            <a:r>
              <a:rPr lang="en-US" altLang="ko-KR" sz="2143" b="0" dirty="0" err="1">
                <a:ea typeface="굴림" panose="020B0600000101010101" pitchFamily="50" charset="-127"/>
              </a:rPr>
              <a:t>B</a:t>
            </a:r>
            <a:r>
              <a:rPr lang="en-US" altLang="ko-KR" sz="2143" b="0" baseline="-25000" dirty="0" err="1">
                <a:ea typeface="굴림" panose="020B0600000101010101" pitchFamily="50" charset="-127"/>
              </a:rPr>
              <a:t>t</a:t>
            </a:r>
            <a:r>
              <a:rPr lang="en-US" altLang="ko-KR" sz="2143" b="0" dirty="0">
                <a:ea typeface="굴림" panose="020B0600000101010101" pitchFamily="50" charset="-127"/>
              </a:rPr>
              <a:t> = Book value for year t</a:t>
            </a:r>
          </a:p>
          <a:p>
            <a:pPr>
              <a:spcBef>
                <a:spcPct val="0"/>
              </a:spcBef>
              <a:buClrTx/>
              <a:buFontTx/>
              <a:buNone/>
            </a:pPr>
            <a:r>
              <a:rPr lang="en-US" altLang="ko-KR" sz="2143" b="0" dirty="0">
                <a:ea typeface="굴림" panose="020B0600000101010101" pitchFamily="50" charset="-127"/>
              </a:rPr>
              <a:t>                                                          d = uniform depreciation rate</a:t>
            </a:r>
            <a:r>
              <a:rPr lang="en-US" altLang="ko-KR" sz="2143" b="0" baseline="30000" dirty="0">
                <a:ea typeface="굴림" panose="020B0600000101010101" pitchFamily="50" charset="-127"/>
              </a:rPr>
              <a:t> </a:t>
            </a:r>
          </a:p>
          <a:p>
            <a:pPr>
              <a:spcBef>
                <a:spcPct val="0"/>
              </a:spcBef>
              <a:buClrTx/>
              <a:buFontTx/>
              <a:buNone/>
            </a:pPr>
            <a:r>
              <a:rPr lang="en-US" altLang="ko-KR" sz="2143" b="0" baseline="30000" dirty="0">
                <a:ea typeface="굴림" panose="020B0600000101010101" pitchFamily="50" charset="-127"/>
              </a:rPr>
              <a:t>                                                                                       </a:t>
            </a:r>
            <a:r>
              <a:rPr lang="en-US" altLang="ko-KR" sz="2143" b="0" dirty="0">
                <a:ea typeface="굴림" panose="020B0600000101010101" pitchFamily="50" charset="-127"/>
              </a:rPr>
              <a:t>P = first cost or unadjusted basis</a:t>
            </a:r>
          </a:p>
        </p:txBody>
      </p:sp>
      <mc:AlternateContent xmlns:mc="http://schemas.openxmlformats.org/markup-compatibility/2006" xmlns:a14="http://schemas.microsoft.com/office/drawing/2010/main">
        <mc:Choice Requires="a14">
          <p:sp>
            <p:nvSpPr>
              <p:cNvPr id="16393" name="TextBox 9"/>
              <p:cNvSpPr txBox="1">
                <a:spLocks noChangeArrowheads="1"/>
              </p:cNvSpPr>
              <p:nvPr/>
            </p:nvSpPr>
            <p:spPr bwMode="auto">
              <a:xfrm>
                <a:off x="873020" y="1836525"/>
                <a:ext cx="3821046" cy="21915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i="1" dirty="0">
                    <a:solidFill>
                      <a:srgbClr val="FF0000"/>
                    </a:solidFill>
                    <a:ea typeface="굴림" panose="020B0600000101010101" pitchFamily="50" charset="-127"/>
                  </a:rPr>
                  <a:t>Book value</a:t>
                </a:r>
                <a:r>
                  <a:rPr lang="en-US" altLang="ko-KR" sz="2143" b="0" i="1" dirty="0">
                    <a:solidFill>
                      <a:srgbClr val="FF0000"/>
                    </a:solidFill>
                    <a:ea typeface="굴림" panose="020B0600000101010101" pitchFamily="50" charset="-127"/>
                  </a:rPr>
                  <a:t> </a:t>
                </a:r>
                <a:r>
                  <a:rPr lang="en-US" altLang="ko-KR" sz="2143" b="0" dirty="0">
                    <a:ea typeface="굴림" panose="020B0600000101010101" pitchFamily="50" charset="-127"/>
                  </a:rPr>
                  <a:t>for year t is given by:</a:t>
                </a:r>
              </a:p>
              <a:p>
                <a:pPr>
                  <a:spcBef>
                    <a:spcPct val="0"/>
                  </a:spcBef>
                  <a:buClrTx/>
                  <a:buFontTx/>
                  <a:buNone/>
                </a:pPr>
                <a:endParaRPr lang="en-US" altLang="ko-KR" sz="857" b="0" dirty="0">
                  <a:ea typeface="굴림" panose="020B0600000101010101" pitchFamily="50" charset="-127"/>
                </a:endParaRPr>
              </a:p>
              <a:p>
                <a:pPr>
                  <a:spcBef>
                    <a:spcPct val="0"/>
                  </a:spcBef>
                  <a:buClrTx/>
                  <a:buFontTx/>
                  <a:buNone/>
                </a:pPr>
                <a:r>
                  <a:rPr lang="en-US" altLang="ko-KR" sz="2571" b="0" dirty="0">
                    <a:ea typeface="굴림" panose="020B0600000101010101" pitchFamily="50" charset="-127"/>
                  </a:rPr>
                  <a:t>                    </a:t>
                </a:r>
                <a:r>
                  <a:rPr lang="en-US" altLang="ko-KR" sz="2571" dirty="0" err="1">
                    <a:ea typeface="굴림" panose="020B0600000101010101" pitchFamily="50" charset="-127"/>
                  </a:rPr>
                  <a:t>B</a:t>
                </a:r>
                <a:r>
                  <a:rPr lang="en-US" altLang="ko-KR" sz="2571" baseline="-25000" dirty="0" err="1">
                    <a:ea typeface="굴림" panose="020B0600000101010101" pitchFamily="50" charset="-127"/>
                  </a:rPr>
                  <a:t>t</a:t>
                </a:r>
                <a:r>
                  <a:rPr lang="en-US" altLang="ko-KR" sz="2571" dirty="0">
                    <a:ea typeface="굴림" panose="020B0600000101010101" pitchFamily="50" charset="-127"/>
                  </a:rPr>
                  <a:t> = P</a:t>
                </a:r>
                <a:r>
                  <a:rPr lang="en-US" altLang="ko-KR" sz="2571" baseline="-25000" dirty="0">
                    <a:ea typeface="굴림" panose="020B0600000101010101" pitchFamily="50" charset="-127"/>
                  </a:rPr>
                  <a:t> </a:t>
                </a:r>
                <a:r>
                  <a:rPr lang="en-US" altLang="ko-KR" sz="2571" dirty="0">
                    <a:ea typeface="굴림" panose="020B0600000101010101" pitchFamily="50" charset="-127"/>
                  </a:rPr>
                  <a:t>(1 – d)</a:t>
                </a:r>
                <a:r>
                  <a:rPr lang="en-US" altLang="ko-KR" sz="2571" baseline="30000" dirty="0">
                    <a:ea typeface="굴림" panose="020B0600000101010101" pitchFamily="50" charset="-127"/>
                  </a:rPr>
                  <a:t>t</a:t>
                </a:r>
              </a:p>
              <a:p>
                <a:pPr>
                  <a:spcBef>
                    <a:spcPct val="0"/>
                  </a:spcBef>
                  <a:buClrTx/>
                  <a:buFontTx/>
                  <a:buNone/>
                </a:pPr>
                <a:r>
                  <a:rPr lang="en-US" altLang="ko-KR" sz="2571" dirty="0">
                    <a:ea typeface="굴림" panose="020B0600000101010101" pitchFamily="50" charset="-127"/>
                  </a:rPr>
                  <a:t>                    </a:t>
                </a:r>
                <a:r>
                  <a:rPr lang="en-US" altLang="ko-KR" sz="2571" dirty="0">
                    <a:ea typeface="굴림" panose="020B0600000101010101" pitchFamily="50" charset="-127"/>
                    <a:sym typeface="Symbol" panose="05050102010706020507" pitchFamily="18" charset="2"/>
                  </a:rPr>
                  <a:t>d </a:t>
                </a:r>
                <a:r>
                  <a:rPr lang="en-US" altLang="ko-KR" sz="2571" dirty="0">
                    <a:ea typeface="굴림" panose="020B0600000101010101" pitchFamily="50" charset="-127"/>
                  </a:rPr>
                  <a:t>= 1 - </a:t>
                </a:r>
                <a14:m>
                  <m:oMath xmlns:m="http://schemas.openxmlformats.org/officeDocument/2006/math">
                    <m:rad>
                      <m:radPr>
                        <m:ctrlPr>
                          <a:rPr lang="en-US" altLang="ko-KR" sz="2571" i="1">
                            <a:latin typeface="Cambria Math" panose="02040503050406030204" pitchFamily="18" charset="0"/>
                            <a:ea typeface="굴림" panose="020B0600000101010101" pitchFamily="50" charset="-127"/>
                          </a:rPr>
                        </m:ctrlPr>
                      </m:radPr>
                      <m:deg>
                        <m:r>
                          <m:rPr>
                            <m:brk m:alnAt="7"/>
                          </m:rPr>
                          <a:rPr lang="en-US" altLang="ko-KR" sz="2571">
                            <a:latin typeface="Cambria Math" panose="02040503050406030204" pitchFamily="18" charset="0"/>
                            <a:ea typeface="굴림" panose="020B0600000101010101" pitchFamily="50" charset="-127"/>
                          </a:rPr>
                          <m:t>𝒏</m:t>
                        </m:r>
                      </m:deg>
                      <m:e>
                        <m:f>
                          <m:fPr>
                            <m:ctrlPr>
                              <a:rPr lang="en-US" altLang="ko-KR" sz="2571" i="1">
                                <a:latin typeface="Cambria Math" panose="02040503050406030204" pitchFamily="18" charset="0"/>
                                <a:ea typeface="굴림" panose="020B0600000101010101" pitchFamily="50" charset="-127"/>
                              </a:rPr>
                            </m:ctrlPr>
                          </m:fPr>
                          <m:num>
                            <m:r>
                              <m:rPr>
                                <m:nor/>
                              </m:rPr>
                              <a:rPr lang="en-US" altLang="ko-KR" sz="2571" dirty="0">
                                <a:ea typeface="굴림" panose="020B0600000101010101" pitchFamily="50" charset="-127"/>
                              </a:rPr>
                              <m:t>B</m:t>
                            </m:r>
                            <m:r>
                              <m:rPr>
                                <m:sty m:val="p"/>
                              </m:rPr>
                              <a:rPr lang="en-US" altLang="ko-KR" sz="2571" dirty="0">
                                <a:latin typeface="Cambria Math" panose="02040503050406030204" pitchFamily="18" charset="0"/>
                                <a:ea typeface="굴림" panose="020B0600000101010101" pitchFamily="50" charset="-127"/>
                              </a:rPr>
                              <m:t>n</m:t>
                            </m:r>
                          </m:num>
                          <m:den>
                            <m:r>
                              <a:rPr lang="en-US" altLang="ko-KR" sz="2571">
                                <a:latin typeface="Cambria Math" panose="02040503050406030204" pitchFamily="18" charset="0"/>
                                <a:ea typeface="굴림" panose="020B0600000101010101" pitchFamily="50" charset="-127"/>
                              </a:rPr>
                              <m:t>𝑷</m:t>
                            </m:r>
                          </m:den>
                        </m:f>
                      </m:e>
                    </m:rad>
                  </m:oMath>
                </a14:m>
                <a:endParaRPr lang="en-US" altLang="ko-KR" sz="2571" dirty="0">
                  <a:ea typeface="굴림" panose="020B0600000101010101" pitchFamily="50" charset="-127"/>
                </a:endParaRPr>
              </a:p>
              <a:p>
                <a:pPr>
                  <a:spcBef>
                    <a:spcPct val="0"/>
                  </a:spcBef>
                  <a:buClrTx/>
                  <a:buFontTx/>
                  <a:buNone/>
                </a:pPr>
                <a:r>
                  <a:rPr lang="en-US" altLang="ko-KR" sz="2571" dirty="0">
                    <a:ea typeface="굴림" panose="020B0600000101010101" pitchFamily="50" charset="-127"/>
                  </a:rPr>
                  <a:t>                           = 1 - </a:t>
                </a:r>
                <a14:m>
                  <m:oMath xmlns:m="http://schemas.openxmlformats.org/officeDocument/2006/math">
                    <m:rad>
                      <m:radPr>
                        <m:ctrlPr>
                          <a:rPr lang="en-US" altLang="ko-KR" sz="2571" i="1" smtClean="0">
                            <a:latin typeface="Cambria Math" panose="02040503050406030204" pitchFamily="18" charset="0"/>
                            <a:ea typeface="굴림" panose="020B0600000101010101" pitchFamily="50" charset="-127"/>
                          </a:rPr>
                        </m:ctrlPr>
                      </m:radPr>
                      <m:deg>
                        <m:r>
                          <m:rPr>
                            <m:brk m:alnAt="7"/>
                          </m:rPr>
                          <a:rPr lang="en-US" altLang="ko-KR" sz="2571" b="1" i="1" smtClean="0">
                            <a:latin typeface="Cambria Math" panose="02040503050406030204" pitchFamily="18" charset="0"/>
                            <a:ea typeface="굴림" panose="020B0600000101010101" pitchFamily="50" charset="-127"/>
                          </a:rPr>
                          <m:t>𝒏</m:t>
                        </m:r>
                      </m:deg>
                      <m:e>
                        <m:r>
                          <a:rPr lang="en-US" altLang="ko-KR" sz="2571" b="1" i="1" smtClean="0">
                            <a:latin typeface="Cambria Math" panose="02040503050406030204" pitchFamily="18" charset="0"/>
                            <a:ea typeface="굴림" panose="020B0600000101010101" pitchFamily="50" charset="-127"/>
                          </a:rPr>
                          <m:t>𝟎</m:t>
                        </m:r>
                        <m:r>
                          <a:rPr lang="en-US" altLang="ko-KR" sz="2571" b="1" i="1" smtClean="0">
                            <a:latin typeface="Cambria Math" panose="02040503050406030204" pitchFamily="18" charset="0"/>
                            <a:ea typeface="굴림" panose="020B0600000101010101" pitchFamily="50" charset="-127"/>
                          </a:rPr>
                          <m:t>.</m:t>
                        </m:r>
                        <m:r>
                          <a:rPr lang="en-US" altLang="ko-KR" sz="2571" b="1" i="1" smtClean="0">
                            <a:latin typeface="Cambria Math" panose="02040503050406030204" pitchFamily="18" charset="0"/>
                            <a:ea typeface="굴림" panose="020B0600000101010101" pitchFamily="50" charset="-127"/>
                          </a:rPr>
                          <m:t>𝟎𝟓</m:t>
                        </m:r>
                      </m:e>
                    </m:rad>
                  </m:oMath>
                </a14:m>
                <a:endParaRPr lang="en-US" altLang="ko-KR" sz="2571" dirty="0">
                  <a:ea typeface="굴림" panose="020B0600000101010101" pitchFamily="50" charset="-127"/>
                </a:endParaRPr>
              </a:p>
            </p:txBody>
          </p:sp>
        </mc:Choice>
        <mc:Fallback xmlns="">
          <p:sp>
            <p:nvSpPr>
              <p:cNvPr id="16393" name="TextBox 9"/>
              <p:cNvSpPr txBox="1">
                <a:spLocks noRot="1" noChangeAspect="1" noMove="1" noResize="1" noEditPoints="1" noAdjustHandles="1" noChangeArrowheads="1" noChangeShapeType="1" noTextEdit="1"/>
              </p:cNvSpPr>
              <p:nvPr/>
            </p:nvSpPr>
            <p:spPr bwMode="auto">
              <a:xfrm>
                <a:off x="873020" y="1836525"/>
                <a:ext cx="3821046" cy="2191562"/>
              </a:xfrm>
              <a:prstGeom prst="rect">
                <a:avLst/>
              </a:prstGeom>
              <a:blipFill>
                <a:blip r:embed="rId3"/>
                <a:stretch>
                  <a:fillRect l="-1914" t="-1667" b="-6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ko-KR" altLang="en-US">
                    <a:noFill/>
                  </a:rPr>
                  <a:t> </a:t>
                </a:r>
              </a:p>
            </p:txBody>
          </p:sp>
        </mc:Fallback>
      </mc:AlternateContent>
      <p:cxnSp>
        <p:nvCxnSpPr>
          <p:cNvPr id="13" name="Straight Connector 12"/>
          <p:cNvCxnSpPr/>
          <p:nvPr/>
        </p:nvCxnSpPr>
        <p:spPr bwMode="auto">
          <a:xfrm>
            <a:off x="408214" y="1306286"/>
            <a:ext cx="8164286" cy="0"/>
          </a:xfrm>
          <a:prstGeom prst="line">
            <a:avLst/>
          </a:prstGeom>
          <a:solidFill>
            <a:schemeClr val="accent1"/>
          </a:solidFill>
          <a:ln w="28575" cap="flat" cmpd="sng" algn="ctr">
            <a:solidFill>
              <a:schemeClr val="accent1">
                <a:lumMod val="60000"/>
                <a:lumOff val="40000"/>
              </a:schemeClr>
            </a:solidFill>
            <a:prstDash val="solid"/>
            <a:round/>
            <a:headEnd type="none" w="med" len="med"/>
            <a:tailEnd type="none" w="med" len="med"/>
          </a:ln>
          <a:effectLst/>
        </p:spPr>
      </p:cxnSp>
      <p:sp>
        <p:nvSpPr>
          <p:cNvPr id="2" name="오른쪽 화살표 1"/>
          <p:cNvSpPr/>
          <p:nvPr/>
        </p:nvSpPr>
        <p:spPr>
          <a:xfrm flipH="1">
            <a:off x="4705788" y="3608909"/>
            <a:ext cx="457200" cy="2942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TextBox 2"/>
          <p:cNvSpPr txBox="1"/>
          <p:nvPr/>
        </p:nvSpPr>
        <p:spPr>
          <a:xfrm>
            <a:off x="5261991" y="3525219"/>
            <a:ext cx="3801618" cy="461665"/>
          </a:xfrm>
          <a:prstGeom prst="rect">
            <a:avLst/>
          </a:prstGeom>
          <a:noFill/>
        </p:spPr>
        <p:txBody>
          <a:bodyPr wrap="none" rtlCol="0">
            <a:spAutoFit/>
          </a:bodyPr>
          <a:lstStyle/>
          <a:p>
            <a:r>
              <a:rPr lang="en-US" altLang="ko-KR" sz="2400" dirty="0"/>
              <a:t>Assume as if </a:t>
            </a:r>
            <a:r>
              <a:rPr lang="en-US" altLang="ko-KR" sz="2400" dirty="0" err="1">
                <a:solidFill>
                  <a:srgbClr val="FF0000"/>
                </a:solidFill>
              </a:rPr>
              <a:t>B</a:t>
            </a:r>
            <a:r>
              <a:rPr lang="en-US" altLang="ko-KR" sz="2400" baseline="-25000" dirty="0" err="1">
                <a:solidFill>
                  <a:srgbClr val="FF0000"/>
                </a:solidFill>
              </a:rPr>
              <a:t>n</a:t>
            </a:r>
            <a:r>
              <a:rPr lang="en-US" altLang="ko-KR" sz="2400" dirty="0">
                <a:solidFill>
                  <a:srgbClr val="FF0000"/>
                </a:solidFill>
              </a:rPr>
              <a:t> = 5% of P</a:t>
            </a:r>
            <a:endParaRPr lang="ko-KR" altLang="en-US" sz="2400" dirty="0">
              <a:solidFill>
                <a:srgbClr val="FF0000"/>
              </a:solidFill>
            </a:endParaRPr>
          </a:p>
        </p:txBody>
      </p:sp>
    </p:spTree>
    <p:extLst>
      <p:ext uri="{BB962C8B-B14F-4D97-AF65-F5344CB8AC3E}">
        <p14:creationId xmlns:p14="http://schemas.microsoft.com/office/powerpoint/2010/main" val="1877955514"/>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409916" y="81643"/>
            <a:ext cx="8313964" cy="903175"/>
          </a:xfrm>
        </p:spPr>
        <p:txBody>
          <a:bodyPr/>
          <a:lstStyle/>
          <a:p>
            <a:pPr>
              <a:defRPr/>
            </a:pPr>
            <a:r>
              <a:rPr lang="en-US" sz="4286" dirty="0"/>
              <a:t>Example: Declining Balance</a:t>
            </a:r>
          </a:p>
        </p:txBody>
      </p:sp>
      <p:sp>
        <p:nvSpPr>
          <p:cNvPr id="28" name="Rectangle 17"/>
          <p:cNvSpPr>
            <a:spLocks noChangeArrowheads="1"/>
          </p:cNvSpPr>
          <p:nvPr/>
        </p:nvSpPr>
        <p:spPr bwMode="auto">
          <a:xfrm>
            <a:off x="410562" y="1714500"/>
            <a:ext cx="8177609" cy="1224643"/>
          </a:xfrm>
          <a:prstGeom prst="rect">
            <a:avLst/>
          </a:prstGeom>
          <a:solidFill>
            <a:schemeClr val="accent1"/>
          </a:solidFill>
          <a:ln w="12700" cap="sq">
            <a:miter lim="800000"/>
            <a:headEnd type="none" w="sm" len="sm"/>
            <a:tailEnd type="none" w="sm" len="sm"/>
          </a:ln>
          <a:effectLst>
            <a:glow rad="139700">
              <a:schemeClr val="accent2">
                <a:satMod val="175000"/>
                <a:alpha val="40000"/>
              </a:schemeClr>
            </a:glow>
            <a:outerShdw dist="342900" dir="3000000" sx="64000" sy="64000" algn="ctr" rotWithShape="0">
              <a:schemeClr val="tx1">
                <a:lumMod val="65000"/>
                <a:lumOff val="35000"/>
              </a:schemeClr>
            </a:outerShdw>
          </a:effectLst>
          <a:scene3d>
            <a:camera prst="legacyObliqueTopRight"/>
            <a:lightRig rig="legacyFlat3" dir="b"/>
          </a:scene3d>
          <a:sp3d extrusionH="430200" prstMaterial="legacyMatte">
            <a:bevelT w="13500" h="13500" prst="angle"/>
            <a:bevelB w="13500" h="13500" prst="angle"/>
            <a:extrusionClr>
              <a:srgbClr val="0070C0"/>
            </a:extrusionClr>
          </a:sp3d>
        </p:spPr>
        <p:txBody>
          <a:bodyPr wrap="none" anchor="ctr">
            <a:flatTx/>
          </a:bodyPr>
          <a:lstStyle/>
          <a:p>
            <a:pPr>
              <a:defRPr/>
            </a:pPr>
            <a:r>
              <a:rPr lang="en-US" sz="2143" b="1" dirty="0">
                <a:solidFill>
                  <a:srgbClr val="002060"/>
                </a:solidFill>
              </a:rPr>
              <a:t> </a:t>
            </a:r>
          </a:p>
        </p:txBody>
      </p:sp>
      <p:sp>
        <p:nvSpPr>
          <p:cNvPr id="2" name="Rectangle 1"/>
          <p:cNvSpPr/>
          <p:nvPr/>
        </p:nvSpPr>
        <p:spPr>
          <a:xfrm>
            <a:off x="408215" y="1714500"/>
            <a:ext cx="8315665" cy="1180516"/>
          </a:xfrm>
          <a:prstGeom prst="rect">
            <a:avLst/>
          </a:prstGeom>
        </p:spPr>
        <p:txBody>
          <a:bodyPr wrap="square">
            <a:spAutoFit/>
          </a:bodyPr>
          <a:lstStyle/>
          <a:p>
            <a:pPr>
              <a:defRPr/>
            </a:pPr>
            <a:r>
              <a:rPr lang="en-US" sz="2357" b="1" dirty="0">
                <a:solidFill>
                  <a:schemeClr val="bg1">
                    <a:lumMod val="90000"/>
                  </a:schemeClr>
                </a:solidFill>
              </a:rPr>
              <a:t>A depreciable construction truck has a first cost of </a:t>
            </a:r>
          </a:p>
          <a:p>
            <a:pPr>
              <a:defRPr/>
            </a:pPr>
            <a:r>
              <a:rPr lang="en-US" sz="2357" b="1" dirty="0">
                <a:solidFill>
                  <a:schemeClr val="bg1">
                    <a:lumMod val="90000"/>
                  </a:schemeClr>
                </a:solidFill>
              </a:rPr>
              <a:t>₩1.0M, 5 years of life. Find the (a) depreciation cost,  </a:t>
            </a:r>
          </a:p>
          <a:p>
            <a:pPr>
              <a:defRPr/>
            </a:pPr>
            <a:r>
              <a:rPr lang="en-US" sz="2357" b="1" dirty="0">
                <a:solidFill>
                  <a:schemeClr val="bg1">
                    <a:lumMod val="90000"/>
                  </a:schemeClr>
                </a:solidFill>
              </a:rPr>
              <a:t>(b) book value after 3 years using DB depreciation. </a:t>
            </a:r>
          </a:p>
        </p:txBody>
      </p:sp>
      <p:sp>
        <p:nvSpPr>
          <p:cNvPr id="10" name="Text Box 14"/>
          <p:cNvSpPr txBox="1">
            <a:spLocks noChangeArrowheads="1"/>
          </p:cNvSpPr>
          <p:nvPr/>
        </p:nvSpPr>
        <p:spPr bwMode="auto">
          <a:xfrm>
            <a:off x="889568" y="3265714"/>
            <a:ext cx="1162498" cy="42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Font typeface="Wingdings" panose="05000000000000000000" pitchFamily="2" charset="2"/>
              <a:buChar char="q"/>
              <a:defRPr sz="2800" b="1">
                <a:solidFill>
                  <a:schemeClr val="tx1"/>
                </a:solidFill>
                <a:latin typeface="Arial Narrow" panose="020B0606020202030204" pitchFamily="34" charset="0"/>
              </a:defRPr>
            </a:lvl1pPr>
            <a:lvl2pPr marL="742950" indent="-285750">
              <a:spcBef>
                <a:spcPct val="20000"/>
              </a:spcBef>
              <a:buClr>
                <a:srgbClr val="FF0000"/>
              </a:buClr>
              <a:buSzPct val="95000"/>
              <a:buFont typeface="Wingdings" panose="05000000000000000000" pitchFamily="2" charset="2"/>
              <a:buChar char="Ø"/>
              <a:defRPr sz="2400" b="1">
                <a:solidFill>
                  <a:schemeClr val="tx1"/>
                </a:solidFill>
                <a:latin typeface="Arial Narrow" panose="020B0606020202030204" pitchFamily="34" charset="0"/>
              </a:defRPr>
            </a:lvl2pPr>
            <a:lvl3pPr marL="1143000" indent="-228600">
              <a:spcBef>
                <a:spcPct val="20000"/>
              </a:spcBef>
              <a:buClr>
                <a:srgbClr val="009900"/>
              </a:buClr>
              <a:buSzPct val="95000"/>
              <a:buFont typeface="Wingdings" panose="05000000000000000000" pitchFamily="2" charset="2"/>
              <a:buChar char="v"/>
              <a:defRPr sz="2000" b="1">
                <a:solidFill>
                  <a:schemeClr val="tx1"/>
                </a:solidFill>
                <a:latin typeface="Arial Narrow" panose="020B0606020202030204" pitchFamily="34" charset="0"/>
              </a:defRPr>
            </a:lvl3pPr>
            <a:lvl4pPr marL="1600200" indent="-228600">
              <a:spcBef>
                <a:spcPct val="20000"/>
              </a:spcBef>
              <a:buClr>
                <a:schemeClr val="accent2"/>
              </a:buClr>
              <a:buChar char="o"/>
              <a:defRPr sz="2000" b="1">
                <a:solidFill>
                  <a:schemeClr val="tx1"/>
                </a:solidFill>
                <a:latin typeface="Arial Narrow" panose="020B0606020202030204" pitchFamily="34" charset="0"/>
              </a:defRPr>
            </a:lvl4pPr>
            <a:lvl5pPr marL="2057400" indent="-228600">
              <a:spcBef>
                <a:spcPct val="20000"/>
              </a:spcBef>
              <a:buClr>
                <a:schemeClr val="tx1"/>
              </a:buClr>
              <a:buFont typeface="Wingdings" panose="05000000000000000000" pitchFamily="2" charset="2"/>
              <a:buChar char="§"/>
              <a:defRPr sz="2000" b="1">
                <a:solidFill>
                  <a:schemeClr val="tx1"/>
                </a:solidFill>
                <a:latin typeface="Arial Narrow" panose="020B0606020202030204" pitchFamily="34" charset="0"/>
              </a:defRPr>
            </a:lvl5pPr>
            <a:lvl6pPr marL="25146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6pPr>
            <a:lvl7pPr marL="29718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7pPr>
            <a:lvl8pPr marL="34290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8pPr>
            <a:lvl9pPr marL="3886200" indent="-228600" eaLnBrk="0" fontAlgn="base" hangingPunct="0">
              <a:spcBef>
                <a:spcPct val="20000"/>
              </a:spcBef>
              <a:spcAft>
                <a:spcPct val="0"/>
              </a:spcAft>
              <a:buClr>
                <a:schemeClr val="tx1"/>
              </a:buClr>
              <a:buFont typeface="Wingdings" panose="05000000000000000000" pitchFamily="2" charset="2"/>
              <a:buChar char="§"/>
              <a:defRPr sz="2000" b="1">
                <a:solidFill>
                  <a:schemeClr val="tx1"/>
                </a:solidFill>
                <a:latin typeface="Arial Narrow" panose="020B0606020202030204" pitchFamily="34" charset="0"/>
              </a:defRPr>
            </a:lvl9pPr>
          </a:lstStyle>
          <a:p>
            <a:pPr>
              <a:spcBef>
                <a:spcPct val="0"/>
              </a:spcBef>
              <a:buClrTx/>
              <a:buFontTx/>
              <a:buNone/>
            </a:pPr>
            <a:r>
              <a:rPr lang="en-US" altLang="ko-KR" sz="2143" dirty="0">
                <a:solidFill>
                  <a:srgbClr val="FF0000"/>
                </a:solidFill>
                <a:ea typeface="굴림" panose="020B0600000101010101" pitchFamily="50" charset="-127"/>
              </a:rPr>
              <a:t>Solution:</a:t>
            </a:r>
            <a:endParaRPr lang="en-US" altLang="ko-KR" sz="2143" dirty="0">
              <a:solidFill>
                <a:srgbClr val="00B050"/>
              </a:solidFill>
              <a:ea typeface="굴림" panose="020B0600000101010101" pitchFamily="50" charset="-127"/>
            </a:endParaRPr>
          </a:p>
        </p:txBody>
      </p:sp>
      <p:graphicFrame>
        <p:nvGraphicFramePr>
          <p:cNvPr id="3" name="표 2"/>
          <p:cNvGraphicFramePr>
            <a:graphicFrameLocks noGrp="1"/>
          </p:cNvGraphicFramePr>
          <p:nvPr>
            <p:extLst>
              <p:ext uri="{D42A27DB-BD31-4B8C-83A1-F6EECF244321}">
                <p14:modId xmlns:p14="http://schemas.microsoft.com/office/powerpoint/2010/main" val="3171655267"/>
              </p:ext>
            </p:extLst>
          </p:nvPr>
        </p:nvGraphicFramePr>
        <p:xfrm>
          <a:off x="2019828" y="4063680"/>
          <a:ext cx="4876800" cy="2285997"/>
        </p:xfrm>
        <a:graphic>
          <a:graphicData uri="http://schemas.openxmlformats.org/drawingml/2006/table">
            <a:tbl>
              <a:tblPr>
                <a:tableStyleId>{5C22544A-7EE6-4342-B048-85BDC9FD1C3A}</a:tableStyleId>
              </a:tblPr>
              <a:tblGrid>
                <a:gridCol w="1198536">
                  <a:extLst>
                    <a:ext uri="{9D8B030D-6E8A-4147-A177-3AD203B41FA5}">
                      <a16:colId xmlns:a16="http://schemas.microsoft.com/office/drawing/2014/main" val="857022725"/>
                    </a:ext>
                  </a:extLst>
                </a:gridCol>
                <a:gridCol w="2252420">
                  <a:extLst>
                    <a:ext uri="{9D8B030D-6E8A-4147-A177-3AD203B41FA5}">
                      <a16:colId xmlns:a16="http://schemas.microsoft.com/office/drawing/2014/main" val="548983111"/>
                    </a:ext>
                  </a:extLst>
                </a:gridCol>
                <a:gridCol w="1425844">
                  <a:extLst>
                    <a:ext uri="{9D8B030D-6E8A-4147-A177-3AD203B41FA5}">
                      <a16:colId xmlns:a16="http://schemas.microsoft.com/office/drawing/2014/main" val="1043560929"/>
                    </a:ext>
                  </a:extLst>
                </a:gridCol>
              </a:tblGrid>
              <a:tr h="326571">
                <a:tc>
                  <a:txBody>
                    <a:bodyPr/>
                    <a:lstStyle/>
                    <a:p>
                      <a:pPr algn="ctr" fontAlgn="ctr"/>
                      <a:r>
                        <a:rPr lang="en-US" sz="2000" u="none" strike="noStrike" dirty="0">
                          <a:effectLst/>
                        </a:rPr>
                        <a:t>year</a:t>
                      </a:r>
                      <a:endParaRPr lang="en-US"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en-US" sz="2000" u="none" strike="noStrike" dirty="0">
                          <a:effectLst/>
                        </a:rPr>
                        <a:t>Depreciation  Cost</a:t>
                      </a:r>
                      <a:endParaRPr lang="en-US"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en-US" sz="2000" u="none" strike="noStrike">
                          <a:effectLst/>
                        </a:rPr>
                        <a:t>Book Value</a:t>
                      </a:r>
                      <a:endParaRPr lang="en-US"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022960690"/>
                  </a:ext>
                </a:extLst>
              </a:tr>
              <a:tr h="326571">
                <a:tc>
                  <a:txBody>
                    <a:bodyPr/>
                    <a:lstStyle/>
                    <a:p>
                      <a:pPr algn="ctr" fontAlgn="ctr"/>
                      <a:r>
                        <a:rPr lang="en-US" altLang="ko-KR" sz="2000" u="none" strike="noStrike">
                          <a:effectLst/>
                        </a:rPr>
                        <a:t>0</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dirty="0">
                          <a:effectLst/>
                        </a:rPr>
                        <a:t>　</a:t>
                      </a:r>
                      <a:endParaRPr lang="ko-KR" altLang="en-US"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dirty="0">
                          <a:effectLst/>
                        </a:rPr>
                        <a:t>    </a:t>
                      </a:r>
                      <a:r>
                        <a:rPr lang="en-US" altLang="ko-KR" sz="2000" u="none" strike="noStrike" dirty="0">
                          <a:effectLst/>
                        </a:rPr>
                        <a:t>1,000,000 </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1223767100"/>
                  </a:ext>
                </a:extLst>
              </a:tr>
              <a:tr h="326571">
                <a:tc>
                  <a:txBody>
                    <a:bodyPr/>
                    <a:lstStyle/>
                    <a:p>
                      <a:pPr algn="ctr" fontAlgn="ctr"/>
                      <a:r>
                        <a:rPr lang="en-US" altLang="ko-KR" sz="2000" u="none" strike="noStrike">
                          <a:effectLst/>
                        </a:rPr>
                        <a:t>1</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a:effectLst/>
                        </a:rPr>
                        <a:t>                </a:t>
                      </a:r>
                      <a:r>
                        <a:rPr lang="en-US" altLang="ko-KR" sz="2000" u="none" strike="noStrike">
                          <a:effectLst/>
                        </a:rPr>
                        <a:t>450,720 </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dirty="0">
                          <a:effectLst/>
                        </a:rPr>
                        <a:t>      </a:t>
                      </a:r>
                      <a:r>
                        <a:rPr lang="en-US" altLang="ko-KR" sz="2000" u="none" strike="noStrike" dirty="0">
                          <a:effectLst/>
                        </a:rPr>
                        <a:t>549,280 </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847659798"/>
                  </a:ext>
                </a:extLst>
              </a:tr>
              <a:tr h="326571">
                <a:tc>
                  <a:txBody>
                    <a:bodyPr/>
                    <a:lstStyle/>
                    <a:p>
                      <a:pPr algn="ctr" fontAlgn="ctr"/>
                      <a:r>
                        <a:rPr lang="en-US" altLang="ko-KR" sz="2000" u="none" strike="noStrike">
                          <a:effectLst/>
                        </a:rPr>
                        <a:t>2</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a:effectLst/>
                        </a:rPr>
                        <a:t>                </a:t>
                      </a:r>
                      <a:r>
                        <a:rPr lang="en-US" altLang="ko-KR" sz="2000" u="none" strike="noStrike">
                          <a:effectLst/>
                        </a:rPr>
                        <a:t>247,571 </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dirty="0">
                          <a:effectLst/>
                        </a:rPr>
                        <a:t>      </a:t>
                      </a:r>
                      <a:r>
                        <a:rPr lang="en-US" altLang="ko-KR" sz="2000" u="none" strike="noStrike" dirty="0">
                          <a:effectLst/>
                        </a:rPr>
                        <a:t>301,709 </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445397616"/>
                  </a:ext>
                </a:extLst>
              </a:tr>
              <a:tr h="326571">
                <a:tc>
                  <a:txBody>
                    <a:bodyPr/>
                    <a:lstStyle/>
                    <a:p>
                      <a:pPr algn="ctr" fontAlgn="ctr"/>
                      <a:r>
                        <a:rPr lang="en-US" altLang="ko-KR" sz="2000" u="none" strike="noStrike">
                          <a:effectLst/>
                        </a:rPr>
                        <a:t>3</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a:effectLst/>
                        </a:rPr>
                        <a:t>                </a:t>
                      </a:r>
                      <a:r>
                        <a:rPr lang="en-US" altLang="ko-KR" sz="2000" u="none" strike="noStrike">
                          <a:effectLst/>
                        </a:rPr>
                        <a:t>135,986 </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dirty="0">
                          <a:effectLst/>
                        </a:rPr>
                        <a:t>      </a:t>
                      </a:r>
                      <a:r>
                        <a:rPr lang="en-US" altLang="ko-KR" sz="2000" u="none" strike="noStrike" dirty="0">
                          <a:effectLst/>
                        </a:rPr>
                        <a:t>165,723 </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037957412"/>
                  </a:ext>
                </a:extLst>
              </a:tr>
              <a:tr h="326571">
                <a:tc>
                  <a:txBody>
                    <a:bodyPr/>
                    <a:lstStyle/>
                    <a:p>
                      <a:pPr algn="ctr" fontAlgn="ctr"/>
                      <a:r>
                        <a:rPr lang="en-US" altLang="ko-KR" sz="2000" u="none" strike="noStrike">
                          <a:effectLst/>
                        </a:rPr>
                        <a:t>4</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a:effectLst/>
                        </a:rPr>
                        <a:t>                  </a:t>
                      </a:r>
                      <a:r>
                        <a:rPr lang="en-US" altLang="ko-KR" sz="2000" u="none" strike="noStrike">
                          <a:effectLst/>
                        </a:rPr>
                        <a:t>74,694 </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dirty="0">
                          <a:effectLst/>
                        </a:rPr>
                        <a:t>       </a:t>
                      </a:r>
                      <a:r>
                        <a:rPr lang="en-US" altLang="ko-KR" sz="2000" u="none" strike="noStrike" dirty="0">
                          <a:effectLst/>
                        </a:rPr>
                        <a:t>91,028 </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3008290017"/>
                  </a:ext>
                </a:extLst>
              </a:tr>
              <a:tr h="326571">
                <a:tc>
                  <a:txBody>
                    <a:bodyPr/>
                    <a:lstStyle/>
                    <a:p>
                      <a:pPr algn="ctr" fontAlgn="ctr"/>
                      <a:r>
                        <a:rPr lang="en-US" altLang="ko-KR" sz="2000" u="none" strike="noStrike">
                          <a:effectLst/>
                        </a:rPr>
                        <a:t>5</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a:effectLst/>
                        </a:rPr>
                        <a:t>                  </a:t>
                      </a:r>
                      <a:r>
                        <a:rPr lang="en-US" altLang="ko-KR" sz="2000" u="none" strike="noStrike">
                          <a:effectLst/>
                        </a:rPr>
                        <a:t>91,028 </a:t>
                      </a:r>
                      <a:endParaRPr lang="en-US" altLang="ko-KR" sz="20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tc>
                  <a:txBody>
                    <a:bodyPr/>
                    <a:lstStyle/>
                    <a:p>
                      <a:pPr algn="l" fontAlgn="ctr"/>
                      <a:r>
                        <a:rPr lang="ko-KR" altLang="en-US" sz="2000" u="none" strike="noStrike" dirty="0">
                          <a:effectLst/>
                        </a:rPr>
                        <a:t>               </a:t>
                      </a:r>
                      <a:r>
                        <a:rPr lang="en-US" altLang="ko-KR" sz="2000" u="none" strike="noStrike" dirty="0">
                          <a:effectLst/>
                        </a:rPr>
                        <a:t>- </a:t>
                      </a: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tc>
                <a:extLst>
                  <a:ext uri="{0D108BD9-81ED-4DB2-BD59-A6C34878D82A}">
                    <a16:rowId xmlns:a16="http://schemas.microsoft.com/office/drawing/2014/main" val="447487541"/>
                  </a:ext>
                </a:extLst>
              </a:tr>
            </a:tbl>
          </a:graphicData>
        </a:graphic>
      </p:graphicFrame>
      <mc:AlternateContent xmlns:mc="http://schemas.openxmlformats.org/markup-compatibility/2006" xmlns:a14="http://schemas.microsoft.com/office/drawing/2010/main">
        <mc:Choice Requires="a14">
          <p:sp>
            <p:nvSpPr>
              <p:cNvPr id="4" name="직사각형 3"/>
              <p:cNvSpPr/>
              <p:nvPr/>
            </p:nvSpPr>
            <p:spPr>
              <a:xfrm>
                <a:off x="2173165" y="3330670"/>
                <a:ext cx="3558282" cy="500202"/>
              </a:xfrm>
              <a:prstGeom prst="rect">
                <a:avLst/>
              </a:prstGeom>
            </p:spPr>
            <p:txBody>
              <a:bodyPr wrap="none">
                <a:spAutoFit/>
              </a:bodyPr>
              <a:lstStyle/>
              <a:p>
                <a:r>
                  <a:rPr lang="en-US" altLang="ko-KR" sz="2400" dirty="0">
                    <a:solidFill>
                      <a:srgbClr val="000000"/>
                    </a:solidFill>
                    <a:latin typeface="맑은 고딕" panose="020B0503020000020004" pitchFamily="50" charset="-127"/>
                    <a:ea typeface="맑은 고딕" panose="020B0503020000020004" pitchFamily="50" charset="-127"/>
                  </a:rPr>
                  <a:t>d = 1 - </a:t>
                </a:r>
                <a14:m>
                  <m:oMath xmlns:m="http://schemas.openxmlformats.org/officeDocument/2006/math">
                    <m:rad>
                      <m:radPr>
                        <m:ctrlPr>
                          <a:rPr lang="en-US" altLang="ko-KR" sz="2400" i="1" smtClean="0">
                            <a:solidFill>
                              <a:srgbClr val="000000"/>
                            </a:solidFill>
                            <a:latin typeface="Cambria Math" panose="02040503050406030204" pitchFamily="18" charset="0"/>
                            <a:ea typeface="맑은 고딕" panose="020B0503020000020004" pitchFamily="50" charset="-127"/>
                          </a:rPr>
                        </m:ctrlPr>
                      </m:radPr>
                      <m:deg>
                        <m:r>
                          <m:rPr>
                            <m:brk m:alnAt="7"/>
                          </m:rPr>
                          <a:rPr lang="en-US" altLang="ko-KR" sz="2400" b="0" i="1" smtClean="0">
                            <a:solidFill>
                              <a:srgbClr val="000000"/>
                            </a:solidFill>
                            <a:latin typeface="Cambria Math" panose="02040503050406030204" pitchFamily="18" charset="0"/>
                            <a:ea typeface="맑은 고딕" panose="020B0503020000020004" pitchFamily="50" charset="-127"/>
                          </a:rPr>
                          <m:t>5</m:t>
                        </m:r>
                      </m:deg>
                      <m:e>
                        <m:r>
                          <a:rPr lang="en-US" altLang="ko-KR" sz="2400" b="0" i="1" smtClean="0">
                            <a:solidFill>
                              <a:srgbClr val="000000"/>
                            </a:solidFill>
                            <a:latin typeface="Cambria Math" panose="02040503050406030204" pitchFamily="18" charset="0"/>
                            <a:ea typeface="맑은 고딕" panose="020B0503020000020004" pitchFamily="50" charset="-127"/>
                          </a:rPr>
                          <m:t>0.05</m:t>
                        </m:r>
                      </m:e>
                    </m:rad>
                  </m:oMath>
                </a14:m>
                <a:r>
                  <a:rPr lang="en-US" altLang="ko-KR" sz="2400" dirty="0"/>
                  <a:t> = </a:t>
                </a:r>
                <a:r>
                  <a:rPr lang="en-US" altLang="ko-KR" sz="2400" dirty="0">
                    <a:solidFill>
                      <a:srgbClr val="000000"/>
                    </a:solidFill>
                    <a:latin typeface="맑은 고딕" panose="020B0503020000020004" pitchFamily="50" charset="-127"/>
                    <a:ea typeface="맑은 고딕" panose="020B0503020000020004" pitchFamily="50" charset="-127"/>
                  </a:rPr>
                  <a:t>0.4507</a:t>
                </a:r>
                <a:r>
                  <a:rPr lang="en-US" altLang="ko-KR" sz="2400" dirty="0"/>
                  <a:t> </a:t>
                </a:r>
                <a:endParaRPr lang="ko-KR" altLang="en-US" sz="2400" dirty="0"/>
              </a:p>
            </p:txBody>
          </p:sp>
        </mc:Choice>
        <mc:Fallback xmlns="">
          <p:sp>
            <p:nvSpPr>
              <p:cNvPr id="4" name="직사각형 3"/>
              <p:cNvSpPr>
                <a:spLocks noRot="1" noChangeAspect="1" noMove="1" noResize="1" noEditPoints="1" noAdjustHandles="1" noChangeArrowheads="1" noChangeShapeType="1" noTextEdit="1"/>
              </p:cNvSpPr>
              <p:nvPr/>
            </p:nvSpPr>
            <p:spPr>
              <a:xfrm>
                <a:off x="2173165" y="3330670"/>
                <a:ext cx="3558282" cy="500202"/>
              </a:xfrm>
              <a:prstGeom prst="rect">
                <a:avLst/>
              </a:prstGeom>
              <a:blipFill>
                <a:blip r:embed="rId3"/>
                <a:stretch>
                  <a:fillRect l="-2568" t="-3659" b="-26829"/>
                </a:stretch>
              </a:blipFill>
            </p:spPr>
            <p:txBody>
              <a:bodyPr/>
              <a:lstStyle/>
              <a:p>
                <a:r>
                  <a:rPr lang="ko-KR" altLang="en-US">
                    <a:noFill/>
                  </a:rPr>
                  <a:t> </a:t>
                </a:r>
              </a:p>
            </p:txBody>
          </p:sp>
        </mc:Fallback>
      </mc:AlternateContent>
      <p:sp>
        <p:nvSpPr>
          <p:cNvPr id="5" name="타원 4"/>
          <p:cNvSpPr/>
          <p:nvPr/>
        </p:nvSpPr>
        <p:spPr>
          <a:xfrm>
            <a:off x="5867400" y="5656052"/>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p:cNvSpPr/>
          <p:nvPr/>
        </p:nvSpPr>
        <p:spPr>
          <a:xfrm>
            <a:off x="4393341" y="5952861"/>
            <a:ext cx="914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3569964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23900" y="838200"/>
            <a:ext cx="7772400" cy="1828800"/>
          </a:xfrm>
        </p:spPr>
        <p:txBody>
          <a:bodyPr>
            <a:normAutofit/>
          </a:bodyPr>
          <a:lstStyle/>
          <a:p>
            <a:r>
              <a:rPr lang="en-US" altLang="ko-KR" dirty="0">
                <a:ea typeface="굴림" charset="-127"/>
              </a:rPr>
              <a:t>Taxation</a:t>
            </a:r>
            <a:r>
              <a:rPr lang="ko-KR" altLang="en-US" dirty="0">
                <a:ea typeface="굴림" charset="-127"/>
              </a:rPr>
              <a:t> </a:t>
            </a:r>
            <a:r>
              <a:rPr lang="en-US" altLang="ko-KR" dirty="0">
                <a:ea typeface="굴림" charset="-127"/>
              </a:rPr>
              <a:t>in Korea</a:t>
            </a:r>
          </a:p>
        </p:txBody>
      </p:sp>
      <p:sp>
        <p:nvSpPr>
          <p:cNvPr id="2051" name="Rectangle 3"/>
          <p:cNvSpPr>
            <a:spLocks noGrp="1" noChangeArrowheads="1"/>
          </p:cNvSpPr>
          <p:nvPr>
            <p:ph type="subTitle" idx="1"/>
          </p:nvPr>
        </p:nvSpPr>
        <p:spPr>
          <a:xfrm>
            <a:off x="914400" y="3886200"/>
            <a:ext cx="7391400" cy="1752600"/>
          </a:xfrm>
        </p:spPr>
        <p:txBody>
          <a:bodyPr/>
          <a:lstStyle/>
          <a:p>
            <a:r>
              <a:rPr lang="en-US" altLang="ko-KR" dirty="0">
                <a:latin typeface="Times New Roman" panose="02020603050405020304" pitchFamily="18" charset="0"/>
                <a:ea typeface="굴림" charset="-127"/>
                <a:cs typeface="Times New Roman" panose="02020603050405020304" pitchFamily="18" charset="0"/>
              </a:rPr>
              <a:t>Ⅱ. </a:t>
            </a:r>
            <a:r>
              <a:rPr lang="en-US" altLang="ko-KR" dirty="0">
                <a:ea typeface="굴림" charset="-127"/>
              </a:rPr>
              <a:t>Corporate Tax Rate </a:t>
            </a:r>
          </a:p>
        </p:txBody>
      </p:sp>
    </p:spTree>
    <p:extLst>
      <p:ext uri="{BB962C8B-B14F-4D97-AF65-F5344CB8AC3E}">
        <p14:creationId xmlns:p14="http://schemas.microsoft.com/office/powerpoint/2010/main" val="4206265835"/>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52400"/>
            <a:ext cx="8229600" cy="533400"/>
          </a:xfrm>
        </p:spPr>
        <p:txBody>
          <a:bodyPr>
            <a:normAutofit fontScale="90000"/>
          </a:bodyPr>
          <a:lstStyle/>
          <a:p>
            <a:pPr eaLnBrk="1" hangingPunct="1"/>
            <a:r>
              <a:rPr lang="en-US" altLang="ko-KR" sz="3200" b="1" dirty="0">
                <a:solidFill>
                  <a:srgbClr val="FF0000"/>
                </a:solidFill>
                <a:ea typeface="굴림" panose="020B0600000101010101" pitchFamily="50" charset="-127"/>
              </a:rPr>
              <a:t>Korea Corporate Tax Rates - 2021</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446964038"/>
              </p:ext>
            </p:extLst>
          </p:nvPr>
        </p:nvGraphicFramePr>
        <p:xfrm>
          <a:off x="838200" y="838200"/>
          <a:ext cx="7543800" cy="2819628"/>
        </p:xfrm>
        <a:graphic>
          <a:graphicData uri="http://schemas.openxmlformats.org/drawingml/2006/table">
            <a:tbl>
              <a:tblPr/>
              <a:tblGrid>
                <a:gridCol w="1751013">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1012">
                  <a:extLst>
                    <a:ext uri="{9D8B030D-6E8A-4147-A177-3AD203B41FA5}">
                      <a16:colId xmlns:a16="http://schemas.microsoft.com/office/drawing/2014/main" val="20002"/>
                    </a:ext>
                  </a:extLst>
                </a:gridCol>
                <a:gridCol w="2289175">
                  <a:extLst>
                    <a:ext uri="{9D8B030D-6E8A-4147-A177-3AD203B41FA5}">
                      <a16:colId xmlns:a16="http://schemas.microsoft.com/office/drawing/2014/main" val="20003"/>
                    </a:ext>
                  </a:extLst>
                </a:gridCol>
              </a:tblGrid>
              <a:tr h="488724">
                <a:tc gridSpan="4">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ko-KR" sz="2000" b="0" i="0" u="none" strike="noStrike" cap="none" normalizeH="0" baseline="0" dirty="0">
                          <a:ln>
                            <a:noFill/>
                          </a:ln>
                          <a:solidFill>
                            <a:schemeClr val="tx1"/>
                          </a:solidFill>
                          <a:effectLst/>
                          <a:latin typeface="Calibri" panose="020F0502020204030204" pitchFamily="34" charset="0"/>
                          <a:ea typeface="굴림" panose="020B0600000101010101" pitchFamily="50" charset="-127"/>
                        </a:rPr>
                        <a:t>If Taxable Income (TI) is:</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gradFill rotWithShape="1">
                      <a:gsLst>
                        <a:gs pos="0">
                          <a:srgbClr val="7E7E7E"/>
                        </a:gs>
                        <a:gs pos="50000">
                          <a:srgbClr val="B6B6B6"/>
                        </a:gs>
                        <a:gs pos="100000">
                          <a:srgbClr val="D9D9D9"/>
                        </a:gs>
                      </a:gsLst>
                      <a:lin ang="13500000" scaled="1"/>
                    </a:gra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746306">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Over, </a:t>
                      </a: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₩M</a:t>
                      </a:r>
                    </a:p>
                  </a:txBody>
                  <a:tcPr marT="45728" marB="45728"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But not over, ₩M</a:t>
                      </a:r>
                    </a:p>
                  </a:txBody>
                  <a:tcPr marT="45728" marB="45728" anchor="ctr" horzOverflow="overflow">
                    <a:lnL>
                      <a:noFill/>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Tax is, </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₩M and %</a:t>
                      </a:r>
                    </a:p>
                  </a:txBody>
                  <a:tcPr marT="45728" marB="45728" anchor="ctr" horzOverflow="overflow">
                    <a:lnL>
                      <a:noFill/>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Of the amount over, ₩M</a:t>
                      </a:r>
                    </a:p>
                  </a:txBody>
                  <a:tcPr marT="45728" marB="45728"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extLst>
                  <a:ext uri="{0D108BD9-81ED-4DB2-BD59-A6C34878D82A}">
                    <a16:rowId xmlns:a16="http://schemas.microsoft.com/office/drawing/2014/main" val="10001"/>
                  </a:ext>
                </a:extLst>
              </a:tr>
              <a:tr h="42652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Calibri" panose="020F0502020204030204" pitchFamily="34" charset="0"/>
                          <a:ea typeface="굴림" panose="020B0600000101010101" pitchFamily="50" charset="-127"/>
                        </a:rPr>
                        <a:t>0</a:t>
                      </a:r>
                    </a:p>
                  </a:txBody>
                  <a:tcPr marT="45728" marB="45728"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200</a:t>
                      </a:r>
                    </a:p>
                  </a:txBody>
                  <a:tcPr marT="45728" marB="45728" anchor="ctr" horzOverflow="overflow">
                    <a:lnL>
                      <a:noFill/>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10%</a:t>
                      </a:r>
                    </a:p>
                  </a:txBody>
                  <a:tcPr marT="45728" marB="45728" anchor="ctr" horzOverflow="overflow">
                    <a:lnL>
                      <a:noFill/>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a:ln>
                            <a:noFill/>
                          </a:ln>
                          <a:solidFill>
                            <a:srgbClr val="000000"/>
                          </a:solidFill>
                          <a:effectLst/>
                          <a:latin typeface="Calibri" panose="020F0502020204030204" pitchFamily="34" charset="0"/>
                          <a:ea typeface="굴림" panose="020B0600000101010101" pitchFamily="50" charset="-127"/>
                        </a:rPr>
                        <a:t>0</a:t>
                      </a:r>
                    </a:p>
                  </a:txBody>
                  <a:tcPr marT="45728" marB="45728"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extLst>
                  <a:ext uri="{0D108BD9-81ED-4DB2-BD59-A6C34878D82A}">
                    <a16:rowId xmlns:a16="http://schemas.microsoft.com/office/drawing/2014/main" val="10002"/>
                  </a:ext>
                </a:extLst>
              </a:tr>
              <a:tr h="42652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200</a:t>
                      </a:r>
                    </a:p>
                  </a:txBody>
                  <a:tcPr marT="45728" marB="45728"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20,000</a:t>
                      </a:r>
                    </a:p>
                  </a:txBody>
                  <a:tcPr marT="45728" marB="45728" anchor="ctr" horzOverflow="overflow">
                    <a:lnL>
                      <a:noFill/>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20 + 20%</a:t>
                      </a:r>
                    </a:p>
                  </a:txBody>
                  <a:tcPr marT="45728" marB="45728" anchor="ctr" horzOverflow="overflow">
                    <a:lnL>
                      <a:noFill/>
                    </a:lnL>
                    <a:lnR>
                      <a:noFill/>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200</a:t>
                      </a:r>
                    </a:p>
                  </a:txBody>
                  <a:tcPr marT="45728" marB="45728"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gradFill rotWithShape="1">
                      <a:gsLst>
                        <a:gs pos="0">
                          <a:srgbClr val="7E7E7E"/>
                        </a:gs>
                        <a:gs pos="50000">
                          <a:srgbClr val="B6B6B6"/>
                        </a:gs>
                        <a:gs pos="100000">
                          <a:srgbClr val="D9D9D9"/>
                        </a:gs>
                      </a:gsLst>
                      <a:lin ang="13500000" scaled="1"/>
                    </a:gradFill>
                  </a:tcPr>
                </a:tc>
                <a:extLst>
                  <a:ext uri="{0D108BD9-81ED-4DB2-BD59-A6C34878D82A}">
                    <a16:rowId xmlns:a16="http://schemas.microsoft.com/office/drawing/2014/main" val="10003"/>
                  </a:ext>
                </a:extLst>
              </a:tr>
              <a:tr h="213262">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20,000</a:t>
                      </a:r>
                    </a:p>
                  </a:txBody>
                  <a:tcPr marT="45728" marB="45728"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300,000</a:t>
                      </a:r>
                    </a:p>
                  </a:txBody>
                  <a:tcPr marT="45728" marB="4572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3,980 + 22%</a:t>
                      </a:r>
                    </a:p>
                  </a:txBody>
                  <a:tcPr marT="45728" marB="45728"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20,000</a:t>
                      </a:r>
                    </a:p>
                  </a:txBody>
                  <a:tcPr marT="45728" marB="45728"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extLst>
                  <a:ext uri="{0D108BD9-81ED-4DB2-BD59-A6C34878D82A}">
                    <a16:rowId xmlns:a16="http://schemas.microsoft.com/office/drawing/2014/main" val="10009"/>
                  </a:ext>
                </a:extLst>
              </a:tr>
              <a:tr h="213262">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300,000</a:t>
                      </a:r>
                    </a:p>
                  </a:txBody>
                  <a:tcPr marT="45728" marB="45728"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No limit</a:t>
                      </a:r>
                    </a:p>
                  </a:txBody>
                  <a:tcPr marT="45728" marB="45728"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65,580 + 25%</a:t>
                      </a:r>
                    </a:p>
                  </a:txBody>
                  <a:tcPr marT="45728" marB="45728"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Calibri" panose="020F0502020204030204" pitchFamily="34" charset="0"/>
                          <a:ea typeface="굴림" panose="020B0600000101010101" pitchFamily="50" charset="-127"/>
                        </a:rPr>
                        <a:t>300,000</a:t>
                      </a:r>
                    </a:p>
                  </a:txBody>
                  <a:tcPr marT="45728" marB="45728"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7E7E7E"/>
                        </a:gs>
                        <a:gs pos="50000">
                          <a:srgbClr val="B6B6B6"/>
                        </a:gs>
                        <a:gs pos="100000">
                          <a:srgbClr val="D9D9D9"/>
                        </a:gs>
                      </a:gsLst>
                      <a:lin ang="13500000" scaled="1"/>
                    </a:gradFill>
                  </a:tcPr>
                </a:tc>
                <a:extLst>
                  <a:ext uri="{0D108BD9-81ED-4DB2-BD59-A6C34878D82A}">
                    <a16:rowId xmlns:a16="http://schemas.microsoft.com/office/drawing/2014/main" val="1842702905"/>
                  </a:ext>
                </a:extLst>
              </a:tr>
            </a:tbl>
          </a:graphicData>
        </a:graphic>
      </p:graphicFrame>
      <p:cxnSp>
        <p:nvCxnSpPr>
          <p:cNvPr id="6" name="Straight Connector 5"/>
          <p:cNvCxnSpPr/>
          <p:nvPr/>
        </p:nvCxnSpPr>
        <p:spPr>
          <a:xfrm>
            <a:off x="457200" y="685800"/>
            <a:ext cx="82296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312" name="Text Box 6"/>
          <p:cNvSpPr txBox="1">
            <a:spLocks noChangeArrowheads="1"/>
          </p:cNvSpPr>
          <p:nvPr/>
        </p:nvSpPr>
        <p:spPr bwMode="auto">
          <a:xfrm>
            <a:off x="858328" y="4038600"/>
            <a:ext cx="7467600" cy="708025"/>
          </a:xfrm>
          <a:prstGeom prst="rect">
            <a:avLst/>
          </a:prstGeom>
          <a:noFill/>
          <a:ln w="76200" cmpd="tri">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Ø"/>
            </a:pPr>
            <a:r>
              <a:rPr lang="en-US" altLang="ko-KR" sz="2000" b="1" dirty="0">
                <a:solidFill>
                  <a:srgbClr val="3333CC"/>
                </a:solidFill>
                <a:ea typeface="굴림" panose="020B0600000101010101" pitchFamily="50" charset="-127"/>
              </a:rPr>
              <a:t> </a:t>
            </a:r>
            <a:r>
              <a:rPr lang="en-US" altLang="ko-KR" sz="2000" dirty="0">
                <a:solidFill>
                  <a:srgbClr val="3333CC"/>
                </a:solidFill>
                <a:ea typeface="굴림" panose="020B0600000101010101" pitchFamily="50" charset="-127"/>
              </a:rPr>
              <a:t>Income tax rates are </a:t>
            </a:r>
            <a:r>
              <a:rPr lang="en-US" altLang="ko-KR" sz="2000" b="1" i="1" u="sng" dirty="0">
                <a:solidFill>
                  <a:srgbClr val="3333CC"/>
                </a:solidFill>
                <a:ea typeface="굴림" panose="020B0600000101010101" pitchFamily="50" charset="-127"/>
              </a:rPr>
              <a:t>graduated</a:t>
            </a:r>
            <a:r>
              <a:rPr lang="en-US" altLang="ko-KR" sz="2000" b="1" dirty="0">
                <a:solidFill>
                  <a:srgbClr val="3333CC"/>
                </a:solidFill>
                <a:ea typeface="굴림" panose="020B0600000101010101" pitchFamily="50" charset="-127"/>
              </a:rPr>
              <a:t> </a:t>
            </a:r>
            <a:r>
              <a:rPr lang="en-US" altLang="ko-KR" sz="2000" dirty="0">
                <a:solidFill>
                  <a:srgbClr val="3333CC"/>
                </a:solidFill>
                <a:ea typeface="굴림" panose="020B0600000101010101" pitchFamily="50" charset="-127"/>
              </a:rPr>
              <a:t>or </a:t>
            </a:r>
            <a:r>
              <a:rPr lang="en-US" altLang="ko-KR" sz="2000" b="1" i="1" u="sng" dirty="0">
                <a:solidFill>
                  <a:srgbClr val="3333CC"/>
                </a:solidFill>
                <a:ea typeface="굴림" panose="020B0600000101010101" pitchFamily="50" charset="-127"/>
              </a:rPr>
              <a:t>progressive</a:t>
            </a:r>
            <a:r>
              <a:rPr lang="en-US" altLang="ko-KR" sz="2000" dirty="0">
                <a:solidFill>
                  <a:srgbClr val="3333CC"/>
                </a:solidFill>
                <a:ea typeface="굴림" panose="020B0600000101010101" pitchFamily="50" charset="-127"/>
              </a:rPr>
              <a:t> as TI increases</a:t>
            </a:r>
          </a:p>
          <a:p>
            <a:pPr eaLnBrk="1" hangingPunct="1">
              <a:spcBef>
                <a:spcPct val="0"/>
              </a:spcBef>
              <a:buFont typeface="Wingdings" panose="05000000000000000000" pitchFamily="2" charset="2"/>
              <a:buChar char="Ø"/>
            </a:pPr>
            <a:r>
              <a:rPr lang="en-US" altLang="ko-KR" sz="2000" b="1" dirty="0">
                <a:solidFill>
                  <a:srgbClr val="3333CC"/>
                </a:solidFill>
                <a:ea typeface="굴림" panose="020B0600000101010101" pitchFamily="50" charset="-127"/>
              </a:rPr>
              <a:t> </a:t>
            </a:r>
            <a:r>
              <a:rPr lang="en-US" altLang="ko-KR" sz="2000" dirty="0">
                <a:solidFill>
                  <a:srgbClr val="3333CC"/>
                </a:solidFill>
                <a:ea typeface="굴림" panose="020B0600000101010101" pitchFamily="50" charset="-127"/>
              </a:rPr>
              <a:t>Each rate is the </a:t>
            </a:r>
            <a:r>
              <a:rPr lang="en-US" altLang="ko-KR" sz="2000" b="1" i="1" u="sng" dirty="0">
                <a:solidFill>
                  <a:srgbClr val="3333CC"/>
                </a:solidFill>
                <a:ea typeface="굴림" panose="020B0600000101010101" pitchFamily="50" charset="-127"/>
              </a:rPr>
              <a:t>marginal tax rate</a:t>
            </a:r>
            <a:r>
              <a:rPr lang="en-US" altLang="ko-KR" sz="2000" dirty="0">
                <a:solidFill>
                  <a:srgbClr val="3333CC"/>
                </a:solidFill>
                <a:ea typeface="굴림" panose="020B0600000101010101" pitchFamily="50" charset="-127"/>
              </a:rPr>
              <a:t> for the TI range</a:t>
            </a:r>
          </a:p>
        </p:txBody>
      </p:sp>
      <p:sp>
        <p:nvSpPr>
          <p:cNvPr id="11313" name="Text Box 6"/>
          <p:cNvSpPr txBox="1">
            <a:spLocks noChangeArrowheads="1"/>
          </p:cNvSpPr>
          <p:nvPr/>
        </p:nvSpPr>
        <p:spPr bwMode="auto">
          <a:xfrm>
            <a:off x="854015" y="5106292"/>
            <a:ext cx="7452946" cy="1015663"/>
          </a:xfrm>
          <a:prstGeom prst="rect">
            <a:avLst/>
          </a:prstGeom>
          <a:noFill/>
          <a:ln w="76200" cmpd="tri">
            <a:solidFill>
              <a:srgbClr val="FF3399"/>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Ø"/>
            </a:pPr>
            <a:r>
              <a:rPr lang="en-US" altLang="ko-KR" sz="2000" b="1" dirty="0">
                <a:solidFill>
                  <a:srgbClr val="3333CC"/>
                </a:solidFill>
                <a:ea typeface="굴림" panose="020B0600000101010101" pitchFamily="50" charset="-127"/>
              </a:rPr>
              <a:t> Residence tax : 10% will be added</a:t>
            </a:r>
          </a:p>
          <a:p>
            <a:pPr eaLnBrk="1" hangingPunct="1">
              <a:spcBef>
                <a:spcPct val="0"/>
              </a:spcBef>
              <a:buFont typeface="Wingdings" panose="05000000000000000000" pitchFamily="2" charset="2"/>
              <a:buChar char="Ø"/>
            </a:pPr>
            <a:r>
              <a:rPr lang="en-US" altLang="ko-KR" sz="2000" b="1" dirty="0">
                <a:solidFill>
                  <a:srgbClr val="3333CC"/>
                </a:solidFill>
                <a:ea typeface="굴림" panose="020B0600000101010101" pitchFamily="50" charset="-127"/>
              </a:rPr>
              <a:t> 5 years of carry-forward (deficit)</a:t>
            </a:r>
          </a:p>
          <a:p>
            <a:pPr eaLnBrk="1" hangingPunct="1">
              <a:spcBef>
                <a:spcPct val="0"/>
              </a:spcBef>
              <a:buFont typeface="Wingdings" panose="05000000000000000000" pitchFamily="2" charset="2"/>
              <a:buChar char="Ø"/>
            </a:pPr>
            <a:r>
              <a:rPr lang="en-US" altLang="ko-KR" sz="2000" b="1" dirty="0">
                <a:solidFill>
                  <a:srgbClr val="3333CC"/>
                </a:solidFill>
                <a:ea typeface="굴림" panose="020B0600000101010101" pitchFamily="50" charset="-127"/>
              </a:rPr>
              <a:t> Income deductions &amp; exemptions by corporate tax law</a:t>
            </a:r>
            <a:endParaRPr lang="en-US" altLang="ko-KR" sz="2000" dirty="0">
              <a:solidFill>
                <a:srgbClr val="3333CC"/>
              </a:solidFill>
              <a:ea typeface="굴림" panose="020B0600000101010101" pitchFamily="50" charset="-127"/>
            </a:endParaRPr>
          </a:p>
        </p:txBody>
      </p:sp>
    </p:spTree>
    <p:extLst>
      <p:ext uri="{BB962C8B-B14F-4D97-AF65-F5344CB8AC3E}">
        <p14:creationId xmlns:p14="http://schemas.microsoft.com/office/powerpoint/2010/main" val="2584938999"/>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838200"/>
            <a:ext cx="7772400" cy="1828800"/>
          </a:xfrm>
        </p:spPr>
        <p:txBody>
          <a:bodyPr>
            <a:normAutofit/>
          </a:bodyPr>
          <a:lstStyle/>
          <a:p>
            <a:r>
              <a:rPr lang="en-US" altLang="ko-KR" dirty="0">
                <a:ea typeface="굴림" charset="-127"/>
              </a:rPr>
              <a:t>Taxation</a:t>
            </a:r>
            <a:r>
              <a:rPr lang="ko-KR" altLang="en-US" dirty="0">
                <a:ea typeface="굴림" charset="-127"/>
              </a:rPr>
              <a:t> </a:t>
            </a:r>
            <a:r>
              <a:rPr lang="en-US" altLang="ko-KR" dirty="0">
                <a:ea typeface="굴림" charset="-127"/>
              </a:rPr>
              <a:t>in Korea</a:t>
            </a:r>
          </a:p>
        </p:txBody>
      </p:sp>
      <p:sp>
        <p:nvSpPr>
          <p:cNvPr id="2051" name="Rectangle 3"/>
          <p:cNvSpPr>
            <a:spLocks noGrp="1" noChangeArrowheads="1"/>
          </p:cNvSpPr>
          <p:nvPr>
            <p:ph type="subTitle" idx="1"/>
          </p:nvPr>
        </p:nvSpPr>
        <p:spPr>
          <a:xfrm>
            <a:off x="914400" y="3886200"/>
            <a:ext cx="7391400" cy="1752600"/>
          </a:xfrm>
        </p:spPr>
        <p:txBody>
          <a:bodyPr/>
          <a:lstStyle/>
          <a:p>
            <a:r>
              <a:rPr lang="en-US" altLang="ko-KR" dirty="0">
                <a:latin typeface="Times New Roman" panose="02020603050405020304" pitchFamily="18" charset="0"/>
                <a:ea typeface="굴림" charset="-127"/>
                <a:cs typeface="Times New Roman" panose="02020603050405020304" pitchFamily="18" charset="0"/>
              </a:rPr>
              <a:t>Ⅲ. </a:t>
            </a:r>
            <a:r>
              <a:rPr lang="en-US" altLang="ko-KR" dirty="0">
                <a:ea typeface="굴림" charset="-127"/>
              </a:rPr>
              <a:t>After-Tax Economic Analysis </a:t>
            </a:r>
          </a:p>
        </p:txBody>
      </p:sp>
    </p:spTree>
    <p:extLst>
      <p:ext uri="{BB962C8B-B14F-4D97-AF65-F5344CB8AC3E}">
        <p14:creationId xmlns:p14="http://schemas.microsoft.com/office/powerpoint/2010/main" val="263815010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2400"/>
            <a:ext cx="8229600" cy="533400"/>
          </a:xfrm>
        </p:spPr>
        <p:txBody>
          <a:bodyPr>
            <a:normAutofit fontScale="90000"/>
          </a:bodyPr>
          <a:lstStyle/>
          <a:p>
            <a:pPr eaLnBrk="1" hangingPunct="1"/>
            <a:r>
              <a:rPr lang="en-US" altLang="ko-KR" sz="3600" b="1">
                <a:solidFill>
                  <a:srgbClr val="FF0000"/>
                </a:solidFill>
                <a:ea typeface="굴림" panose="020B0600000101010101" pitchFamily="50" charset="-127"/>
              </a:rPr>
              <a:t>Tax Terms and Relations - Corporations</a:t>
            </a:r>
          </a:p>
        </p:txBody>
      </p:sp>
      <p:sp>
        <p:nvSpPr>
          <p:cNvPr id="9219" name="Content Placeholder 2"/>
          <p:cNvSpPr>
            <a:spLocks noGrp="1"/>
          </p:cNvSpPr>
          <p:nvPr>
            <p:ph idx="1"/>
          </p:nvPr>
        </p:nvSpPr>
        <p:spPr>
          <a:xfrm>
            <a:off x="609600" y="838200"/>
            <a:ext cx="8305800" cy="5410200"/>
          </a:xfrm>
        </p:spPr>
        <p:txBody>
          <a:bodyPr/>
          <a:lstStyle/>
          <a:p>
            <a:pPr marL="342900" lvl="1" indent="-342900" eaLnBrk="1" hangingPunct="1">
              <a:spcBef>
                <a:spcPts val="475"/>
              </a:spcBef>
              <a:buFont typeface="Arial" panose="020B0604020202020204" pitchFamily="34" charset="0"/>
              <a:buNone/>
            </a:pPr>
            <a:r>
              <a:rPr lang="en-US" altLang="ko-KR" sz="2200" dirty="0">
                <a:solidFill>
                  <a:srgbClr val="0070C0"/>
                </a:solidFill>
                <a:ea typeface="굴림" panose="020B0600000101010101" pitchFamily="50" charset="-127"/>
              </a:rPr>
              <a:t>Gross Income </a:t>
            </a:r>
            <a:r>
              <a:rPr lang="en-US" altLang="ko-KR" sz="2200" b="1" i="1" dirty="0">
                <a:solidFill>
                  <a:srgbClr val="953735"/>
                </a:solidFill>
                <a:ea typeface="굴림" panose="020B0600000101010101" pitchFamily="50" charset="-127"/>
              </a:rPr>
              <a:t>GI</a:t>
            </a:r>
            <a:r>
              <a:rPr lang="en-US" altLang="ko-KR" sz="2200" dirty="0">
                <a:solidFill>
                  <a:srgbClr val="0070C0"/>
                </a:solidFill>
                <a:ea typeface="굴림" panose="020B0600000101010101" pitchFamily="50" charset="-127"/>
              </a:rPr>
              <a:t> or operating revenue </a:t>
            </a:r>
            <a:r>
              <a:rPr lang="en-US" altLang="ko-KR" sz="2200" b="1" i="1" dirty="0">
                <a:solidFill>
                  <a:srgbClr val="953735"/>
                </a:solidFill>
                <a:ea typeface="굴림" panose="020B0600000101010101" pitchFamily="50" charset="-127"/>
              </a:rPr>
              <a:t>R</a:t>
            </a:r>
            <a:r>
              <a:rPr lang="en-US" altLang="ko-KR" sz="2200" dirty="0">
                <a:solidFill>
                  <a:srgbClr val="0070C0"/>
                </a:solidFill>
                <a:ea typeface="굴림" panose="020B0600000101010101" pitchFamily="50" charset="-127"/>
              </a:rPr>
              <a:t> </a:t>
            </a:r>
            <a:r>
              <a:rPr lang="en-US" altLang="ko-KR" sz="2200" dirty="0">
                <a:ea typeface="굴림" panose="020B0600000101010101" pitchFamily="50" charset="-127"/>
              </a:rPr>
              <a:t>-- </a:t>
            </a:r>
            <a:r>
              <a:rPr lang="en-US" altLang="ko-KR" sz="2000" dirty="0">
                <a:ea typeface="굴림" panose="020B0600000101010101" pitchFamily="50" charset="-127"/>
              </a:rPr>
              <a:t>Total income for the tax year realized from all revenue producing sources including salvage value</a:t>
            </a:r>
          </a:p>
          <a:p>
            <a:pPr marL="342900" lvl="1" indent="-342900" eaLnBrk="1" hangingPunct="1">
              <a:lnSpc>
                <a:spcPct val="80000"/>
              </a:lnSpc>
              <a:buFont typeface="Arial" panose="020B0604020202020204" pitchFamily="34" charset="0"/>
              <a:buNone/>
            </a:pPr>
            <a:endParaRPr lang="en-US" altLang="ko-KR" sz="700" dirty="0">
              <a:solidFill>
                <a:srgbClr val="0070C0"/>
              </a:solidFill>
              <a:ea typeface="굴림" panose="020B0600000101010101" pitchFamily="50" charset="-127"/>
            </a:endParaRPr>
          </a:p>
          <a:p>
            <a:pPr marL="342900" lvl="1" indent="-342900" eaLnBrk="1" hangingPunct="1">
              <a:spcBef>
                <a:spcPts val="475"/>
              </a:spcBef>
              <a:buFont typeface="Arial" panose="020B0604020202020204" pitchFamily="34" charset="0"/>
              <a:buNone/>
            </a:pPr>
            <a:r>
              <a:rPr lang="en-US" altLang="ko-KR" sz="2200" dirty="0">
                <a:solidFill>
                  <a:srgbClr val="0070C0"/>
                </a:solidFill>
                <a:ea typeface="굴림" panose="020B0600000101010101" pitchFamily="50" charset="-127"/>
              </a:rPr>
              <a:t>Operating expenses </a:t>
            </a:r>
            <a:r>
              <a:rPr lang="en-US" altLang="ko-KR" sz="2200" b="1" i="1" dirty="0">
                <a:solidFill>
                  <a:srgbClr val="953735"/>
                </a:solidFill>
                <a:ea typeface="굴림" panose="020B0600000101010101" pitchFamily="50" charset="-127"/>
              </a:rPr>
              <a:t>OE</a:t>
            </a:r>
            <a:r>
              <a:rPr lang="en-US" altLang="ko-KR" sz="2200" dirty="0">
                <a:solidFill>
                  <a:srgbClr val="0070C0"/>
                </a:solidFill>
                <a:ea typeface="굴림" panose="020B0600000101010101" pitchFamily="50" charset="-127"/>
              </a:rPr>
              <a:t> </a:t>
            </a:r>
            <a:r>
              <a:rPr lang="en-US" altLang="ko-KR" sz="1600" dirty="0">
                <a:ea typeface="굴림" panose="020B0600000101010101" pitchFamily="50" charset="-127"/>
              </a:rPr>
              <a:t>-- </a:t>
            </a:r>
            <a:r>
              <a:rPr lang="en-US" altLang="ko-KR" sz="2000" dirty="0">
                <a:ea typeface="굴림" panose="020B0600000101010101" pitchFamily="50" charset="-127"/>
              </a:rPr>
              <a:t>All annual operating costs (AOC) and maintenance &amp; operating (M&amp;O) costs incurred in transacting business; these are tax deductible; depreciation and interests not included here</a:t>
            </a:r>
          </a:p>
          <a:p>
            <a:pPr marL="342900" lvl="1" indent="-342900" algn="ctr" eaLnBrk="1" hangingPunct="1">
              <a:lnSpc>
                <a:spcPct val="80000"/>
              </a:lnSpc>
              <a:buFont typeface="Arial" panose="020B0604020202020204" pitchFamily="34" charset="0"/>
              <a:buNone/>
            </a:pPr>
            <a:endParaRPr lang="en-US" altLang="ko-KR" sz="700" dirty="0">
              <a:ea typeface="굴림" panose="020B0600000101010101" pitchFamily="50" charset="-127"/>
            </a:endParaRPr>
          </a:p>
          <a:p>
            <a:pPr eaLnBrk="1" hangingPunct="1">
              <a:spcBef>
                <a:spcPts val="475"/>
              </a:spcBef>
              <a:buClr>
                <a:srgbClr val="3333CC"/>
              </a:buClr>
              <a:buFont typeface="Arial" panose="020B0604020202020204" pitchFamily="34" charset="0"/>
              <a:buNone/>
            </a:pPr>
            <a:r>
              <a:rPr lang="en-US" altLang="ko-KR" sz="2500" b="1" dirty="0">
                <a:ea typeface="굴림" panose="020B0600000101010101" pitchFamily="50" charset="-127"/>
              </a:rPr>
              <a:t> </a:t>
            </a:r>
            <a:r>
              <a:rPr lang="en-US" altLang="ko-KR" sz="2200" dirty="0">
                <a:solidFill>
                  <a:srgbClr val="0070C0"/>
                </a:solidFill>
                <a:ea typeface="굴림" panose="020B0600000101010101" pitchFamily="50" charset="-127"/>
              </a:rPr>
              <a:t>Income Taxes and tax rate </a:t>
            </a:r>
            <a:r>
              <a:rPr lang="en-US" altLang="ko-KR" sz="2500" b="1" i="1" dirty="0">
                <a:solidFill>
                  <a:srgbClr val="953735"/>
                </a:solidFill>
                <a:ea typeface="굴림" panose="020B0600000101010101" pitchFamily="50" charset="-127"/>
              </a:rPr>
              <a:t>T </a:t>
            </a:r>
            <a:r>
              <a:rPr lang="en-US" altLang="ko-KR" sz="1900" dirty="0">
                <a:ea typeface="굴림" panose="020B0600000101010101" pitchFamily="50" charset="-127"/>
              </a:rPr>
              <a:t>-- </a:t>
            </a:r>
            <a:r>
              <a:rPr lang="en-US" altLang="ko-KR" sz="2000" dirty="0">
                <a:ea typeface="굴림" panose="020B0600000101010101" pitchFamily="50" charset="-127"/>
              </a:rPr>
              <a:t>Taxes due annually are based on taxable income </a:t>
            </a:r>
            <a:r>
              <a:rPr lang="en-US" altLang="ko-KR" sz="2000" i="1" dirty="0">
                <a:ea typeface="굴림" panose="020B0600000101010101" pitchFamily="50" charset="-127"/>
              </a:rPr>
              <a:t>TI </a:t>
            </a:r>
            <a:r>
              <a:rPr lang="en-US" altLang="ko-KR" sz="2000" dirty="0">
                <a:ea typeface="굴림" panose="020B0600000101010101" pitchFamily="50" charset="-127"/>
              </a:rPr>
              <a:t>and tax rates, which are commonly </a:t>
            </a:r>
            <a:r>
              <a:rPr lang="en-US" altLang="ko-KR" sz="2000" b="1" dirty="0">
                <a:ea typeface="굴림" panose="020B0600000101010101" pitchFamily="50" charset="-127"/>
              </a:rPr>
              <a:t>graduated</a:t>
            </a:r>
            <a:r>
              <a:rPr lang="en-US" altLang="ko-KR" sz="2000" dirty="0">
                <a:ea typeface="굴림" panose="020B0600000101010101" pitchFamily="50" charset="-127"/>
              </a:rPr>
              <a:t> (or </a:t>
            </a:r>
            <a:r>
              <a:rPr lang="en-US" altLang="ko-KR" sz="2000" b="1" dirty="0">
                <a:ea typeface="굴림" panose="020B0600000101010101" pitchFamily="50" charset="-127"/>
              </a:rPr>
              <a:t>progressive</a:t>
            </a:r>
            <a:r>
              <a:rPr lang="en-US" altLang="ko-KR" sz="2000" dirty="0">
                <a:ea typeface="굴림" panose="020B0600000101010101" pitchFamily="50" charset="-127"/>
              </a:rPr>
              <a:t>) by TI level.</a:t>
            </a:r>
          </a:p>
          <a:p>
            <a:pPr algn="ctr" eaLnBrk="1" hangingPunct="1">
              <a:lnSpc>
                <a:spcPct val="60000"/>
              </a:lnSpc>
              <a:buClr>
                <a:srgbClr val="3333CC"/>
              </a:buClr>
              <a:buFont typeface="Arial" panose="020B0604020202020204" pitchFamily="34" charset="0"/>
              <a:buNone/>
            </a:pPr>
            <a:r>
              <a:rPr lang="en-US" altLang="ko-KR" sz="2000" b="1" dirty="0">
                <a:solidFill>
                  <a:srgbClr val="C00000"/>
                </a:solidFill>
                <a:ea typeface="굴림" panose="020B0600000101010101" pitchFamily="50" charset="-127"/>
              </a:rPr>
              <a:t>Taxes = tax rate × taxable income</a:t>
            </a:r>
          </a:p>
          <a:p>
            <a:pPr>
              <a:lnSpc>
                <a:spcPct val="60000"/>
              </a:lnSpc>
              <a:buClr>
                <a:srgbClr val="3333CC"/>
              </a:buClr>
              <a:buNone/>
            </a:pPr>
            <a:r>
              <a:rPr lang="en-US" altLang="ko-KR" sz="2000" b="1" dirty="0">
                <a:solidFill>
                  <a:srgbClr val="C00000"/>
                </a:solidFill>
                <a:ea typeface="굴림" panose="020B0600000101010101" pitchFamily="50" charset="-127"/>
              </a:rPr>
              <a:t>			                   = </a:t>
            </a:r>
            <a:r>
              <a:rPr lang="en-US" altLang="ko-KR" sz="2000" b="1" i="1" dirty="0">
                <a:solidFill>
                  <a:srgbClr val="C00000"/>
                </a:solidFill>
                <a:ea typeface="굴림" panose="020B0600000101010101" pitchFamily="50" charset="-127"/>
              </a:rPr>
              <a:t>T</a:t>
            </a:r>
            <a:r>
              <a:rPr lang="en-US" altLang="ko-KR" sz="2000" b="1" dirty="0">
                <a:solidFill>
                  <a:srgbClr val="C00000"/>
                </a:solidFill>
                <a:ea typeface="굴림" panose="020B0600000101010101" pitchFamily="50" charset="-127"/>
              </a:rPr>
              <a:t> × (</a:t>
            </a:r>
            <a:r>
              <a:rPr lang="en-US" altLang="ko-KR" sz="2200" b="1" dirty="0">
                <a:solidFill>
                  <a:srgbClr val="C00000"/>
                </a:solidFill>
                <a:ea typeface="굴림" panose="020B0600000101010101" pitchFamily="50" charset="-127"/>
              </a:rPr>
              <a:t>GI – OE – D – I )</a:t>
            </a:r>
            <a:endParaRPr lang="en-US" altLang="ko-KR" sz="2000" b="1" dirty="0">
              <a:solidFill>
                <a:srgbClr val="C00000"/>
              </a:solidFill>
              <a:ea typeface="굴림" panose="020B0600000101010101" pitchFamily="50" charset="-127"/>
            </a:endParaRPr>
          </a:p>
          <a:p>
            <a:pPr eaLnBrk="1" hangingPunct="1">
              <a:lnSpc>
                <a:spcPct val="60000"/>
              </a:lnSpc>
              <a:buClr>
                <a:srgbClr val="3333CC"/>
              </a:buClr>
              <a:buFont typeface="Arial" panose="020B0604020202020204" pitchFamily="34" charset="0"/>
              <a:buNone/>
            </a:pPr>
            <a:endParaRPr lang="en-US" altLang="ko-KR" sz="700" dirty="0">
              <a:solidFill>
                <a:srgbClr val="953735"/>
              </a:solidFill>
              <a:ea typeface="굴림" panose="020B0600000101010101" pitchFamily="50" charset="-127"/>
            </a:endParaRPr>
          </a:p>
          <a:p>
            <a:pPr marL="342900" lvl="1" indent="-342900" eaLnBrk="1" hangingPunct="1">
              <a:lnSpc>
                <a:spcPct val="80000"/>
              </a:lnSpc>
              <a:buFont typeface="Arial" panose="020B0604020202020204" pitchFamily="34" charset="0"/>
              <a:buNone/>
            </a:pPr>
            <a:r>
              <a:rPr lang="en-US" altLang="ko-KR" sz="2200" dirty="0">
                <a:solidFill>
                  <a:srgbClr val="0070C0"/>
                </a:solidFill>
                <a:ea typeface="굴림" panose="020B0600000101010101" pitchFamily="50" charset="-127"/>
              </a:rPr>
              <a:t>Net operating profit after taxes </a:t>
            </a:r>
            <a:r>
              <a:rPr lang="en-US" altLang="ko-KR" sz="2200" b="1" i="1" dirty="0">
                <a:solidFill>
                  <a:srgbClr val="953735"/>
                </a:solidFill>
                <a:ea typeface="굴림" panose="020B0600000101010101" pitchFamily="50" charset="-127"/>
              </a:rPr>
              <a:t>NOPAT</a:t>
            </a:r>
            <a:r>
              <a:rPr lang="en-US" altLang="ko-KR" sz="2200" dirty="0">
                <a:solidFill>
                  <a:srgbClr val="0070C0"/>
                </a:solidFill>
                <a:ea typeface="굴림" panose="020B0600000101010101" pitchFamily="50" charset="-127"/>
              </a:rPr>
              <a:t> </a:t>
            </a:r>
            <a:r>
              <a:rPr lang="en-US" altLang="ko-KR" sz="2000" dirty="0">
                <a:solidFill>
                  <a:srgbClr val="0070C0"/>
                </a:solidFill>
                <a:ea typeface="굴림" panose="020B0600000101010101" pitchFamily="50" charset="-127"/>
              </a:rPr>
              <a:t>– </a:t>
            </a:r>
            <a:r>
              <a:rPr lang="en-US" altLang="ko-KR" sz="2000" dirty="0">
                <a:ea typeface="굴림" panose="020B0600000101010101" pitchFamily="50" charset="-127"/>
              </a:rPr>
              <a:t>Money remaining as a result of capital invested during the year; amount left after taxes are paid.</a:t>
            </a:r>
          </a:p>
          <a:p>
            <a:pPr marL="342900" lvl="1" indent="-342900" eaLnBrk="1" hangingPunct="1">
              <a:lnSpc>
                <a:spcPct val="80000"/>
              </a:lnSpc>
              <a:buFont typeface="Arial" panose="020B0604020202020204" pitchFamily="34" charset="0"/>
              <a:buNone/>
            </a:pPr>
            <a:endParaRPr lang="en-US" altLang="ko-KR" sz="1700" dirty="0">
              <a:ea typeface="굴림" panose="020B0600000101010101" pitchFamily="50" charset="-127"/>
            </a:endParaRPr>
          </a:p>
          <a:p>
            <a:pPr algn="ctr" eaLnBrk="1" hangingPunct="1">
              <a:lnSpc>
                <a:spcPct val="60000"/>
              </a:lnSpc>
              <a:buClr>
                <a:srgbClr val="3333CC"/>
              </a:buClr>
              <a:buFont typeface="Arial" panose="020B0604020202020204" pitchFamily="34" charset="0"/>
              <a:buNone/>
            </a:pPr>
            <a:r>
              <a:rPr lang="en-US" altLang="ko-KR" sz="2000" b="1" dirty="0">
                <a:solidFill>
                  <a:srgbClr val="C00000"/>
                </a:solidFill>
                <a:ea typeface="굴림" panose="020B0600000101010101" pitchFamily="50" charset="-127"/>
              </a:rPr>
              <a:t>NOPAT = taxable income – taxes = TI – </a:t>
            </a:r>
            <a:r>
              <a:rPr lang="en-US" altLang="ko-KR" sz="2000" b="1" i="1" dirty="0">
                <a:solidFill>
                  <a:srgbClr val="C00000"/>
                </a:solidFill>
                <a:ea typeface="굴림" panose="020B0600000101010101" pitchFamily="50" charset="-127"/>
              </a:rPr>
              <a:t>T</a:t>
            </a:r>
            <a:r>
              <a:rPr lang="en-US" altLang="ko-KR" sz="2000" b="1" dirty="0">
                <a:solidFill>
                  <a:srgbClr val="C00000"/>
                </a:solidFill>
                <a:ea typeface="굴림" panose="020B0600000101010101" pitchFamily="50" charset="-127"/>
              </a:rPr>
              <a:t> × (TI)</a:t>
            </a:r>
          </a:p>
          <a:p>
            <a:pPr eaLnBrk="1" hangingPunct="1">
              <a:lnSpc>
                <a:spcPct val="60000"/>
              </a:lnSpc>
              <a:buClr>
                <a:srgbClr val="3333CC"/>
              </a:buClr>
              <a:buFont typeface="Arial" panose="020B0604020202020204" pitchFamily="34" charset="0"/>
              <a:buNone/>
            </a:pPr>
            <a:r>
              <a:rPr lang="en-US" altLang="ko-KR" sz="2000" b="1" dirty="0">
                <a:solidFill>
                  <a:srgbClr val="C00000"/>
                </a:solidFill>
                <a:ea typeface="굴림" panose="020B0600000101010101" pitchFamily="50" charset="-127"/>
              </a:rPr>
              <a:t>			           	          = TI × (</a:t>
            </a:r>
            <a:r>
              <a:rPr lang="en-US" altLang="ko-KR" sz="2000" b="1" dirty="0">
                <a:solidFill>
                  <a:srgbClr val="C00000"/>
                </a:solidFill>
                <a:effectLst>
                  <a:outerShdw blurRad="38100" dist="38100" dir="2700000" algn="tl">
                    <a:srgbClr val="000000">
                      <a:alpha val="43137"/>
                    </a:srgbClr>
                  </a:outerShdw>
                </a:effectLst>
                <a:ea typeface="굴림" panose="020B0600000101010101" pitchFamily="50" charset="-127"/>
                <a:sym typeface="Symbol" panose="05050102010706020507" pitchFamily="18" charset="2"/>
              </a:rPr>
              <a:t></a:t>
            </a:r>
            <a:r>
              <a:rPr lang="en-US" altLang="ko-KR" sz="2000" b="1" dirty="0">
                <a:solidFill>
                  <a:srgbClr val="C00000"/>
                </a:solidFill>
                <a:ea typeface="굴림" panose="020B0600000101010101" pitchFamily="50" charset="-127"/>
              </a:rPr>
              <a:t> – </a:t>
            </a:r>
            <a:r>
              <a:rPr lang="en-US" altLang="ko-KR" sz="2000" b="1" i="1" dirty="0">
                <a:solidFill>
                  <a:srgbClr val="C00000"/>
                </a:solidFill>
                <a:ea typeface="굴림" panose="020B0600000101010101" pitchFamily="50" charset="-127"/>
              </a:rPr>
              <a:t>T</a:t>
            </a:r>
            <a:r>
              <a:rPr lang="en-US" altLang="ko-KR" sz="2000" b="1" dirty="0">
                <a:solidFill>
                  <a:srgbClr val="C00000"/>
                </a:solidFill>
                <a:ea typeface="굴림" panose="020B0600000101010101" pitchFamily="50" charset="-127"/>
              </a:rPr>
              <a:t>)</a:t>
            </a:r>
            <a:endParaRPr lang="en-US" altLang="ko-KR" sz="2200" dirty="0">
              <a:ea typeface="굴림" panose="020B0600000101010101" pitchFamily="50" charset="-127"/>
            </a:endParaRPr>
          </a:p>
        </p:txBody>
      </p:sp>
      <p:cxnSp>
        <p:nvCxnSpPr>
          <p:cNvPr id="12" name="Straight Connector 11"/>
          <p:cNvCxnSpPr/>
          <p:nvPr/>
        </p:nvCxnSpPr>
        <p:spPr>
          <a:xfrm>
            <a:off x="457200" y="762000"/>
            <a:ext cx="8229600" cy="0"/>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152400" y="914400"/>
            <a:ext cx="457200"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ko-KR">
              <a:solidFill>
                <a:srgbClr val="FFFFFF"/>
              </a:solidFill>
            </a:endParaRPr>
          </a:p>
        </p:txBody>
      </p:sp>
      <p:sp>
        <p:nvSpPr>
          <p:cNvPr id="14" name="Right Arrow 13"/>
          <p:cNvSpPr/>
          <p:nvPr/>
        </p:nvSpPr>
        <p:spPr>
          <a:xfrm>
            <a:off x="152400" y="1752600"/>
            <a:ext cx="457200"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ko-KR">
              <a:solidFill>
                <a:srgbClr val="FFFFFF"/>
              </a:solidFill>
            </a:endParaRPr>
          </a:p>
        </p:txBody>
      </p:sp>
      <p:sp>
        <p:nvSpPr>
          <p:cNvPr id="15" name="Right Arrow 14"/>
          <p:cNvSpPr/>
          <p:nvPr/>
        </p:nvSpPr>
        <p:spPr>
          <a:xfrm>
            <a:off x="152400" y="2895600"/>
            <a:ext cx="457200"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ko-KR">
              <a:solidFill>
                <a:srgbClr val="FFFFFF"/>
              </a:solidFill>
            </a:endParaRPr>
          </a:p>
        </p:txBody>
      </p:sp>
      <p:sp>
        <p:nvSpPr>
          <p:cNvPr id="16" name="Right Arrow 15"/>
          <p:cNvSpPr/>
          <p:nvPr/>
        </p:nvSpPr>
        <p:spPr>
          <a:xfrm>
            <a:off x="152400" y="4495800"/>
            <a:ext cx="457200"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ko-KR" altLang="ko-KR">
              <a:solidFill>
                <a:srgbClr val="FFFFFF"/>
              </a:solidFill>
            </a:endParaRPr>
          </a:p>
        </p:txBody>
      </p:sp>
      <p:sp>
        <p:nvSpPr>
          <p:cNvPr id="3" name="설명선 2 2"/>
          <p:cNvSpPr/>
          <p:nvPr/>
        </p:nvSpPr>
        <p:spPr>
          <a:xfrm>
            <a:off x="6858000" y="3695700"/>
            <a:ext cx="1981200" cy="369332"/>
          </a:xfrm>
          <a:prstGeom prst="borderCallout2">
            <a:avLst>
              <a:gd name="adj1" fmla="val 18750"/>
              <a:gd name="adj2" fmla="val 1478"/>
              <a:gd name="adj3" fmla="val 18750"/>
              <a:gd name="adj4" fmla="val -16667"/>
              <a:gd name="adj5" fmla="val 135857"/>
              <a:gd name="adj6" fmla="val -35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Depreciation Cost</a:t>
            </a:r>
            <a:endParaRPr lang="en-US" dirty="0"/>
          </a:p>
        </p:txBody>
      </p:sp>
      <p:sp>
        <p:nvSpPr>
          <p:cNvPr id="17" name="설명선 2 16"/>
          <p:cNvSpPr/>
          <p:nvPr/>
        </p:nvSpPr>
        <p:spPr>
          <a:xfrm>
            <a:off x="7772400" y="4240768"/>
            <a:ext cx="1053860" cy="369332"/>
          </a:xfrm>
          <a:prstGeom prst="borderCallout2">
            <a:avLst>
              <a:gd name="adj1" fmla="val 84149"/>
              <a:gd name="adj2" fmla="val -1570"/>
              <a:gd name="adj3" fmla="val 84149"/>
              <a:gd name="adj4" fmla="val -73564"/>
              <a:gd name="adj5" fmla="val 30750"/>
              <a:gd name="adj6" fmla="val -1123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Interests</a:t>
            </a:r>
          </a:p>
        </p:txBody>
      </p:sp>
    </p:spTree>
    <p:extLst>
      <p:ext uri="{BB962C8B-B14F-4D97-AF65-F5344CB8AC3E}">
        <p14:creationId xmlns:p14="http://schemas.microsoft.com/office/powerpoint/2010/main" val="411676786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태양">
  <a:themeElements>
    <a:clrScheme name="태양">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태양">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태양">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Curtain Call</Template>
  <TotalTime>3353</TotalTime>
  <Words>2365</Words>
  <Application>Microsoft Office PowerPoint</Application>
  <PresentationFormat>화면 슬라이드 쇼(4:3)</PresentationFormat>
  <Paragraphs>357</Paragraphs>
  <Slides>27</Slides>
  <Notes>25</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27</vt:i4>
      </vt:variant>
    </vt:vector>
  </HeadingPairs>
  <TitlesOfParts>
    <vt:vector size="39" baseType="lpstr">
      <vt:lpstr>맑은 고딕</vt:lpstr>
      <vt:lpstr>Arial</vt:lpstr>
      <vt:lpstr>Arial Narrow</vt:lpstr>
      <vt:lpstr>Calibri</vt:lpstr>
      <vt:lpstr>Cambria Math</vt:lpstr>
      <vt:lpstr>Gill Sans MT</vt:lpstr>
      <vt:lpstr>Tahoma</vt:lpstr>
      <vt:lpstr>Times New Roman</vt:lpstr>
      <vt:lpstr>Verdana</vt:lpstr>
      <vt:lpstr>Wingdings</vt:lpstr>
      <vt:lpstr>Wingdings 2</vt:lpstr>
      <vt:lpstr>태양</vt:lpstr>
      <vt:lpstr>Taxation in Korea</vt:lpstr>
      <vt:lpstr>Depreciation Terminology</vt:lpstr>
      <vt:lpstr>PowerPoint 프레젠테이션</vt:lpstr>
      <vt:lpstr>PowerPoint 프레젠테이션</vt:lpstr>
      <vt:lpstr>Example: Declining Balance</vt:lpstr>
      <vt:lpstr>Taxation in Korea</vt:lpstr>
      <vt:lpstr>Korea Corporate Tax Rates - 2021</vt:lpstr>
      <vt:lpstr>Taxation in Korea</vt:lpstr>
      <vt:lpstr>Tax Terms and Relations - Corporations</vt:lpstr>
      <vt:lpstr>Income Tax Terms and Relations (Corporations)</vt:lpstr>
      <vt:lpstr>Cash Flow After Taxes (CFAT)</vt:lpstr>
      <vt:lpstr>Income Statements vs. Cash Flow</vt:lpstr>
      <vt:lpstr>Income Statements vs. Cash Flow</vt:lpstr>
      <vt:lpstr>After-Tax ROE and ROI Calculation</vt:lpstr>
      <vt:lpstr>Taxation in Korea</vt:lpstr>
      <vt:lpstr>Actual $ vs. Constant $</vt:lpstr>
      <vt:lpstr>Constant $</vt:lpstr>
      <vt:lpstr>Conversion  from Constant $ to Actual $</vt:lpstr>
      <vt:lpstr>Understanding Inflation</vt:lpstr>
      <vt:lpstr>PowerPoint 프레젠테이션</vt:lpstr>
      <vt:lpstr>Three Different Rates</vt:lpstr>
      <vt:lpstr>PowerPoint 프레젠테이션</vt:lpstr>
      <vt:lpstr>Taxation in Korea</vt:lpstr>
      <vt:lpstr>Examples without inflation(Ex10-5)</vt:lpstr>
      <vt:lpstr>Examples with inflation(Ex. 11-6)</vt:lpstr>
      <vt:lpstr>PowerPoint 프레젠테이션</vt:lpstr>
      <vt:lpstr>PowerPoint 프레젠테이션</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Investment: Decision Making Methodology</dc:title>
  <dc:creator>Marc Schniederjans</dc:creator>
  <cp:lastModifiedBy>이정윤</cp:lastModifiedBy>
  <cp:revision>173</cp:revision>
  <dcterms:created xsi:type="dcterms:W3CDTF">2004-03-23T07:05:38Z</dcterms:created>
  <dcterms:modified xsi:type="dcterms:W3CDTF">2022-12-14T03:36:04Z</dcterms:modified>
</cp:coreProperties>
</file>