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12"/>
  </p:notesMasterIdLst>
  <p:sldIdLst>
    <p:sldId id="256" r:id="rId3"/>
    <p:sldId id="258" r:id="rId4"/>
    <p:sldId id="324" r:id="rId5"/>
    <p:sldId id="325" r:id="rId6"/>
    <p:sldId id="319" r:id="rId7"/>
    <p:sldId id="320" r:id="rId8"/>
    <p:sldId id="321" r:id="rId9"/>
    <p:sldId id="322" r:id="rId10"/>
    <p:sldId id="32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3D30-A064-4C81-BE71-311434456D4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3FC5E-AA5E-43F6-AAAA-8223D881F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7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5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ADE5B-4D86-46A1-BD3B-68C694347979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3670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ADE5B-4D86-46A1-BD3B-68C694347979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032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4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6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1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2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6D6E-23EA-466A-813A-7B3B31D894D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2EBC-839D-4525-9A8A-FDB221CE05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524-C6C0-4A54-912E-E0D59E2E47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DAA-C731-42DD-984F-DE8F0CE1FED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6594-15B5-459B-A24E-A8F6A077B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9FCA-31CF-44E1-8013-BE76410F4DC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67E9-47DD-45C0-8439-21A6023E3B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FE93-CAD7-45D7-AB81-709526F33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B0E9-51CD-470A-86E4-16DD89BE36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738-E8FC-4EB6-8D60-00DF3202802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AA9A-8D41-4D48-BC56-890782D71F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67D4-EDCE-4D4C-BCAF-3AEEDEFBC3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CA56-65E6-4FB1-AA84-FD67545B519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7A5-E9FA-48C0-99F0-DF6D1B1EB2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74F-9FA7-4A11-A968-2A1F241533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53A8-AB38-421C-BD37-30D88F5F690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71D-EF15-4176-B7FE-BB1E5CCEA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1F6-52EF-4FB3-A82A-730B1B49C6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7A66-376C-4743-9AB1-83739B75A6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CD0-7D9B-4293-9DA4-EAEFBF3AFFE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7F2E-DBB2-4110-9AD1-0F724A2635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1A48-8F7A-41C8-A576-99077187844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182BBD-A13B-4EE3-8E30-DD381E9448D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182BBD-A13B-4EE3-8E30-DD381E9448D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Information Technology Investment: Decision Making Methodology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Depreciation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I. </a:t>
            </a:r>
            <a:r>
              <a:rPr lang="en-US" altLang="ko-KR" dirty="0" smtClean="0">
                <a:ea typeface="굴림" charset="-127"/>
              </a:rPr>
              <a:t>Definition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Reduction in value of an asset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42913" indent="-44291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Accounting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Aims to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distribute the cost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of tangible capital assets over the estimated useful life of the unit in a systematic and rational manner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Is a process of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allocation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not of valuation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Is 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portion of the total charge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under such a system that is allocated to the year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4135" y="1001946"/>
            <a:ext cx="8093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Assume A Co. purchase </a:t>
            </a:r>
            <a:r>
              <a:rPr lang="en-US" altLang="ko-KR" sz="2400" b="1" dirty="0">
                <a:solidFill>
                  <a:srgbClr val="0070C0"/>
                </a:solidFill>
              </a:rPr>
              <a:t>$1M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machine that has 5 years of life with SL(or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DB) depreciation.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159038" y="1810111"/>
            <a:ext cx="6232362" cy="1797994"/>
            <a:chOff x="1159038" y="2025764"/>
            <a:chExt cx="6232362" cy="1797994"/>
          </a:xfrm>
        </p:grpSpPr>
        <p:sp>
          <p:nvSpPr>
            <p:cNvPr id="3" name="TextBox 2"/>
            <p:cNvSpPr txBox="1"/>
            <p:nvPr/>
          </p:nvSpPr>
          <p:spPr>
            <a:xfrm>
              <a:off x="1159038" y="2025764"/>
              <a:ext cx="21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 Actual Cash Flows</a:t>
              </a:r>
              <a:endParaRPr lang="ko-KR" altLang="en-US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556686" y="2474699"/>
              <a:ext cx="5834714" cy="1219200"/>
              <a:chOff x="1556686" y="2474699"/>
              <a:chExt cx="5834714" cy="1219200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1600200" y="2627099"/>
                <a:ext cx="5791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6002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5814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5146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244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8674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556686" y="2847919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0</a:t>
                </a:r>
                <a:endParaRPr lang="ko-KR" alt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0482" y="2847916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01441" y="2847917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912475" y="2847919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4</a:t>
                </a:r>
                <a:endParaRPr lang="ko-KR" altLang="en-US" sz="1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15817" y="2847919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5</a:t>
                </a:r>
                <a:endParaRPr lang="ko-KR" altLang="en-US" sz="1400" dirty="0"/>
              </a:p>
            </p:txBody>
          </p:sp>
          <p:cxnSp>
            <p:nvCxnSpPr>
              <p:cNvPr id="60" name="직선 화살표 연결선 59"/>
              <p:cNvCxnSpPr/>
              <p:nvPr/>
            </p:nvCxnSpPr>
            <p:spPr>
              <a:xfrm>
                <a:off x="1600200" y="2627099"/>
                <a:ext cx="0" cy="106680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7010400" y="2474699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729817" y="2847918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643714" y="3515981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159038" y="3659675"/>
            <a:ext cx="6565252" cy="1321292"/>
            <a:chOff x="1159038" y="3952969"/>
            <a:chExt cx="6565252" cy="1321292"/>
          </a:xfrm>
        </p:grpSpPr>
        <p:sp>
          <p:nvSpPr>
            <p:cNvPr id="41" name="TextBox 40"/>
            <p:cNvSpPr txBox="1"/>
            <p:nvPr/>
          </p:nvSpPr>
          <p:spPr>
            <a:xfrm>
              <a:off x="1159038" y="3952969"/>
              <a:ext cx="3810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 Accounting Depreciation Cost (SL)</a:t>
              </a:r>
              <a:endParaRPr lang="ko-KR" altLang="en-US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600200" y="4394742"/>
              <a:ext cx="6124090" cy="879519"/>
              <a:chOff x="1600200" y="4946820"/>
              <a:chExt cx="6124090" cy="879519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>
                <a:off x="1643714" y="5099220"/>
                <a:ext cx="5791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6437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36249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5581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47679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9109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600200" y="5320040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0</a:t>
                </a:r>
                <a:endParaRPr lang="ko-KR" altLang="en-US" sz="1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523996" y="5320037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44955" y="5320038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955989" y="5320040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4</a:t>
                </a:r>
                <a:endParaRPr lang="ko-KR" alt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059331" y="5320040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5</a:t>
                </a:r>
                <a:endParaRPr lang="ko-KR" altLang="en-US" sz="1400" dirty="0"/>
              </a:p>
            </p:txBody>
          </p:sp>
          <p:cxnSp>
            <p:nvCxnSpPr>
              <p:cNvPr id="76" name="직선 화살표 연결선 75"/>
              <p:cNvCxnSpPr/>
              <p:nvPr/>
            </p:nvCxnSpPr>
            <p:spPr>
              <a:xfrm>
                <a:off x="2558114" y="5099220"/>
                <a:ext cx="0" cy="35698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7053914" y="494682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4773331" y="5320039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629140" y="5099220"/>
                <a:ext cx="0" cy="35698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>
                <a:off x="4775485" y="5116941"/>
                <a:ext cx="0" cy="35698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/>
              <p:nvPr/>
            </p:nvCxnSpPr>
            <p:spPr>
              <a:xfrm>
                <a:off x="5910914" y="5099220"/>
                <a:ext cx="0" cy="35698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7064360" y="5099220"/>
                <a:ext cx="0" cy="35698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522554" y="5518562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$0.2M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10914" y="5518562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$0.2M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24400" y="5518562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$0.2M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053914" y="5518562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$0.2M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545561" y="5518562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$0.2M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256688" y="5348572"/>
            <a:ext cx="386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Accounting Depreciation Cost (DB)</a:t>
            </a:r>
            <a:endParaRPr lang="ko-KR" altLang="en-US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741364" y="5942745"/>
            <a:ext cx="57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7413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7225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6557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8655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60085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97850" y="61635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21646" y="616356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42605" y="616356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53639" y="61635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56981" y="61635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2655764" y="5942745"/>
            <a:ext cx="9457" cy="7271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7151564" y="579034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70981" y="616356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3722564" y="5942745"/>
            <a:ext cx="4226" cy="495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110" idx="1"/>
          </p:cNvCxnSpPr>
          <p:nvPr/>
        </p:nvCxnSpPr>
        <p:spPr>
          <a:xfrm flipH="1">
            <a:off x="4870981" y="5960466"/>
            <a:ext cx="2155" cy="3569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008564" y="5942745"/>
            <a:ext cx="2875" cy="2208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20204" y="654323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$0.45M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08564" y="600840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$0.07M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2050" y="62930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$0.14M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151564" y="594802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$0.09M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43211" y="636208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$0.25M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94637" y="496152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OR</a:t>
            </a:r>
            <a:endParaRPr lang="ko-KR" altLang="en-US" sz="2000" b="1" dirty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7154697" y="5931599"/>
            <a:ext cx="2875" cy="2208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ea typeface="굴림" charset="-127"/>
              </a:rPr>
              <a:t>II. Concept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617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4135" y="1001946"/>
            <a:ext cx="8093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Assume A Co. purchase </a:t>
            </a:r>
            <a:r>
              <a:rPr lang="en-US" altLang="ko-KR" sz="2000" dirty="0">
                <a:solidFill>
                  <a:srgbClr val="0070C0"/>
                </a:solidFill>
              </a:rPr>
              <a:t>$1M </a:t>
            </a:r>
            <a:r>
              <a:rPr lang="en-US" altLang="ko-KR" sz="2000" dirty="0" smtClean="0">
                <a:solidFill>
                  <a:srgbClr val="0070C0"/>
                </a:solidFill>
              </a:rPr>
              <a:t>machine that has 5 years of life with SL depreciation. Assuming NOPAT is $0.1M, compare Accounting  and Actual cash flows with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2000" dirty="0" smtClean="0">
                <a:solidFill>
                  <a:srgbClr val="0070C0"/>
                </a:solidFill>
              </a:rPr>
              <a:t>=10%.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6493" y="414055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Actual Cash Flows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9175" y="636701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$1M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6448" y="2059354"/>
            <a:ext cx="31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Accounting Cash Flows (SL)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42147" y="2289926"/>
            <a:ext cx="6169902" cy="1177418"/>
            <a:chOff x="1242147" y="2555102"/>
            <a:chExt cx="6169902" cy="1177418"/>
          </a:xfrm>
        </p:grpSpPr>
        <p:cxnSp>
          <p:nvCxnSpPr>
            <p:cNvPr id="65" name="직선 화살표 연결선 64"/>
            <p:cNvCxnSpPr/>
            <p:nvPr/>
          </p:nvCxnSpPr>
          <p:spPr>
            <a:xfrm>
              <a:off x="1285661" y="3203923"/>
              <a:ext cx="5791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2856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2668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2000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4098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5528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242147" y="3424743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65943" y="3424740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86902" y="3424741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97936" y="3424743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01278" y="3424743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2200061" y="2743200"/>
              <a:ext cx="0" cy="46072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695861" y="305152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415278" y="3424742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H="1" flipV="1">
              <a:off x="3266861" y="2743200"/>
              <a:ext cx="4226" cy="46072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H="1" flipV="1">
              <a:off x="4409861" y="2743200"/>
              <a:ext cx="7571" cy="4784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5552861" y="2743200"/>
              <a:ext cx="0" cy="46072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6695861" y="2743200"/>
              <a:ext cx="10446" cy="46072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210313" y="255510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$0.1M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98673" y="255510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$0.1M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12159" y="255510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$0.1M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41673" y="255510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$0.1M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3320" y="255510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$0.1M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533400" y="228600"/>
            <a:ext cx="77724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ea typeface="굴림" charset="-127"/>
              </a:rPr>
              <a:t>II. Concept</a:t>
            </a:r>
            <a:endParaRPr lang="en-US" altLang="ko-KR" dirty="0">
              <a:ea typeface="굴림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285661" y="5487279"/>
            <a:ext cx="57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56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2668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2000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4098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5528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42147" y="570809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65943" y="570809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86902" y="570809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7936" y="570809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701278" y="570809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285661" y="5487279"/>
            <a:ext cx="0" cy="137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95861" y="53348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5278" y="570809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2210313" y="4733544"/>
            <a:ext cx="0" cy="753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3266861" y="4742688"/>
            <a:ext cx="0" cy="753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4417432" y="4742688"/>
            <a:ext cx="0" cy="753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5550326" y="4742688"/>
            <a:ext cx="0" cy="753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706307" y="4733543"/>
            <a:ext cx="0" cy="753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25932" y="444886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$0.3M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7538" y="446374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$0.3M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24966" y="444886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$0.3M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15636" y="446380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$0.3M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673" y="442688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$0.3M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3388" y="3594724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NPV=0.1(P/A,10%, 5)=$0.38M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46949" y="6126141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NPV=0.3(P/A,10%, 5) - 1= $0.14M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304288" y="3467341"/>
            <a:ext cx="621931" cy="571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2307699" y="5971167"/>
            <a:ext cx="621931" cy="571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78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decided to establish Equipment Rentals with an initial investment of $50,000 in cash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beginning of the start-up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then rented a suitable building, employed a full-time person to run the rental business, and purchased a large array of tools for a total price of $35,000 in cash 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7151"/>
              </p:ext>
            </p:extLst>
          </p:nvPr>
        </p:nvGraphicFramePr>
        <p:xfrm>
          <a:off x="1295400" y="2743200"/>
          <a:ext cx="6705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Cash                           $50,000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Luca, </a:t>
                      </a:r>
                      <a:r>
                        <a:rPr lang="en-US" altLang="ko-KR" dirty="0" smtClean="0"/>
                        <a:t>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985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57200" y="10668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opening of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During the first year of operation, </a:t>
            </a: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paid out $30,000 for wages, insurance, rent, and other business disbursements, but it received a total of $46,000 in rental fees for tools.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Cash increased by $6,000, and receivables by $10,000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If </a:t>
            </a: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had assumed there’s no depreciation, then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18093"/>
              </p:ext>
            </p:extLst>
          </p:nvPr>
        </p:nvGraphicFramePr>
        <p:xfrm>
          <a:off x="990600" y="1676400"/>
          <a:ext cx="6705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$15,000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$35,000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$50,000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Luca, </a:t>
                      </a:r>
                      <a:r>
                        <a:rPr lang="en-US" altLang="ko-KR" dirty="0" smtClean="0"/>
                        <a:t>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                                 Total  $50,000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29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end of 1</a:t>
            </a:r>
            <a:r>
              <a:rPr lang="en-US" altLang="ko-KR" sz="28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st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year of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Luca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realized that the tools would not last indefinitely, and set up a 5-year SL depreciation plan with a zero salvage value.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This means one-fifth of the original cost would be written off each year. 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41385"/>
              </p:ext>
            </p:extLst>
          </p:nvPr>
        </p:nvGraphicFramePr>
        <p:xfrm>
          <a:off x="1295400" y="1676400"/>
          <a:ext cx="6705600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$21,000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Accounts Receivable</a:t>
                      </a:r>
                      <a:r>
                        <a:rPr lang="en-US" altLang="ko-KR" baseline="0" dirty="0" smtClean="0"/>
                        <a:t>    $10,000</a:t>
                      </a:r>
                      <a:endParaRPr lang="en-US" altLang="ko-KR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$35,000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$66,000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Luca, </a:t>
                      </a:r>
                      <a:r>
                        <a:rPr lang="en-US" altLang="ko-KR" dirty="0" smtClean="0"/>
                        <a:t>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Retained Earning                 $16,000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                                 Total  $66,000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491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with the depreciation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Income Statements for the first year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(Cash + Accts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Rec’ble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) in the safety box is $15,000 + $16,000(9,000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+7,000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) = $31,000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04540"/>
              </p:ext>
            </p:extLst>
          </p:nvPr>
        </p:nvGraphicFramePr>
        <p:xfrm>
          <a:off x="1295400" y="1576817"/>
          <a:ext cx="670560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$21,000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Accounts Receivable</a:t>
                      </a:r>
                      <a:r>
                        <a:rPr lang="en-US" altLang="ko-KR" baseline="0" dirty="0" smtClean="0"/>
                        <a:t>    $10,000</a:t>
                      </a:r>
                      <a:endParaRPr lang="en-US" altLang="ko-KR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$28,000</a:t>
                      </a:r>
                    </a:p>
                    <a:p>
                      <a:pPr algn="dist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                 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($35,000 - $7,000)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$59,000</a:t>
                      </a:r>
                      <a:r>
                        <a:rPr lang="en-US" altLang="ko-KR" dirty="0" smtClean="0"/>
                        <a:t>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Luca, </a:t>
                      </a:r>
                      <a:r>
                        <a:rPr lang="en-US" altLang="ko-KR" dirty="0" smtClean="0"/>
                        <a:t>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Retained Earning               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$9,000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                           ($16,000 - $7,000)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                              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$59,000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66280"/>
              </p:ext>
            </p:extLst>
          </p:nvPr>
        </p:nvGraphicFramePr>
        <p:xfrm>
          <a:off x="1295400" y="4127628"/>
          <a:ext cx="670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Receipts from renting tools                                          $46,000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Operating Expenses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Disburse</a:t>
                      </a:r>
                      <a:r>
                        <a:rPr lang="en-US" altLang="ko-KR" baseline="0" dirty="0" smtClean="0"/>
                        <a:t>ments for rent, wages, </a:t>
                      </a:r>
                      <a:r>
                        <a:rPr lang="en-US" altLang="ko-KR" baseline="0" dirty="0" err="1" smtClean="0"/>
                        <a:t>etc</a:t>
                      </a:r>
                      <a:r>
                        <a:rPr lang="en-US" altLang="ko-KR" baseline="0" dirty="0" smtClean="0"/>
                        <a:t>                                   $30,000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Depreciation on assets                                                      $7,000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Profit </a:t>
                      </a:r>
                      <a:r>
                        <a:rPr lang="en-US" altLang="ko-KR" baseline="0" dirty="0" smtClean="0"/>
                        <a:t>                                                                                   $9,000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43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IV. Comments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$7,000 of depreciation charge on the books involved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no cash flow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was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an allocation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to the first year for the total acquisition of assets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profits in Income statements depends on 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charge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therefore, are not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real profits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valuation of assets on BS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is similarly influenced by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depreciation charge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and is not influenced by a market value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63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1896</TotalTime>
  <Words>689</Words>
  <Application>Microsoft Office PowerPoint</Application>
  <PresentationFormat>화면 슬라이드 쇼(4:3)</PresentationFormat>
  <Paragraphs>166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HY엽서L</vt:lpstr>
      <vt:lpstr>굴림</vt:lpstr>
      <vt:lpstr>맑은 고딕</vt:lpstr>
      <vt:lpstr>휴먼매직체</vt:lpstr>
      <vt:lpstr>Arial Narrow</vt:lpstr>
      <vt:lpstr>Gill Sans MT</vt:lpstr>
      <vt:lpstr>Tahoma</vt:lpstr>
      <vt:lpstr>Verdana</vt:lpstr>
      <vt:lpstr>Wingdings 2</vt:lpstr>
      <vt:lpstr>태양</vt:lpstr>
      <vt:lpstr>1_태양</vt:lpstr>
      <vt:lpstr>Information Technology Investment: Decision Making Methodology</vt:lpstr>
      <vt:lpstr>I. Definition</vt:lpstr>
      <vt:lpstr>PowerPoint 프레젠테이션</vt:lpstr>
      <vt:lpstr>PowerPoint 프레젠테이션</vt:lpstr>
      <vt:lpstr>III. Case Example</vt:lpstr>
      <vt:lpstr>III. Case Example</vt:lpstr>
      <vt:lpstr>III. Case Example</vt:lpstr>
      <vt:lpstr>III. Case Example</vt:lpstr>
      <vt:lpstr>IV. Comments</vt:lpstr>
    </vt:vector>
  </TitlesOfParts>
  <Company>University of 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Investment: Decision Making Methodology</dc:title>
  <dc:creator>Marc Schniederjans</dc:creator>
  <cp:lastModifiedBy>user</cp:lastModifiedBy>
  <cp:revision>103</cp:revision>
  <dcterms:created xsi:type="dcterms:W3CDTF">2004-03-23T07:05:38Z</dcterms:created>
  <dcterms:modified xsi:type="dcterms:W3CDTF">2021-10-05T07:03:45Z</dcterms:modified>
</cp:coreProperties>
</file>